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403" r:id="rId2"/>
    <p:sldId id="450" r:id="rId3"/>
    <p:sldId id="379" r:id="rId4"/>
    <p:sldId id="336" r:id="rId5"/>
    <p:sldId id="424" r:id="rId6"/>
    <p:sldId id="345" r:id="rId7"/>
    <p:sldId id="381" r:id="rId8"/>
    <p:sldId id="452" r:id="rId9"/>
    <p:sldId id="363" r:id="rId10"/>
    <p:sldId id="386" r:id="rId11"/>
    <p:sldId id="395" r:id="rId12"/>
    <p:sldId id="362" r:id="rId13"/>
    <p:sldId id="472" r:id="rId14"/>
    <p:sldId id="378" r:id="rId15"/>
    <p:sldId id="488" r:id="rId16"/>
    <p:sldId id="397" r:id="rId17"/>
    <p:sldId id="391" r:id="rId18"/>
    <p:sldId id="398" r:id="rId19"/>
    <p:sldId id="418" r:id="rId20"/>
    <p:sldId id="467" r:id="rId21"/>
    <p:sldId id="465" r:id="rId22"/>
    <p:sldId id="464" r:id="rId23"/>
    <p:sldId id="413" r:id="rId24"/>
    <p:sldId id="307" r:id="rId25"/>
    <p:sldId id="399" r:id="rId26"/>
    <p:sldId id="337" r:id="rId27"/>
    <p:sldId id="478" r:id="rId28"/>
    <p:sldId id="477" r:id="rId29"/>
    <p:sldId id="475" r:id="rId30"/>
    <p:sldId id="341" r:id="rId31"/>
    <p:sldId id="406" r:id="rId32"/>
    <p:sldId id="342" r:id="rId33"/>
    <p:sldId id="430" r:id="rId34"/>
    <p:sldId id="489" r:id="rId35"/>
    <p:sldId id="428" r:id="rId36"/>
    <p:sldId id="429" r:id="rId37"/>
    <p:sldId id="476" r:id="rId38"/>
    <p:sldId id="490" r:id="rId39"/>
    <p:sldId id="463" r:id="rId40"/>
    <p:sldId id="468" r:id="rId41"/>
    <p:sldId id="469" r:id="rId42"/>
    <p:sldId id="470" r:id="rId43"/>
    <p:sldId id="481" r:id="rId44"/>
    <p:sldId id="479" r:id="rId45"/>
    <p:sldId id="491" r:id="rId46"/>
    <p:sldId id="492" r:id="rId47"/>
    <p:sldId id="471" r:id="rId48"/>
    <p:sldId id="493" r:id="rId49"/>
    <p:sldId id="494" r:id="rId50"/>
    <p:sldId id="473" r:id="rId51"/>
    <p:sldId id="496" r:id="rId52"/>
    <p:sldId id="474" r:id="rId53"/>
    <p:sldId id="417" r:id="rId54"/>
    <p:sldId id="388" r:id="rId55"/>
    <p:sldId id="431" r:id="rId56"/>
    <p:sldId id="500" r:id="rId57"/>
    <p:sldId id="432" r:id="rId58"/>
    <p:sldId id="433" r:id="rId59"/>
    <p:sldId id="434" r:id="rId60"/>
    <p:sldId id="499" r:id="rId61"/>
    <p:sldId id="435" r:id="rId62"/>
    <p:sldId id="436" r:id="rId63"/>
    <p:sldId id="437" r:id="rId64"/>
    <p:sldId id="438" r:id="rId65"/>
    <p:sldId id="439" r:id="rId66"/>
    <p:sldId id="440" r:id="rId67"/>
    <p:sldId id="441" r:id="rId68"/>
    <p:sldId id="442" r:id="rId69"/>
    <p:sldId id="443" r:id="rId70"/>
    <p:sldId id="444" r:id="rId71"/>
    <p:sldId id="445" r:id="rId72"/>
    <p:sldId id="446" r:id="rId73"/>
    <p:sldId id="447" r:id="rId74"/>
    <p:sldId id="448" r:id="rId75"/>
    <p:sldId id="449" r:id="rId76"/>
    <p:sldId id="497" r:id="rId77"/>
    <p:sldId id="502" r:id="rId78"/>
    <p:sldId id="461" r:id="rId79"/>
    <p:sldId id="453" r:id="rId80"/>
    <p:sldId id="454" r:id="rId81"/>
    <p:sldId id="455" r:id="rId82"/>
    <p:sldId id="456" r:id="rId83"/>
    <p:sldId id="457" r:id="rId84"/>
    <p:sldId id="458" r:id="rId85"/>
    <p:sldId id="459" r:id="rId86"/>
    <p:sldId id="368" r:id="rId87"/>
    <p:sldId id="360" r:id="rId88"/>
    <p:sldId id="482" r:id="rId89"/>
    <p:sldId id="483" r:id="rId90"/>
    <p:sldId id="484" r:id="rId91"/>
    <p:sldId id="485" r:id="rId92"/>
    <p:sldId id="486" r:id="rId93"/>
    <p:sldId id="487" r:id="rId94"/>
    <p:sldId id="382" r:id="rId95"/>
    <p:sldId id="402" r:id="rId96"/>
    <p:sldId id="369" r:id="rId97"/>
    <p:sldId id="365" r:id="rId98"/>
    <p:sldId id="409" r:id="rId99"/>
    <p:sldId id="387" r:id="rId100"/>
    <p:sldId id="400" r:id="rId101"/>
    <p:sldId id="401" r:id="rId102"/>
    <p:sldId id="426" r:id="rId103"/>
    <p:sldId id="385" r:id="rId104"/>
    <p:sldId id="423" r:id="rId105"/>
    <p:sldId id="410"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8111"/>
    <a:srgbClr val="E41E2A"/>
    <a:srgbClr val="FF3300"/>
    <a:srgbClr val="F62126"/>
    <a:srgbClr val="FF3F3A"/>
    <a:srgbClr val="7F513D"/>
    <a:srgbClr val="834039"/>
    <a:srgbClr val="86413A"/>
    <a:srgbClr val="9A3126"/>
    <a:srgbClr val="FF222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4713" autoAdjust="0"/>
    <p:restoredTop sz="62292" autoAdjust="0"/>
  </p:normalViewPr>
  <p:slideViewPr>
    <p:cSldViewPr snapToGrid="0" snapToObjects="1">
      <p:cViewPr>
        <p:scale>
          <a:sx n="41" d="100"/>
          <a:sy n="41" d="100"/>
        </p:scale>
        <p:origin x="-1668" y="-1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2" Type="http://schemas.openxmlformats.org/officeDocument/2006/relationships/oleObject" Target="file:///C:\Users\A65940\Documents\TCCC%20Carlos%20Pacheco\Data%20&amp;%20Governance\Data%20&amp;%20Emission%20Factors\2013\Inventory%20Extrapolation%202012%20-%2004-29-13.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A65940\Documents\TCCC%20Carlos%20Pacheco\Data%20&amp;%20Governance\Data%20&amp;%20Emission%20Factors\2013\Inventory%20Extrapolation%202012%20-%2004-29-13.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A65940\Documents\TCCC%20Carlos%20Pacheco\Data%20&amp;%20Governance\Data%20&amp;%20Emission%20Factors\2013\Inventory%20Extrapolation%202012%20-%2004-29-13.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smtClean="0"/>
              <a:t>System</a:t>
            </a:r>
            <a:r>
              <a:rPr lang="en-US" baseline="0" dirty="0" smtClean="0"/>
              <a:t> </a:t>
            </a:r>
            <a:r>
              <a:rPr lang="en-US" baseline="0" dirty="0"/>
              <a:t>Carbon Emissions (tons of CO</a:t>
            </a:r>
            <a:r>
              <a:rPr lang="en-US" sz="1400" baseline="0" dirty="0"/>
              <a:t>2</a:t>
            </a:r>
            <a:r>
              <a:rPr lang="en-US" baseline="0" dirty="0"/>
              <a:t>)</a:t>
            </a:r>
            <a:endParaRPr lang="en-US" dirty="0"/>
          </a:p>
        </c:rich>
      </c:tx>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'Summary - System'!$A$224</c:f>
              <c:strCache>
                <c:ptCount val="1"/>
                <c:pt idx="0">
                  <c:v>SYSTEM TOTALS</c:v>
                </c:pt>
              </c:strCache>
            </c:strRef>
          </c:tx>
          <c:invertIfNegative val="0"/>
          <c:dLbls>
            <c:showLegendKey val="0"/>
            <c:showVal val="1"/>
            <c:showCatName val="0"/>
            <c:showSerName val="0"/>
            <c:showPercent val="0"/>
            <c:showBubbleSize val="0"/>
            <c:showLeaderLines val="0"/>
          </c:dLbls>
          <c:cat>
            <c:numRef>
              <c:f>'Summary - System'!$B$223:$J$223</c:f>
              <c:numCache>
                <c:formatCode>General</c:formatCode>
                <c:ptCount val="9"/>
                <c:pt idx="0">
                  <c:v>2004</c:v>
                </c:pt>
                <c:pt idx="1">
                  <c:v>2005</c:v>
                </c:pt>
                <c:pt idx="2">
                  <c:v>2006</c:v>
                </c:pt>
                <c:pt idx="3">
                  <c:v>2007</c:v>
                </c:pt>
                <c:pt idx="4">
                  <c:v>2008</c:v>
                </c:pt>
                <c:pt idx="5">
                  <c:v>2009</c:v>
                </c:pt>
                <c:pt idx="6">
                  <c:v>2010</c:v>
                </c:pt>
                <c:pt idx="7">
                  <c:v>2011</c:v>
                </c:pt>
                <c:pt idx="8">
                  <c:v>2012</c:v>
                </c:pt>
              </c:numCache>
            </c:numRef>
          </c:cat>
          <c:val>
            <c:numRef>
              <c:f>'Summary - System'!$B$224:$J$224</c:f>
              <c:numCache>
                <c:formatCode>#,##0</c:formatCode>
                <c:ptCount val="9"/>
                <c:pt idx="0">
                  <c:v>4781065.233610522</c:v>
                </c:pt>
                <c:pt idx="1">
                  <c:v>4738383.963621268</c:v>
                </c:pt>
                <c:pt idx="2">
                  <c:v>5138305.1258882135</c:v>
                </c:pt>
                <c:pt idx="3">
                  <c:v>5101397.1797119305</c:v>
                </c:pt>
                <c:pt idx="4">
                  <c:v>5135093.904339944</c:v>
                </c:pt>
                <c:pt idx="5">
                  <c:v>5330308.3096627193</c:v>
                </c:pt>
                <c:pt idx="6">
                  <c:v>5191108.1857314315</c:v>
                </c:pt>
                <c:pt idx="7">
                  <c:v>5320463.3679026421</c:v>
                </c:pt>
                <c:pt idx="8">
                  <c:v>5481169.8548098514</c:v>
                </c:pt>
              </c:numCache>
            </c:numRef>
          </c:val>
        </c:ser>
        <c:dLbls>
          <c:showLegendKey val="0"/>
          <c:showVal val="0"/>
          <c:showCatName val="0"/>
          <c:showSerName val="0"/>
          <c:showPercent val="0"/>
          <c:showBubbleSize val="0"/>
        </c:dLbls>
        <c:gapWidth val="150"/>
        <c:shape val="box"/>
        <c:axId val="80314752"/>
        <c:axId val="80316672"/>
        <c:axId val="0"/>
      </c:bar3DChart>
      <c:catAx>
        <c:axId val="80314752"/>
        <c:scaling>
          <c:orientation val="minMax"/>
        </c:scaling>
        <c:delete val="0"/>
        <c:axPos val="b"/>
        <c:numFmt formatCode="General" sourceLinked="1"/>
        <c:majorTickMark val="out"/>
        <c:minorTickMark val="none"/>
        <c:tickLblPos val="nextTo"/>
        <c:crossAx val="80316672"/>
        <c:crosses val="autoZero"/>
        <c:auto val="1"/>
        <c:lblAlgn val="ctr"/>
        <c:lblOffset val="100"/>
        <c:noMultiLvlLbl val="0"/>
      </c:catAx>
      <c:valAx>
        <c:axId val="80316672"/>
        <c:scaling>
          <c:orientation val="minMax"/>
        </c:scaling>
        <c:delete val="0"/>
        <c:axPos val="l"/>
        <c:majorGridlines/>
        <c:numFmt formatCode="#,##0" sourceLinked="1"/>
        <c:majorTickMark val="out"/>
        <c:minorTickMark val="none"/>
        <c:tickLblPos val="nextTo"/>
        <c:crossAx val="80314752"/>
        <c:crosses val="autoZero"/>
        <c:crossBetween val="between"/>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latin typeface="Arial" pitchFamily="34" charset="0"/>
                <a:cs typeface="Arial" pitchFamily="34" charset="0"/>
              </a:rPr>
              <a:t>System Carbon Emissions Ratio (gr CO</a:t>
            </a:r>
            <a:r>
              <a:rPr lang="en-US" sz="1400" dirty="0">
                <a:latin typeface="Arial" pitchFamily="34" charset="0"/>
                <a:cs typeface="Arial" pitchFamily="34" charset="0"/>
              </a:rPr>
              <a:t>2</a:t>
            </a:r>
            <a:r>
              <a:rPr lang="en-US" dirty="0">
                <a:latin typeface="Arial" pitchFamily="34" charset="0"/>
                <a:cs typeface="Arial" pitchFamily="34" charset="0"/>
              </a:rPr>
              <a:t>/l)</a:t>
            </a: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'Summary - System'!$A$96</c:f>
              <c:strCache>
                <c:ptCount val="1"/>
                <c:pt idx="0">
                  <c:v>SYSTEM TOTALS</c:v>
                </c:pt>
              </c:strCache>
            </c:strRef>
          </c:tx>
          <c:invertIfNegative val="0"/>
          <c:dLbls>
            <c:showLegendKey val="0"/>
            <c:showVal val="1"/>
            <c:showCatName val="0"/>
            <c:showSerName val="0"/>
            <c:showPercent val="0"/>
            <c:showBubbleSize val="0"/>
            <c:showLeaderLines val="0"/>
          </c:dLbls>
          <c:cat>
            <c:numRef>
              <c:f>'Summary - System'!$B$95:$J$95</c:f>
              <c:numCache>
                <c:formatCode>General</c:formatCode>
                <c:ptCount val="9"/>
                <c:pt idx="0">
                  <c:v>2004</c:v>
                </c:pt>
                <c:pt idx="1">
                  <c:v>2005</c:v>
                </c:pt>
                <c:pt idx="2">
                  <c:v>2006</c:v>
                </c:pt>
                <c:pt idx="3">
                  <c:v>2007</c:v>
                </c:pt>
                <c:pt idx="4">
                  <c:v>2008</c:v>
                </c:pt>
                <c:pt idx="5">
                  <c:v>2009</c:v>
                </c:pt>
                <c:pt idx="6">
                  <c:v>2010</c:v>
                </c:pt>
                <c:pt idx="7">
                  <c:v>2011</c:v>
                </c:pt>
                <c:pt idx="8">
                  <c:v>2012</c:v>
                </c:pt>
              </c:numCache>
            </c:numRef>
          </c:cat>
          <c:val>
            <c:numRef>
              <c:f>'Summary - System'!$B$96:$J$96</c:f>
              <c:numCache>
                <c:formatCode>_(* #,##0.00_);_(* \(#,##0.00\);_(* "-"??_);_(@_)</c:formatCode>
                <c:ptCount val="9"/>
                <c:pt idx="0">
                  <c:v>46.663636901253312</c:v>
                </c:pt>
                <c:pt idx="1">
                  <c:v>42.453551775205419</c:v>
                </c:pt>
                <c:pt idx="2">
                  <c:v>43.496193974910234</c:v>
                </c:pt>
                <c:pt idx="3">
                  <c:v>40.603426963648957</c:v>
                </c:pt>
                <c:pt idx="4">
                  <c:v>40.532213973577328</c:v>
                </c:pt>
                <c:pt idx="5">
                  <c:v>41.659238761476416</c:v>
                </c:pt>
                <c:pt idx="6">
                  <c:v>39.350607768741263</c:v>
                </c:pt>
                <c:pt idx="7">
                  <c:v>38.642607226444895</c:v>
                </c:pt>
                <c:pt idx="8">
                  <c:v>37.823105938650919</c:v>
                </c:pt>
              </c:numCache>
            </c:numRef>
          </c:val>
        </c:ser>
        <c:dLbls>
          <c:showLegendKey val="0"/>
          <c:showVal val="0"/>
          <c:showCatName val="0"/>
          <c:showSerName val="0"/>
          <c:showPercent val="0"/>
          <c:showBubbleSize val="0"/>
        </c:dLbls>
        <c:gapWidth val="150"/>
        <c:shape val="box"/>
        <c:axId val="215243776"/>
        <c:axId val="215491328"/>
        <c:axId val="0"/>
      </c:bar3DChart>
      <c:catAx>
        <c:axId val="215243776"/>
        <c:scaling>
          <c:orientation val="minMax"/>
        </c:scaling>
        <c:delete val="0"/>
        <c:axPos val="b"/>
        <c:numFmt formatCode="General" sourceLinked="1"/>
        <c:majorTickMark val="out"/>
        <c:minorTickMark val="none"/>
        <c:tickLblPos val="nextTo"/>
        <c:crossAx val="215491328"/>
        <c:crosses val="autoZero"/>
        <c:auto val="1"/>
        <c:lblAlgn val="ctr"/>
        <c:lblOffset val="100"/>
        <c:noMultiLvlLbl val="0"/>
      </c:catAx>
      <c:valAx>
        <c:axId val="215491328"/>
        <c:scaling>
          <c:orientation val="minMax"/>
        </c:scaling>
        <c:delete val="0"/>
        <c:axPos val="l"/>
        <c:majorGridlines/>
        <c:numFmt formatCode="_(* #,##0.00_);_(* \(#,##0.00\);_(* &quot;-&quot;??_);_(@_)" sourceLinked="1"/>
        <c:majorTickMark val="out"/>
        <c:minorTickMark val="none"/>
        <c:tickLblPos val="nextTo"/>
        <c:crossAx val="215243776"/>
        <c:crosses val="autoZero"/>
        <c:crossBetween val="between"/>
      </c:valAx>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latin typeface="Arial" pitchFamily="34" charset="0"/>
                <a:cs typeface="Arial" pitchFamily="34" charset="0"/>
              </a:rPr>
              <a:t>System EUR (MJ/l)</a:t>
            </a:r>
          </a:p>
        </c:rich>
      </c:tx>
      <c:layout/>
      <c:overlay val="0"/>
    </c:title>
    <c:autoTitleDeleted val="0"/>
    <c:view3D>
      <c:rotX val="15"/>
      <c:rotY val="20"/>
      <c:rAngAx val="1"/>
    </c:view3D>
    <c:floor>
      <c:thickness val="0"/>
    </c:floor>
    <c:sideWall>
      <c:thickness val="0"/>
    </c:sideWall>
    <c:backWall>
      <c:thickness val="0"/>
    </c:backWall>
    <c:plotArea>
      <c:layout>
        <c:manualLayout>
          <c:layoutTarget val="inner"/>
          <c:xMode val="edge"/>
          <c:yMode val="edge"/>
          <c:x val="5.0933707240689144E-2"/>
          <c:y val="0.10790125933511796"/>
          <c:w val="0.93234721491518868"/>
          <c:h val="0.8428014259852511"/>
        </c:manualLayout>
      </c:layout>
      <c:bar3DChart>
        <c:barDir val="col"/>
        <c:grouping val="clustered"/>
        <c:varyColors val="0"/>
        <c:ser>
          <c:idx val="0"/>
          <c:order val="0"/>
          <c:tx>
            <c:strRef>
              <c:f>'Summary - System'!$L$64:$M$64</c:f>
              <c:strCache>
                <c:ptCount val="1"/>
                <c:pt idx="0">
                  <c:v>SYSTEM TOTALS</c:v>
                </c:pt>
              </c:strCache>
            </c:strRef>
          </c:tx>
          <c:invertIfNegative val="0"/>
          <c:cat>
            <c:numRef>
              <c:f>'Summary - System'!$N$63:$V$63</c:f>
              <c:numCache>
                <c:formatCode>General</c:formatCode>
                <c:ptCount val="9"/>
                <c:pt idx="0">
                  <c:v>2004</c:v>
                </c:pt>
                <c:pt idx="1">
                  <c:v>2005</c:v>
                </c:pt>
                <c:pt idx="2">
                  <c:v>2006</c:v>
                </c:pt>
                <c:pt idx="3">
                  <c:v>2007</c:v>
                </c:pt>
                <c:pt idx="4">
                  <c:v>2008</c:v>
                </c:pt>
                <c:pt idx="5">
                  <c:v>2009</c:v>
                </c:pt>
                <c:pt idx="6">
                  <c:v>2010</c:v>
                </c:pt>
                <c:pt idx="7">
                  <c:v>2011</c:v>
                </c:pt>
                <c:pt idx="8">
                  <c:v>2012</c:v>
                </c:pt>
              </c:numCache>
            </c:numRef>
          </c:cat>
          <c:val>
            <c:numRef>
              <c:f>'Summary - System'!$N$64:$V$64</c:f>
              <c:numCache>
                <c:formatCode>0.00</c:formatCode>
                <c:ptCount val="9"/>
                <c:pt idx="0">
                  <c:v>0.53031193039567104</c:v>
                </c:pt>
                <c:pt idx="1">
                  <c:v>0.47935306103169062</c:v>
                </c:pt>
                <c:pt idx="2">
                  <c:v>0.49400520475854143</c:v>
                </c:pt>
                <c:pt idx="3">
                  <c:v>0.465009491308159</c:v>
                </c:pt>
                <c:pt idx="4">
                  <c:v>0.46373376514729131</c:v>
                </c:pt>
                <c:pt idx="5">
                  <c:v>0.4556747846493967</c:v>
                </c:pt>
                <c:pt idx="6">
                  <c:v>0.44961095509507754</c:v>
                </c:pt>
                <c:pt idx="7">
                  <c:v>0.43767854488103863</c:v>
                </c:pt>
                <c:pt idx="8">
                  <c:v>0.43434006968221472</c:v>
                </c:pt>
              </c:numCache>
            </c:numRef>
          </c:val>
        </c:ser>
        <c:dLbls>
          <c:showLegendKey val="0"/>
          <c:showVal val="1"/>
          <c:showCatName val="0"/>
          <c:showSerName val="0"/>
          <c:showPercent val="0"/>
          <c:showBubbleSize val="0"/>
        </c:dLbls>
        <c:gapWidth val="150"/>
        <c:shape val="box"/>
        <c:axId val="215546880"/>
        <c:axId val="217268992"/>
        <c:axId val="0"/>
      </c:bar3DChart>
      <c:catAx>
        <c:axId val="215546880"/>
        <c:scaling>
          <c:orientation val="minMax"/>
        </c:scaling>
        <c:delete val="0"/>
        <c:axPos val="b"/>
        <c:numFmt formatCode="General" sourceLinked="1"/>
        <c:majorTickMark val="out"/>
        <c:minorTickMark val="none"/>
        <c:tickLblPos val="nextTo"/>
        <c:crossAx val="217268992"/>
        <c:crosses val="autoZero"/>
        <c:auto val="1"/>
        <c:lblAlgn val="ctr"/>
        <c:lblOffset val="100"/>
        <c:noMultiLvlLbl val="0"/>
      </c:catAx>
      <c:valAx>
        <c:axId val="217268992"/>
        <c:scaling>
          <c:orientation val="minMax"/>
        </c:scaling>
        <c:delete val="0"/>
        <c:axPos val="l"/>
        <c:majorGridlines/>
        <c:numFmt formatCode="0.00" sourceLinked="1"/>
        <c:majorTickMark val="out"/>
        <c:minorTickMark val="none"/>
        <c:tickLblPos val="nextTo"/>
        <c:crossAx val="215546880"/>
        <c:crosses val="autoZero"/>
        <c:crossBetween val="between"/>
      </c:valAx>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9E467-DC46-4DAA-8C6E-B5A15B33ADA5}" type="doc">
      <dgm:prSet loTypeId="urn:microsoft.com/office/officeart/2005/8/layout/cycle2" loCatId="cycle" qsTypeId="urn:microsoft.com/office/officeart/2005/8/quickstyle/simple1" qsCatId="simple" csTypeId="urn:microsoft.com/office/officeart/2005/8/colors/accent2_4" csCatId="accent2" phldr="1"/>
      <dgm:spPr/>
      <dgm:t>
        <a:bodyPr/>
        <a:lstStyle/>
        <a:p>
          <a:endParaRPr lang="en-US"/>
        </a:p>
      </dgm:t>
    </dgm:pt>
    <dgm:pt modelId="{BFE97F9F-13FA-40A0-83EA-00D9FDD5D2F1}">
      <dgm:prSet phldrT="[Text]"/>
      <dgm:spPr>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dgm:spPr>
      <dgm:t>
        <a:bodyPr/>
        <a:lstStyle/>
        <a:p>
          <a:r>
            <a:rPr lang="pt-BR" dirty="0" smtClean="0">
              <a:latin typeface="Arial" pitchFamily="34" charset="0"/>
              <a:cs typeface="Arial" pitchFamily="34" charset="0"/>
            </a:rPr>
            <a:t>PRODUCT</a:t>
          </a:r>
        </a:p>
        <a:p>
          <a:r>
            <a:rPr lang="pt-BR" dirty="0" smtClean="0">
              <a:latin typeface="Arial" pitchFamily="34" charset="0"/>
              <a:cs typeface="Arial" pitchFamily="34" charset="0"/>
            </a:rPr>
            <a:t>DESIGN</a:t>
          </a:r>
          <a:endParaRPr lang="en-US" dirty="0">
            <a:latin typeface="Arial" pitchFamily="34" charset="0"/>
            <a:cs typeface="Arial" pitchFamily="34" charset="0"/>
          </a:endParaRPr>
        </a:p>
      </dgm:t>
    </dgm:pt>
    <dgm:pt modelId="{254199D0-03F5-4AEE-86E4-C97876A19BF1}" type="parTrans" cxnId="{F82312EF-C113-4519-96B3-4C2789D8BE9D}">
      <dgm:prSet/>
      <dgm:spPr/>
      <dgm:t>
        <a:bodyPr/>
        <a:lstStyle/>
        <a:p>
          <a:endParaRPr lang="en-US"/>
        </a:p>
      </dgm:t>
    </dgm:pt>
    <dgm:pt modelId="{03AA3929-955C-4562-A2B1-18D4835FA422}" type="sibTrans" cxnId="{F82312EF-C113-4519-96B3-4C2789D8BE9D}">
      <dgm:prSet/>
      <dgm:spPr/>
      <dgm:t>
        <a:bodyPr/>
        <a:lstStyle/>
        <a:p>
          <a:endParaRPr lang="en-US"/>
        </a:p>
      </dgm:t>
    </dgm:pt>
    <dgm:pt modelId="{C416607C-A1C8-414B-A237-0C76C684CA19}">
      <dgm:prSet phldrT="[Text]" custT="1"/>
      <dgm:spPr>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dgm:spPr>
      <dgm:t>
        <a:bodyPr/>
        <a:lstStyle/>
        <a:p>
          <a:r>
            <a:rPr lang="pt-BR" sz="1600" dirty="0" smtClean="0">
              <a:latin typeface="Arial" pitchFamily="34" charset="0"/>
              <a:cs typeface="Arial" pitchFamily="34" charset="0"/>
            </a:rPr>
            <a:t>OPTIMIZE</a:t>
          </a:r>
        </a:p>
        <a:p>
          <a:r>
            <a:rPr lang="pt-BR" sz="1600" dirty="0" smtClean="0">
              <a:latin typeface="Arial" pitchFamily="34" charset="0"/>
              <a:cs typeface="Arial" pitchFamily="34" charset="0"/>
            </a:rPr>
            <a:t>VALUE </a:t>
          </a:r>
        </a:p>
        <a:p>
          <a:r>
            <a:rPr lang="pt-BR" sz="1600" dirty="0" smtClean="0">
              <a:latin typeface="Arial" pitchFamily="34" charset="0"/>
              <a:cs typeface="Arial" pitchFamily="34" charset="0"/>
            </a:rPr>
            <a:t>CHAIN</a:t>
          </a:r>
        </a:p>
      </dgm:t>
    </dgm:pt>
    <dgm:pt modelId="{142B9097-38A6-4A55-A7F4-1CA0170C5DA6}" type="parTrans" cxnId="{DBDA459F-04BC-4810-A529-A6983C43F7F7}">
      <dgm:prSet/>
      <dgm:spPr/>
      <dgm:t>
        <a:bodyPr/>
        <a:lstStyle/>
        <a:p>
          <a:endParaRPr lang="en-US"/>
        </a:p>
      </dgm:t>
    </dgm:pt>
    <dgm:pt modelId="{3DC55F06-CEBE-478E-A5E8-B1DA022B6475}" type="sibTrans" cxnId="{DBDA459F-04BC-4810-A529-A6983C43F7F7}">
      <dgm:prSet/>
      <dgm:spPr/>
      <dgm:t>
        <a:bodyPr/>
        <a:lstStyle/>
        <a:p>
          <a:endParaRPr lang="en-US"/>
        </a:p>
      </dgm:t>
    </dgm:pt>
    <dgm:pt modelId="{E10E35A8-CFF9-4361-8394-507FBF368162}">
      <dgm:prSet phldrT="[Text]"/>
      <dgm:spPr>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dgm:spPr>
      <dgm:t>
        <a:bodyPr/>
        <a:lstStyle/>
        <a:p>
          <a:r>
            <a:rPr lang="pt-BR" dirty="0" smtClean="0">
              <a:latin typeface="Arial" pitchFamily="34" charset="0"/>
              <a:cs typeface="Arial" pitchFamily="34" charset="0"/>
            </a:rPr>
            <a:t>USE &amp; END OF LIFE</a:t>
          </a:r>
          <a:endParaRPr lang="en-US" dirty="0">
            <a:latin typeface="Arial" pitchFamily="34" charset="0"/>
            <a:cs typeface="Arial" pitchFamily="34" charset="0"/>
          </a:endParaRPr>
        </a:p>
      </dgm:t>
    </dgm:pt>
    <dgm:pt modelId="{95D0FCC8-93F4-4809-B097-9497D2C6DF8D}" type="parTrans" cxnId="{04320DAD-A892-4A1C-991C-6C3FF0E8CB66}">
      <dgm:prSet/>
      <dgm:spPr/>
      <dgm:t>
        <a:bodyPr/>
        <a:lstStyle/>
        <a:p>
          <a:endParaRPr lang="en-US"/>
        </a:p>
      </dgm:t>
    </dgm:pt>
    <dgm:pt modelId="{18441C99-E75A-4759-9927-0FC5CF70BEFF}" type="sibTrans" cxnId="{04320DAD-A892-4A1C-991C-6C3FF0E8CB66}">
      <dgm:prSet/>
      <dgm:spPr/>
      <dgm:t>
        <a:bodyPr/>
        <a:lstStyle/>
        <a:p>
          <a:endParaRPr lang="en-US"/>
        </a:p>
      </dgm:t>
    </dgm:pt>
    <dgm:pt modelId="{E6E28F46-185E-475A-817A-6D335FC6CB2E}" type="pres">
      <dgm:prSet presAssocID="{2E19E467-DC46-4DAA-8C6E-B5A15B33ADA5}" presName="cycle" presStyleCnt="0">
        <dgm:presLayoutVars>
          <dgm:dir/>
          <dgm:resizeHandles val="exact"/>
        </dgm:presLayoutVars>
      </dgm:prSet>
      <dgm:spPr/>
      <dgm:t>
        <a:bodyPr/>
        <a:lstStyle/>
        <a:p>
          <a:endParaRPr lang="en-US"/>
        </a:p>
      </dgm:t>
    </dgm:pt>
    <dgm:pt modelId="{40E69D15-617F-4F0A-8B39-C65EE6CCB85C}" type="pres">
      <dgm:prSet presAssocID="{BFE97F9F-13FA-40A0-83EA-00D9FDD5D2F1}" presName="node" presStyleLbl="node1" presStyleIdx="0" presStyleCnt="3">
        <dgm:presLayoutVars>
          <dgm:bulletEnabled val="1"/>
        </dgm:presLayoutVars>
      </dgm:prSet>
      <dgm:spPr/>
      <dgm:t>
        <a:bodyPr/>
        <a:lstStyle/>
        <a:p>
          <a:endParaRPr lang="en-US"/>
        </a:p>
      </dgm:t>
    </dgm:pt>
    <dgm:pt modelId="{CC4A06A6-20D4-4320-BCBC-24C72593BBBA}" type="pres">
      <dgm:prSet presAssocID="{03AA3929-955C-4562-A2B1-18D4835FA422}" presName="sibTrans" presStyleLbl="sibTrans2D1" presStyleIdx="0" presStyleCnt="3"/>
      <dgm:spPr/>
      <dgm:t>
        <a:bodyPr/>
        <a:lstStyle/>
        <a:p>
          <a:endParaRPr lang="en-US"/>
        </a:p>
      </dgm:t>
    </dgm:pt>
    <dgm:pt modelId="{F6B8F0E1-5504-4181-96A8-0C766305C3EE}" type="pres">
      <dgm:prSet presAssocID="{03AA3929-955C-4562-A2B1-18D4835FA422}" presName="connectorText" presStyleLbl="sibTrans2D1" presStyleIdx="0" presStyleCnt="3"/>
      <dgm:spPr/>
      <dgm:t>
        <a:bodyPr/>
        <a:lstStyle/>
        <a:p>
          <a:endParaRPr lang="en-US"/>
        </a:p>
      </dgm:t>
    </dgm:pt>
    <dgm:pt modelId="{7C701623-A196-4B9B-BCE3-3C90176804E4}" type="pres">
      <dgm:prSet presAssocID="{C416607C-A1C8-414B-A237-0C76C684CA19}" presName="node" presStyleLbl="node1" presStyleIdx="1" presStyleCnt="3">
        <dgm:presLayoutVars>
          <dgm:bulletEnabled val="1"/>
        </dgm:presLayoutVars>
      </dgm:prSet>
      <dgm:spPr/>
      <dgm:t>
        <a:bodyPr/>
        <a:lstStyle/>
        <a:p>
          <a:endParaRPr lang="en-US"/>
        </a:p>
      </dgm:t>
    </dgm:pt>
    <dgm:pt modelId="{3D7BF59C-DBB3-4B0B-B0D3-508099292CF0}" type="pres">
      <dgm:prSet presAssocID="{3DC55F06-CEBE-478E-A5E8-B1DA022B6475}" presName="sibTrans" presStyleLbl="sibTrans2D1" presStyleIdx="1" presStyleCnt="3"/>
      <dgm:spPr/>
      <dgm:t>
        <a:bodyPr/>
        <a:lstStyle/>
        <a:p>
          <a:endParaRPr lang="en-US"/>
        </a:p>
      </dgm:t>
    </dgm:pt>
    <dgm:pt modelId="{825D46C7-346B-4BF8-AA73-8FD064065EB7}" type="pres">
      <dgm:prSet presAssocID="{3DC55F06-CEBE-478E-A5E8-B1DA022B6475}" presName="connectorText" presStyleLbl="sibTrans2D1" presStyleIdx="1" presStyleCnt="3"/>
      <dgm:spPr/>
      <dgm:t>
        <a:bodyPr/>
        <a:lstStyle/>
        <a:p>
          <a:endParaRPr lang="en-US"/>
        </a:p>
      </dgm:t>
    </dgm:pt>
    <dgm:pt modelId="{882B8D0C-126B-45CF-AA43-B642D7D3A143}" type="pres">
      <dgm:prSet presAssocID="{E10E35A8-CFF9-4361-8394-507FBF368162}" presName="node" presStyleLbl="node1" presStyleIdx="2" presStyleCnt="3">
        <dgm:presLayoutVars>
          <dgm:bulletEnabled val="1"/>
        </dgm:presLayoutVars>
      </dgm:prSet>
      <dgm:spPr/>
      <dgm:t>
        <a:bodyPr/>
        <a:lstStyle/>
        <a:p>
          <a:endParaRPr lang="en-US"/>
        </a:p>
      </dgm:t>
    </dgm:pt>
    <dgm:pt modelId="{D2FC8635-9318-40C1-AA5B-C1405A877D56}" type="pres">
      <dgm:prSet presAssocID="{18441C99-E75A-4759-9927-0FC5CF70BEFF}" presName="sibTrans" presStyleLbl="sibTrans2D1" presStyleIdx="2" presStyleCnt="3"/>
      <dgm:spPr/>
      <dgm:t>
        <a:bodyPr/>
        <a:lstStyle/>
        <a:p>
          <a:endParaRPr lang="en-US"/>
        </a:p>
      </dgm:t>
    </dgm:pt>
    <dgm:pt modelId="{B3C1CA2A-8E7D-4B42-9FD2-373DDB356397}" type="pres">
      <dgm:prSet presAssocID="{18441C99-E75A-4759-9927-0FC5CF70BEFF}" presName="connectorText" presStyleLbl="sibTrans2D1" presStyleIdx="2" presStyleCnt="3"/>
      <dgm:spPr/>
      <dgm:t>
        <a:bodyPr/>
        <a:lstStyle/>
        <a:p>
          <a:endParaRPr lang="en-US"/>
        </a:p>
      </dgm:t>
    </dgm:pt>
  </dgm:ptLst>
  <dgm:cxnLst>
    <dgm:cxn modelId="{DBDA459F-04BC-4810-A529-A6983C43F7F7}" srcId="{2E19E467-DC46-4DAA-8C6E-B5A15B33ADA5}" destId="{C416607C-A1C8-414B-A237-0C76C684CA19}" srcOrd="1" destOrd="0" parTransId="{142B9097-38A6-4A55-A7F4-1CA0170C5DA6}" sibTransId="{3DC55F06-CEBE-478E-A5E8-B1DA022B6475}"/>
    <dgm:cxn modelId="{4C518FEC-1DA5-4959-A283-B6031DE964E2}" type="presOf" srcId="{03AA3929-955C-4562-A2B1-18D4835FA422}" destId="{F6B8F0E1-5504-4181-96A8-0C766305C3EE}" srcOrd="1" destOrd="0" presId="urn:microsoft.com/office/officeart/2005/8/layout/cycle2"/>
    <dgm:cxn modelId="{61AE1356-474D-4B06-9672-6F36E0C96F36}" type="presOf" srcId="{C416607C-A1C8-414B-A237-0C76C684CA19}" destId="{7C701623-A196-4B9B-BCE3-3C90176804E4}" srcOrd="0" destOrd="0" presId="urn:microsoft.com/office/officeart/2005/8/layout/cycle2"/>
    <dgm:cxn modelId="{A0C4C27C-DCC4-4DEB-8BBA-3733A4F4C939}" type="presOf" srcId="{3DC55F06-CEBE-478E-A5E8-B1DA022B6475}" destId="{825D46C7-346B-4BF8-AA73-8FD064065EB7}" srcOrd="1" destOrd="0" presId="urn:microsoft.com/office/officeart/2005/8/layout/cycle2"/>
    <dgm:cxn modelId="{04320DAD-A892-4A1C-991C-6C3FF0E8CB66}" srcId="{2E19E467-DC46-4DAA-8C6E-B5A15B33ADA5}" destId="{E10E35A8-CFF9-4361-8394-507FBF368162}" srcOrd="2" destOrd="0" parTransId="{95D0FCC8-93F4-4809-B097-9497D2C6DF8D}" sibTransId="{18441C99-E75A-4759-9927-0FC5CF70BEFF}"/>
    <dgm:cxn modelId="{7EF1DC45-D37D-461B-A50C-FC897861E677}" type="presOf" srcId="{3DC55F06-CEBE-478E-A5E8-B1DA022B6475}" destId="{3D7BF59C-DBB3-4B0B-B0D3-508099292CF0}" srcOrd="0" destOrd="0" presId="urn:microsoft.com/office/officeart/2005/8/layout/cycle2"/>
    <dgm:cxn modelId="{A9141D62-8A87-487C-BFAE-5F799C1609D7}" type="presOf" srcId="{E10E35A8-CFF9-4361-8394-507FBF368162}" destId="{882B8D0C-126B-45CF-AA43-B642D7D3A143}" srcOrd="0" destOrd="0" presId="urn:microsoft.com/office/officeart/2005/8/layout/cycle2"/>
    <dgm:cxn modelId="{5FECAEB5-4D1F-4AD9-90DA-4C53B2B07CE6}" type="presOf" srcId="{2E19E467-DC46-4DAA-8C6E-B5A15B33ADA5}" destId="{E6E28F46-185E-475A-817A-6D335FC6CB2E}" srcOrd="0" destOrd="0" presId="urn:microsoft.com/office/officeart/2005/8/layout/cycle2"/>
    <dgm:cxn modelId="{C81CCEF0-2137-4F27-A28A-78522DE5F63D}" type="presOf" srcId="{18441C99-E75A-4759-9927-0FC5CF70BEFF}" destId="{D2FC8635-9318-40C1-AA5B-C1405A877D56}" srcOrd="0" destOrd="0" presId="urn:microsoft.com/office/officeart/2005/8/layout/cycle2"/>
    <dgm:cxn modelId="{6808A5FB-E169-4370-A1BB-9BB684D98DD1}" type="presOf" srcId="{BFE97F9F-13FA-40A0-83EA-00D9FDD5D2F1}" destId="{40E69D15-617F-4F0A-8B39-C65EE6CCB85C}" srcOrd="0" destOrd="0" presId="urn:microsoft.com/office/officeart/2005/8/layout/cycle2"/>
    <dgm:cxn modelId="{11D4B412-08AE-435C-8901-ECB5619F676C}" type="presOf" srcId="{18441C99-E75A-4759-9927-0FC5CF70BEFF}" destId="{B3C1CA2A-8E7D-4B42-9FD2-373DDB356397}" srcOrd="1" destOrd="0" presId="urn:microsoft.com/office/officeart/2005/8/layout/cycle2"/>
    <dgm:cxn modelId="{2C8F06F8-33D4-4C8C-8517-19F76535317A}" type="presOf" srcId="{03AA3929-955C-4562-A2B1-18D4835FA422}" destId="{CC4A06A6-20D4-4320-BCBC-24C72593BBBA}" srcOrd="0" destOrd="0" presId="urn:microsoft.com/office/officeart/2005/8/layout/cycle2"/>
    <dgm:cxn modelId="{F82312EF-C113-4519-96B3-4C2789D8BE9D}" srcId="{2E19E467-DC46-4DAA-8C6E-B5A15B33ADA5}" destId="{BFE97F9F-13FA-40A0-83EA-00D9FDD5D2F1}" srcOrd="0" destOrd="0" parTransId="{254199D0-03F5-4AEE-86E4-C97876A19BF1}" sibTransId="{03AA3929-955C-4562-A2B1-18D4835FA422}"/>
    <dgm:cxn modelId="{923E598B-3D92-4BE0-B84E-97F158C8ED74}" type="presParOf" srcId="{E6E28F46-185E-475A-817A-6D335FC6CB2E}" destId="{40E69D15-617F-4F0A-8B39-C65EE6CCB85C}" srcOrd="0" destOrd="0" presId="urn:microsoft.com/office/officeart/2005/8/layout/cycle2"/>
    <dgm:cxn modelId="{EC6F8620-C1F8-4A88-9FBE-5A5D49B96563}" type="presParOf" srcId="{E6E28F46-185E-475A-817A-6D335FC6CB2E}" destId="{CC4A06A6-20D4-4320-BCBC-24C72593BBBA}" srcOrd="1" destOrd="0" presId="urn:microsoft.com/office/officeart/2005/8/layout/cycle2"/>
    <dgm:cxn modelId="{8C12D9DB-940C-4BC4-8DE2-577E2D691D15}" type="presParOf" srcId="{CC4A06A6-20D4-4320-BCBC-24C72593BBBA}" destId="{F6B8F0E1-5504-4181-96A8-0C766305C3EE}" srcOrd="0" destOrd="0" presId="urn:microsoft.com/office/officeart/2005/8/layout/cycle2"/>
    <dgm:cxn modelId="{35FF07DB-FBA8-40DF-A725-B1A33E100C12}" type="presParOf" srcId="{E6E28F46-185E-475A-817A-6D335FC6CB2E}" destId="{7C701623-A196-4B9B-BCE3-3C90176804E4}" srcOrd="2" destOrd="0" presId="urn:microsoft.com/office/officeart/2005/8/layout/cycle2"/>
    <dgm:cxn modelId="{17E4CA54-9406-4CE3-822B-0B0D8462943A}" type="presParOf" srcId="{E6E28F46-185E-475A-817A-6D335FC6CB2E}" destId="{3D7BF59C-DBB3-4B0B-B0D3-508099292CF0}" srcOrd="3" destOrd="0" presId="urn:microsoft.com/office/officeart/2005/8/layout/cycle2"/>
    <dgm:cxn modelId="{3C22C37B-8AE8-4F14-9E71-96601A36E17A}" type="presParOf" srcId="{3D7BF59C-DBB3-4B0B-B0D3-508099292CF0}" destId="{825D46C7-346B-4BF8-AA73-8FD064065EB7}" srcOrd="0" destOrd="0" presId="urn:microsoft.com/office/officeart/2005/8/layout/cycle2"/>
    <dgm:cxn modelId="{ADF212D8-87AD-4D8E-9B18-2C6B29C8C176}" type="presParOf" srcId="{E6E28F46-185E-475A-817A-6D335FC6CB2E}" destId="{882B8D0C-126B-45CF-AA43-B642D7D3A143}" srcOrd="4" destOrd="0" presId="urn:microsoft.com/office/officeart/2005/8/layout/cycle2"/>
    <dgm:cxn modelId="{7621EBF2-5CB0-4EBB-A2BF-0B0FB501A670}" type="presParOf" srcId="{E6E28F46-185E-475A-817A-6D335FC6CB2E}" destId="{D2FC8635-9318-40C1-AA5B-C1405A877D56}" srcOrd="5" destOrd="0" presId="urn:microsoft.com/office/officeart/2005/8/layout/cycle2"/>
    <dgm:cxn modelId="{83A42CBD-E728-4D51-B448-07A2D047BD00}" type="presParOf" srcId="{D2FC8635-9318-40C1-AA5B-C1405A877D56}" destId="{B3C1CA2A-8E7D-4B42-9FD2-373DDB356397}"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19E467-DC46-4DAA-8C6E-B5A15B33ADA5}" type="doc">
      <dgm:prSet loTypeId="urn:microsoft.com/office/officeart/2005/8/layout/cycle2" loCatId="cycle" qsTypeId="urn:microsoft.com/office/officeart/2005/8/quickstyle/simple1" qsCatId="simple" csTypeId="urn:microsoft.com/office/officeart/2005/8/colors/accent2_4" csCatId="accent2" phldr="1"/>
      <dgm:spPr/>
      <dgm:t>
        <a:bodyPr/>
        <a:lstStyle/>
        <a:p>
          <a:endParaRPr lang="en-US"/>
        </a:p>
      </dgm:t>
    </dgm:pt>
    <dgm:pt modelId="{BFE97F9F-13FA-40A0-83EA-00D9FDD5D2F1}">
      <dgm:prSet phldrT="[Text]"/>
      <dgm:spPr>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dgm:spPr>
      <dgm:t>
        <a:bodyPr/>
        <a:lstStyle/>
        <a:p>
          <a:r>
            <a:rPr lang="pt-BR" dirty="0" smtClean="0">
              <a:latin typeface="Arial" pitchFamily="34" charset="0"/>
              <a:cs typeface="Arial" pitchFamily="34" charset="0"/>
            </a:rPr>
            <a:t>PRODUCT</a:t>
          </a:r>
        </a:p>
        <a:p>
          <a:r>
            <a:rPr lang="pt-BR" dirty="0" smtClean="0">
              <a:latin typeface="Arial" pitchFamily="34" charset="0"/>
              <a:cs typeface="Arial" pitchFamily="34" charset="0"/>
            </a:rPr>
            <a:t>DESIGN</a:t>
          </a:r>
          <a:endParaRPr lang="en-US" dirty="0">
            <a:latin typeface="Arial" pitchFamily="34" charset="0"/>
            <a:cs typeface="Arial" pitchFamily="34" charset="0"/>
          </a:endParaRPr>
        </a:p>
      </dgm:t>
    </dgm:pt>
    <dgm:pt modelId="{254199D0-03F5-4AEE-86E4-C97876A19BF1}" type="parTrans" cxnId="{F82312EF-C113-4519-96B3-4C2789D8BE9D}">
      <dgm:prSet/>
      <dgm:spPr/>
      <dgm:t>
        <a:bodyPr/>
        <a:lstStyle/>
        <a:p>
          <a:endParaRPr lang="en-US"/>
        </a:p>
      </dgm:t>
    </dgm:pt>
    <dgm:pt modelId="{03AA3929-955C-4562-A2B1-18D4835FA422}" type="sibTrans" cxnId="{F82312EF-C113-4519-96B3-4C2789D8BE9D}">
      <dgm:prSet/>
      <dgm:spPr/>
      <dgm:t>
        <a:bodyPr/>
        <a:lstStyle/>
        <a:p>
          <a:endParaRPr lang="en-US"/>
        </a:p>
      </dgm:t>
    </dgm:pt>
    <dgm:pt modelId="{C416607C-A1C8-414B-A237-0C76C684CA19}">
      <dgm:prSet phldrT="[Text]" custT="1"/>
      <dgm:spPr>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dgm:spPr>
      <dgm:t>
        <a:bodyPr/>
        <a:lstStyle/>
        <a:p>
          <a:r>
            <a:rPr lang="pt-BR" sz="1600" dirty="0" smtClean="0">
              <a:latin typeface="Arial" pitchFamily="34" charset="0"/>
              <a:cs typeface="Arial" pitchFamily="34" charset="0"/>
            </a:rPr>
            <a:t>OPTIMIZE</a:t>
          </a:r>
        </a:p>
        <a:p>
          <a:r>
            <a:rPr lang="pt-BR" sz="1600" dirty="0" smtClean="0">
              <a:latin typeface="Arial" pitchFamily="34" charset="0"/>
              <a:cs typeface="Arial" pitchFamily="34" charset="0"/>
            </a:rPr>
            <a:t>VALUE </a:t>
          </a:r>
        </a:p>
        <a:p>
          <a:r>
            <a:rPr lang="pt-BR" sz="1600" dirty="0" smtClean="0">
              <a:latin typeface="Arial" pitchFamily="34" charset="0"/>
              <a:cs typeface="Arial" pitchFamily="34" charset="0"/>
            </a:rPr>
            <a:t>CHAIN</a:t>
          </a:r>
        </a:p>
      </dgm:t>
    </dgm:pt>
    <dgm:pt modelId="{142B9097-38A6-4A55-A7F4-1CA0170C5DA6}" type="parTrans" cxnId="{DBDA459F-04BC-4810-A529-A6983C43F7F7}">
      <dgm:prSet/>
      <dgm:spPr/>
      <dgm:t>
        <a:bodyPr/>
        <a:lstStyle/>
        <a:p>
          <a:endParaRPr lang="en-US"/>
        </a:p>
      </dgm:t>
    </dgm:pt>
    <dgm:pt modelId="{3DC55F06-CEBE-478E-A5E8-B1DA022B6475}" type="sibTrans" cxnId="{DBDA459F-04BC-4810-A529-A6983C43F7F7}">
      <dgm:prSet/>
      <dgm:spPr/>
      <dgm:t>
        <a:bodyPr/>
        <a:lstStyle/>
        <a:p>
          <a:endParaRPr lang="en-US"/>
        </a:p>
      </dgm:t>
    </dgm:pt>
    <dgm:pt modelId="{E10E35A8-CFF9-4361-8394-507FBF368162}">
      <dgm:prSet phldrT="[Text]"/>
      <dgm:spPr>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dgm:spPr>
      <dgm:t>
        <a:bodyPr/>
        <a:lstStyle/>
        <a:p>
          <a:r>
            <a:rPr lang="pt-BR" dirty="0" smtClean="0">
              <a:latin typeface="Arial" pitchFamily="34" charset="0"/>
              <a:cs typeface="Arial" pitchFamily="34" charset="0"/>
            </a:rPr>
            <a:t>USE &amp; END OF LIFE</a:t>
          </a:r>
          <a:endParaRPr lang="en-US" dirty="0">
            <a:latin typeface="Arial" pitchFamily="34" charset="0"/>
            <a:cs typeface="Arial" pitchFamily="34" charset="0"/>
          </a:endParaRPr>
        </a:p>
      </dgm:t>
    </dgm:pt>
    <dgm:pt modelId="{95D0FCC8-93F4-4809-B097-9497D2C6DF8D}" type="parTrans" cxnId="{04320DAD-A892-4A1C-991C-6C3FF0E8CB66}">
      <dgm:prSet/>
      <dgm:spPr/>
      <dgm:t>
        <a:bodyPr/>
        <a:lstStyle/>
        <a:p>
          <a:endParaRPr lang="en-US"/>
        </a:p>
      </dgm:t>
    </dgm:pt>
    <dgm:pt modelId="{18441C99-E75A-4759-9927-0FC5CF70BEFF}" type="sibTrans" cxnId="{04320DAD-A892-4A1C-991C-6C3FF0E8CB66}">
      <dgm:prSet/>
      <dgm:spPr/>
      <dgm:t>
        <a:bodyPr/>
        <a:lstStyle/>
        <a:p>
          <a:endParaRPr lang="en-US"/>
        </a:p>
      </dgm:t>
    </dgm:pt>
    <dgm:pt modelId="{E6E28F46-185E-475A-817A-6D335FC6CB2E}" type="pres">
      <dgm:prSet presAssocID="{2E19E467-DC46-4DAA-8C6E-B5A15B33ADA5}" presName="cycle" presStyleCnt="0">
        <dgm:presLayoutVars>
          <dgm:dir/>
          <dgm:resizeHandles val="exact"/>
        </dgm:presLayoutVars>
      </dgm:prSet>
      <dgm:spPr/>
      <dgm:t>
        <a:bodyPr/>
        <a:lstStyle/>
        <a:p>
          <a:endParaRPr lang="en-US"/>
        </a:p>
      </dgm:t>
    </dgm:pt>
    <dgm:pt modelId="{40E69D15-617F-4F0A-8B39-C65EE6CCB85C}" type="pres">
      <dgm:prSet presAssocID="{BFE97F9F-13FA-40A0-83EA-00D9FDD5D2F1}" presName="node" presStyleLbl="node1" presStyleIdx="0" presStyleCnt="3">
        <dgm:presLayoutVars>
          <dgm:bulletEnabled val="1"/>
        </dgm:presLayoutVars>
      </dgm:prSet>
      <dgm:spPr/>
      <dgm:t>
        <a:bodyPr/>
        <a:lstStyle/>
        <a:p>
          <a:endParaRPr lang="en-US"/>
        </a:p>
      </dgm:t>
    </dgm:pt>
    <dgm:pt modelId="{CC4A06A6-20D4-4320-BCBC-24C72593BBBA}" type="pres">
      <dgm:prSet presAssocID="{03AA3929-955C-4562-A2B1-18D4835FA422}" presName="sibTrans" presStyleLbl="sibTrans2D1" presStyleIdx="0" presStyleCnt="3"/>
      <dgm:spPr/>
      <dgm:t>
        <a:bodyPr/>
        <a:lstStyle/>
        <a:p>
          <a:endParaRPr lang="en-US"/>
        </a:p>
      </dgm:t>
    </dgm:pt>
    <dgm:pt modelId="{F6B8F0E1-5504-4181-96A8-0C766305C3EE}" type="pres">
      <dgm:prSet presAssocID="{03AA3929-955C-4562-A2B1-18D4835FA422}" presName="connectorText" presStyleLbl="sibTrans2D1" presStyleIdx="0" presStyleCnt="3"/>
      <dgm:spPr/>
      <dgm:t>
        <a:bodyPr/>
        <a:lstStyle/>
        <a:p>
          <a:endParaRPr lang="en-US"/>
        </a:p>
      </dgm:t>
    </dgm:pt>
    <dgm:pt modelId="{7C701623-A196-4B9B-BCE3-3C90176804E4}" type="pres">
      <dgm:prSet presAssocID="{C416607C-A1C8-414B-A237-0C76C684CA19}" presName="node" presStyleLbl="node1" presStyleIdx="1" presStyleCnt="3">
        <dgm:presLayoutVars>
          <dgm:bulletEnabled val="1"/>
        </dgm:presLayoutVars>
      </dgm:prSet>
      <dgm:spPr/>
      <dgm:t>
        <a:bodyPr/>
        <a:lstStyle/>
        <a:p>
          <a:endParaRPr lang="en-US"/>
        </a:p>
      </dgm:t>
    </dgm:pt>
    <dgm:pt modelId="{3D7BF59C-DBB3-4B0B-B0D3-508099292CF0}" type="pres">
      <dgm:prSet presAssocID="{3DC55F06-CEBE-478E-A5E8-B1DA022B6475}" presName="sibTrans" presStyleLbl="sibTrans2D1" presStyleIdx="1" presStyleCnt="3"/>
      <dgm:spPr/>
      <dgm:t>
        <a:bodyPr/>
        <a:lstStyle/>
        <a:p>
          <a:endParaRPr lang="en-US"/>
        </a:p>
      </dgm:t>
    </dgm:pt>
    <dgm:pt modelId="{825D46C7-346B-4BF8-AA73-8FD064065EB7}" type="pres">
      <dgm:prSet presAssocID="{3DC55F06-CEBE-478E-A5E8-B1DA022B6475}" presName="connectorText" presStyleLbl="sibTrans2D1" presStyleIdx="1" presStyleCnt="3"/>
      <dgm:spPr/>
      <dgm:t>
        <a:bodyPr/>
        <a:lstStyle/>
        <a:p>
          <a:endParaRPr lang="en-US"/>
        </a:p>
      </dgm:t>
    </dgm:pt>
    <dgm:pt modelId="{882B8D0C-126B-45CF-AA43-B642D7D3A143}" type="pres">
      <dgm:prSet presAssocID="{E10E35A8-CFF9-4361-8394-507FBF368162}" presName="node" presStyleLbl="node1" presStyleIdx="2" presStyleCnt="3">
        <dgm:presLayoutVars>
          <dgm:bulletEnabled val="1"/>
        </dgm:presLayoutVars>
      </dgm:prSet>
      <dgm:spPr/>
      <dgm:t>
        <a:bodyPr/>
        <a:lstStyle/>
        <a:p>
          <a:endParaRPr lang="en-US"/>
        </a:p>
      </dgm:t>
    </dgm:pt>
    <dgm:pt modelId="{D2FC8635-9318-40C1-AA5B-C1405A877D56}" type="pres">
      <dgm:prSet presAssocID="{18441C99-E75A-4759-9927-0FC5CF70BEFF}" presName="sibTrans" presStyleLbl="sibTrans2D1" presStyleIdx="2" presStyleCnt="3"/>
      <dgm:spPr/>
      <dgm:t>
        <a:bodyPr/>
        <a:lstStyle/>
        <a:p>
          <a:endParaRPr lang="en-US"/>
        </a:p>
      </dgm:t>
    </dgm:pt>
    <dgm:pt modelId="{B3C1CA2A-8E7D-4B42-9FD2-373DDB356397}" type="pres">
      <dgm:prSet presAssocID="{18441C99-E75A-4759-9927-0FC5CF70BEFF}" presName="connectorText" presStyleLbl="sibTrans2D1" presStyleIdx="2" presStyleCnt="3"/>
      <dgm:spPr/>
      <dgm:t>
        <a:bodyPr/>
        <a:lstStyle/>
        <a:p>
          <a:endParaRPr lang="en-US"/>
        </a:p>
      </dgm:t>
    </dgm:pt>
  </dgm:ptLst>
  <dgm:cxnLst>
    <dgm:cxn modelId="{5C93D7EA-3BCC-4DDF-96EC-2A5A41F85EF6}" type="presOf" srcId="{18441C99-E75A-4759-9927-0FC5CF70BEFF}" destId="{D2FC8635-9318-40C1-AA5B-C1405A877D56}" srcOrd="0" destOrd="0" presId="urn:microsoft.com/office/officeart/2005/8/layout/cycle2"/>
    <dgm:cxn modelId="{DBDA459F-04BC-4810-A529-A6983C43F7F7}" srcId="{2E19E467-DC46-4DAA-8C6E-B5A15B33ADA5}" destId="{C416607C-A1C8-414B-A237-0C76C684CA19}" srcOrd="1" destOrd="0" parTransId="{142B9097-38A6-4A55-A7F4-1CA0170C5DA6}" sibTransId="{3DC55F06-CEBE-478E-A5E8-B1DA022B6475}"/>
    <dgm:cxn modelId="{89BE2D55-40C7-4171-A026-C0B2DE6833C6}" type="presOf" srcId="{3DC55F06-CEBE-478E-A5E8-B1DA022B6475}" destId="{3D7BF59C-DBB3-4B0B-B0D3-508099292CF0}" srcOrd="0" destOrd="0" presId="urn:microsoft.com/office/officeart/2005/8/layout/cycle2"/>
    <dgm:cxn modelId="{8FC0422C-EFCE-4CC6-99B8-B271DCCF5D2E}" type="presOf" srcId="{BFE97F9F-13FA-40A0-83EA-00D9FDD5D2F1}" destId="{40E69D15-617F-4F0A-8B39-C65EE6CCB85C}" srcOrd="0" destOrd="0" presId="urn:microsoft.com/office/officeart/2005/8/layout/cycle2"/>
    <dgm:cxn modelId="{58796151-B569-4DB3-9FCF-ACFBC71D127E}" type="presOf" srcId="{3DC55F06-CEBE-478E-A5E8-B1DA022B6475}" destId="{825D46C7-346B-4BF8-AA73-8FD064065EB7}" srcOrd="1" destOrd="0" presId="urn:microsoft.com/office/officeart/2005/8/layout/cycle2"/>
    <dgm:cxn modelId="{04320DAD-A892-4A1C-991C-6C3FF0E8CB66}" srcId="{2E19E467-DC46-4DAA-8C6E-B5A15B33ADA5}" destId="{E10E35A8-CFF9-4361-8394-507FBF368162}" srcOrd="2" destOrd="0" parTransId="{95D0FCC8-93F4-4809-B097-9497D2C6DF8D}" sibTransId="{18441C99-E75A-4759-9927-0FC5CF70BEFF}"/>
    <dgm:cxn modelId="{EAD0AA94-EF96-48E5-AC70-B32EAD652B50}" type="presOf" srcId="{2E19E467-DC46-4DAA-8C6E-B5A15B33ADA5}" destId="{E6E28F46-185E-475A-817A-6D335FC6CB2E}" srcOrd="0" destOrd="0" presId="urn:microsoft.com/office/officeart/2005/8/layout/cycle2"/>
    <dgm:cxn modelId="{34F74336-659D-4F87-A5DC-100A230DC80B}" type="presOf" srcId="{03AA3929-955C-4562-A2B1-18D4835FA422}" destId="{F6B8F0E1-5504-4181-96A8-0C766305C3EE}" srcOrd="1" destOrd="0" presId="urn:microsoft.com/office/officeart/2005/8/layout/cycle2"/>
    <dgm:cxn modelId="{9DB7A4E4-A87E-4E56-934B-D5E0EAC7CA13}" type="presOf" srcId="{03AA3929-955C-4562-A2B1-18D4835FA422}" destId="{CC4A06A6-20D4-4320-BCBC-24C72593BBBA}" srcOrd="0" destOrd="0" presId="urn:microsoft.com/office/officeart/2005/8/layout/cycle2"/>
    <dgm:cxn modelId="{764103C4-C794-4F18-A28F-ED4B846DBFDB}" type="presOf" srcId="{C416607C-A1C8-414B-A237-0C76C684CA19}" destId="{7C701623-A196-4B9B-BCE3-3C90176804E4}" srcOrd="0" destOrd="0" presId="urn:microsoft.com/office/officeart/2005/8/layout/cycle2"/>
    <dgm:cxn modelId="{AFB7BBD1-C73F-40FE-9D17-2A8ED4F947F0}" type="presOf" srcId="{E10E35A8-CFF9-4361-8394-507FBF368162}" destId="{882B8D0C-126B-45CF-AA43-B642D7D3A143}" srcOrd="0" destOrd="0" presId="urn:microsoft.com/office/officeart/2005/8/layout/cycle2"/>
    <dgm:cxn modelId="{6E072489-B9BD-466C-9F2A-822059105404}" type="presOf" srcId="{18441C99-E75A-4759-9927-0FC5CF70BEFF}" destId="{B3C1CA2A-8E7D-4B42-9FD2-373DDB356397}" srcOrd="1" destOrd="0" presId="urn:microsoft.com/office/officeart/2005/8/layout/cycle2"/>
    <dgm:cxn modelId="{F82312EF-C113-4519-96B3-4C2789D8BE9D}" srcId="{2E19E467-DC46-4DAA-8C6E-B5A15B33ADA5}" destId="{BFE97F9F-13FA-40A0-83EA-00D9FDD5D2F1}" srcOrd="0" destOrd="0" parTransId="{254199D0-03F5-4AEE-86E4-C97876A19BF1}" sibTransId="{03AA3929-955C-4562-A2B1-18D4835FA422}"/>
    <dgm:cxn modelId="{B356E3F0-43D3-4248-83B3-4C78A41A2D5A}" type="presParOf" srcId="{E6E28F46-185E-475A-817A-6D335FC6CB2E}" destId="{40E69D15-617F-4F0A-8B39-C65EE6CCB85C}" srcOrd="0" destOrd="0" presId="urn:microsoft.com/office/officeart/2005/8/layout/cycle2"/>
    <dgm:cxn modelId="{3EB3A277-578B-4922-B929-91CC3545AC1A}" type="presParOf" srcId="{E6E28F46-185E-475A-817A-6D335FC6CB2E}" destId="{CC4A06A6-20D4-4320-BCBC-24C72593BBBA}" srcOrd="1" destOrd="0" presId="urn:microsoft.com/office/officeart/2005/8/layout/cycle2"/>
    <dgm:cxn modelId="{77AAEA9D-C625-49A1-B673-56157AC33DA2}" type="presParOf" srcId="{CC4A06A6-20D4-4320-BCBC-24C72593BBBA}" destId="{F6B8F0E1-5504-4181-96A8-0C766305C3EE}" srcOrd="0" destOrd="0" presId="urn:microsoft.com/office/officeart/2005/8/layout/cycle2"/>
    <dgm:cxn modelId="{46875FDD-D693-40E0-8738-C2C8215F33E2}" type="presParOf" srcId="{E6E28F46-185E-475A-817A-6D335FC6CB2E}" destId="{7C701623-A196-4B9B-BCE3-3C90176804E4}" srcOrd="2" destOrd="0" presId="urn:microsoft.com/office/officeart/2005/8/layout/cycle2"/>
    <dgm:cxn modelId="{5C4B371A-2B58-40DC-ABE9-D2F3DD0644AE}" type="presParOf" srcId="{E6E28F46-185E-475A-817A-6D335FC6CB2E}" destId="{3D7BF59C-DBB3-4B0B-B0D3-508099292CF0}" srcOrd="3" destOrd="0" presId="urn:microsoft.com/office/officeart/2005/8/layout/cycle2"/>
    <dgm:cxn modelId="{EC2B72BE-886A-46AC-A813-74BCEAA104FA}" type="presParOf" srcId="{3D7BF59C-DBB3-4B0B-B0D3-508099292CF0}" destId="{825D46C7-346B-4BF8-AA73-8FD064065EB7}" srcOrd="0" destOrd="0" presId="urn:microsoft.com/office/officeart/2005/8/layout/cycle2"/>
    <dgm:cxn modelId="{27E6EB67-11A7-490B-AB09-B7C9D4F2985F}" type="presParOf" srcId="{E6E28F46-185E-475A-817A-6D335FC6CB2E}" destId="{882B8D0C-126B-45CF-AA43-B642D7D3A143}" srcOrd="4" destOrd="0" presId="urn:microsoft.com/office/officeart/2005/8/layout/cycle2"/>
    <dgm:cxn modelId="{65D1858C-A31C-455D-806C-E26685763F9A}" type="presParOf" srcId="{E6E28F46-185E-475A-817A-6D335FC6CB2E}" destId="{D2FC8635-9318-40C1-AA5B-C1405A877D56}" srcOrd="5" destOrd="0" presId="urn:microsoft.com/office/officeart/2005/8/layout/cycle2"/>
    <dgm:cxn modelId="{FA914988-801D-4D63-ACE0-D3E1AEB6CE18}" type="presParOf" srcId="{D2FC8635-9318-40C1-AA5B-C1405A877D56}" destId="{B3C1CA2A-8E7D-4B42-9FD2-373DDB356397}"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69D15-617F-4F0A-8B39-C65EE6CCB85C}">
      <dsp:nvSpPr>
        <dsp:cNvPr id="0" name=""/>
        <dsp:cNvSpPr/>
      </dsp:nvSpPr>
      <dsp:spPr>
        <a:xfrm>
          <a:off x="2165449" y="606"/>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pt-BR" sz="1900" kern="1200" dirty="0" smtClean="0">
              <a:latin typeface="Arial" pitchFamily="34" charset="0"/>
              <a:cs typeface="Arial" pitchFamily="34" charset="0"/>
            </a:rPr>
            <a:t>PRODUCT</a:t>
          </a:r>
        </a:p>
        <a:p>
          <a:pPr lvl="0" algn="ctr" defTabSz="844550">
            <a:lnSpc>
              <a:spcPct val="90000"/>
            </a:lnSpc>
            <a:spcBef>
              <a:spcPct val="0"/>
            </a:spcBef>
            <a:spcAft>
              <a:spcPct val="35000"/>
            </a:spcAft>
          </a:pPr>
          <a:r>
            <a:rPr lang="pt-BR" sz="1900" kern="1200" dirty="0" smtClean="0">
              <a:latin typeface="Arial" pitchFamily="34" charset="0"/>
              <a:cs typeface="Arial" pitchFamily="34" charset="0"/>
            </a:rPr>
            <a:t>DESIGN</a:t>
          </a:r>
          <a:endParaRPr lang="en-US" sz="1900" kern="1200" dirty="0">
            <a:latin typeface="Arial" pitchFamily="34" charset="0"/>
            <a:cs typeface="Arial" pitchFamily="34" charset="0"/>
          </a:endParaRPr>
        </a:p>
      </dsp:txBody>
      <dsp:txXfrm>
        <a:off x="2423942" y="259099"/>
        <a:ext cx="1248115" cy="1248115"/>
      </dsp:txXfrm>
    </dsp:sp>
    <dsp:sp modelId="{CC4A06A6-20D4-4320-BCBC-24C72593BBBA}">
      <dsp:nvSpPr>
        <dsp:cNvPr id="0" name=""/>
        <dsp:cNvSpPr/>
      </dsp:nvSpPr>
      <dsp:spPr>
        <a:xfrm rot="3600000">
          <a:off x="3469294" y="1722603"/>
          <a:ext cx="470660" cy="595721"/>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504594" y="1780606"/>
        <a:ext cx="329462" cy="357433"/>
      </dsp:txXfrm>
    </dsp:sp>
    <dsp:sp modelId="{7C701623-A196-4B9B-BCE3-3C90176804E4}">
      <dsp:nvSpPr>
        <dsp:cNvPr id="0" name=""/>
        <dsp:cNvSpPr/>
      </dsp:nvSpPr>
      <dsp:spPr>
        <a:xfrm>
          <a:off x="3492018" y="2298292"/>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pt-BR" sz="1600" kern="1200" dirty="0" smtClean="0">
              <a:latin typeface="Arial" pitchFamily="34" charset="0"/>
              <a:cs typeface="Arial" pitchFamily="34" charset="0"/>
            </a:rPr>
            <a:t>OPTIMIZE</a:t>
          </a:r>
        </a:p>
        <a:p>
          <a:pPr lvl="0" algn="ctr" defTabSz="711200">
            <a:lnSpc>
              <a:spcPct val="90000"/>
            </a:lnSpc>
            <a:spcBef>
              <a:spcPct val="0"/>
            </a:spcBef>
            <a:spcAft>
              <a:spcPct val="35000"/>
            </a:spcAft>
          </a:pPr>
          <a:r>
            <a:rPr lang="pt-BR" sz="1600" kern="1200" dirty="0" smtClean="0">
              <a:latin typeface="Arial" pitchFamily="34" charset="0"/>
              <a:cs typeface="Arial" pitchFamily="34" charset="0"/>
            </a:rPr>
            <a:t>VALUE </a:t>
          </a:r>
        </a:p>
        <a:p>
          <a:pPr lvl="0" algn="ctr" defTabSz="711200">
            <a:lnSpc>
              <a:spcPct val="90000"/>
            </a:lnSpc>
            <a:spcBef>
              <a:spcPct val="0"/>
            </a:spcBef>
            <a:spcAft>
              <a:spcPct val="35000"/>
            </a:spcAft>
          </a:pPr>
          <a:r>
            <a:rPr lang="pt-BR" sz="1600" kern="1200" dirty="0" smtClean="0">
              <a:latin typeface="Arial" pitchFamily="34" charset="0"/>
              <a:cs typeface="Arial" pitchFamily="34" charset="0"/>
            </a:rPr>
            <a:t>CHAIN</a:t>
          </a:r>
        </a:p>
      </dsp:txBody>
      <dsp:txXfrm>
        <a:off x="3750511" y="2556785"/>
        <a:ext cx="1248115" cy="1248115"/>
      </dsp:txXfrm>
    </dsp:sp>
    <dsp:sp modelId="{3D7BF59C-DBB3-4B0B-B0D3-508099292CF0}">
      <dsp:nvSpPr>
        <dsp:cNvPr id="0" name=""/>
        <dsp:cNvSpPr/>
      </dsp:nvSpPr>
      <dsp:spPr>
        <a:xfrm rot="10800000">
          <a:off x="2825990" y="2882982"/>
          <a:ext cx="470660" cy="595721"/>
        </a:xfrm>
        <a:prstGeom prst="rightArrow">
          <a:avLst>
            <a:gd name="adj1" fmla="val 60000"/>
            <a:gd name="adj2" fmla="val 50000"/>
          </a:avLst>
        </a:prstGeom>
        <a:solidFill>
          <a:schemeClr val="accent2">
            <a:shade val="90000"/>
            <a:hueOff val="-27334"/>
            <a:satOff val="-4629"/>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2967188" y="3002126"/>
        <a:ext cx="329462" cy="357433"/>
      </dsp:txXfrm>
    </dsp:sp>
    <dsp:sp modelId="{882B8D0C-126B-45CF-AA43-B642D7D3A143}">
      <dsp:nvSpPr>
        <dsp:cNvPr id="0" name=""/>
        <dsp:cNvSpPr/>
      </dsp:nvSpPr>
      <dsp:spPr>
        <a:xfrm>
          <a:off x="838879" y="2298292"/>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pt-BR" sz="1900" kern="1200" dirty="0" smtClean="0">
              <a:latin typeface="Arial" pitchFamily="34" charset="0"/>
              <a:cs typeface="Arial" pitchFamily="34" charset="0"/>
            </a:rPr>
            <a:t>USE &amp; END OF LIFE</a:t>
          </a:r>
          <a:endParaRPr lang="en-US" sz="1900" kern="1200" dirty="0">
            <a:latin typeface="Arial" pitchFamily="34" charset="0"/>
            <a:cs typeface="Arial" pitchFamily="34" charset="0"/>
          </a:endParaRPr>
        </a:p>
      </dsp:txBody>
      <dsp:txXfrm>
        <a:off x="1097372" y="2556785"/>
        <a:ext cx="1248115" cy="1248115"/>
      </dsp:txXfrm>
    </dsp:sp>
    <dsp:sp modelId="{D2FC8635-9318-40C1-AA5B-C1405A877D56}">
      <dsp:nvSpPr>
        <dsp:cNvPr id="0" name=""/>
        <dsp:cNvSpPr/>
      </dsp:nvSpPr>
      <dsp:spPr>
        <a:xfrm rot="18000000">
          <a:off x="2142724" y="1745675"/>
          <a:ext cx="470660" cy="595721"/>
        </a:xfrm>
        <a:prstGeom prst="rightArrow">
          <a:avLst>
            <a:gd name="adj1" fmla="val 60000"/>
            <a:gd name="adj2" fmla="val 50000"/>
          </a:avLst>
        </a:prstGeom>
        <a:solidFill>
          <a:schemeClr val="accent2">
            <a:shade val="90000"/>
            <a:hueOff val="-27334"/>
            <a:satOff val="-4629"/>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2178024" y="1925960"/>
        <a:ext cx="329462" cy="357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69D15-617F-4F0A-8B39-C65EE6CCB85C}">
      <dsp:nvSpPr>
        <dsp:cNvPr id="0" name=""/>
        <dsp:cNvSpPr/>
      </dsp:nvSpPr>
      <dsp:spPr>
        <a:xfrm>
          <a:off x="2165449" y="606"/>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pt-BR" sz="1900" kern="1200" dirty="0" smtClean="0">
              <a:latin typeface="Arial" pitchFamily="34" charset="0"/>
              <a:cs typeface="Arial" pitchFamily="34" charset="0"/>
            </a:rPr>
            <a:t>PRODUCT</a:t>
          </a:r>
        </a:p>
        <a:p>
          <a:pPr lvl="0" algn="ctr" defTabSz="844550">
            <a:lnSpc>
              <a:spcPct val="90000"/>
            </a:lnSpc>
            <a:spcBef>
              <a:spcPct val="0"/>
            </a:spcBef>
            <a:spcAft>
              <a:spcPct val="35000"/>
            </a:spcAft>
          </a:pPr>
          <a:r>
            <a:rPr lang="pt-BR" sz="1900" kern="1200" dirty="0" smtClean="0">
              <a:latin typeface="Arial" pitchFamily="34" charset="0"/>
              <a:cs typeface="Arial" pitchFamily="34" charset="0"/>
            </a:rPr>
            <a:t>DESIGN</a:t>
          </a:r>
          <a:endParaRPr lang="en-US" sz="1900" kern="1200" dirty="0">
            <a:latin typeface="Arial" pitchFamily="34" charset="0"/>
            <a:cs typeface="Arial" pitchFamily="34" charset="0"/>
          </a:endParaRPr>
        </a:p>
      </dsp:txBody>
      <dsp:txXfrm>
        <a:off x="2423942" y="259099"/>
        <a:ext cx="1248115" cy="1248115"/>
      </dsp:txXfrm>
    </dsp:sp>
    <dsp:sp modelId="{CC4A06A6-20D4-4320-BCBC-24C72593BBBA}">
      <dsp:nvSpPr>
        <dsp:cNvPr id="0" name=""/>
        <dsp:cNvSpPr/>
      </dsp:nvSpPr>
      <dsp:spPr>
        <a:xfrm rot="3600000">
          <a:off x="3469294" y="1722603"/>
          <a:ext cx="470660" cy="595721"/>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504594" y="1780606"/>
        <a:ext cx="329462" cy="357433"/>
      </dsp:txXfrm>
    </dsp:sp>
    <dsp:sp modelId="{7C701623-A196-4B9B-BCE3-3C90176804E4}">
      <dsp:nvSpPr>
        <dsp:cNvPr id="0" name=""/>
        <dsp:cNvSpPr/>
      </dsp:nvSpPr>
      <dsp:spPr>
        <a:xfrm>
          <a:off x="3492018" y="2298292"/>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pt-BR" sz="1600" kern="1200" dirty="0" smtClean="0">
              <a:latin typeface="Arial" pitchFamily="34" charset="0"/>
              <a:cs typeface="Arial" pitchFamily="34" charset="0"/>
            </a:rPr>
            <a:t>OPTIMIZE</a:t>
          </a:r>
        </a:p>
        <a:p>
          <a:pPr lvl="0" algn="ctr" defTabSz="711200">
            <a:lnSpc>
              <a:spcPct val="90000"/>
            </a:lnSpc>
            <a:spcBef>
              <a:spcPct val="0"/>
            </a:spcBef>
            <a:spcAft>
              <a:spcPct val="35000"/>
            </a:spcAft>
          </a:pPr>
          <a:r>
            <a:rPr lang="pt-BR" sz="1600" kern="1200" dirty="0" smtClean="0">
              <a:latin typeface="Arial" pitchFamily="34" charset="0"/>
              <a:cs typeface="Arial" pitchFamily="34" charset="0"/>
            </a:rPr>
            <a:t>VALUE </a:t>
          </a:r>
        </a:p>
        <a:p>
          <a:pPr lvl="0" algn="ctr" defTabSz="711200">
            <a:lnSpc>
              <a:spcPct val="90000"/>
            </a:lnSpc>
            <a:spcBef>
              <a:spcPct val="0"/>
            </a:spcBef>
            <a:spcAft>
              <a:spcPct val="35000"/>
            </a:spcAft>
          </a:pPr>
          <a:r>
            <a:rPr lang="pt-BR" sz="1600" kern="1200" dirty="0" smtClean="0">
              <a:latin typeface="Arial" pitchFamily="34" charset="0"/>
              <a:cs typeface="Arial" pitchFamily="34" charset="0"/>
            </a:rPr>
            <a:t>CHAIN</a:t>
          </a:r>
        </a:p>
      </dsp:txBody>
      <dsp:txXfrm>
        <a:off x="3750511" y="2556785"/>
        <a:ext cx="1248115" cy="1248115"/>
      </dsp:txXfrm>
    </dsp:sp>
    <dsp:sp modelId="{3D7BF59C-DBB3-4B0B-B0D3-508099292CF0}">
      <dsp:nvSpPr>
        <dsp:cNvPr id="0" name=""/>
        <dsp:cNvSpPr/>
      </dsp:nvSpPr>
      <dsp:spPr>
        <a:xfrm rot="10800000">
          <a:off x="2825990" y="2882982"/>
          <a:ext cx="470660" cy="595721"/>
        </a:xfrm>
        <a:prstGeom prst="rightArrow">
          <a:avLst>
            <a:gd name="adj1" fmla="val 60000"/>
            <a:gd name="adj2" fmla="val 50000"/>
          </a:avLst>
        </a:prstGeom>
        <a:solidFill>
          <a:schemeClr val="accent2">
            <a:shade val="90000"/>
            <a:hueOff val="-27334"/>
            <a:satOff val="-4629"/>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2967188" y="3002126"/>
        <a:ext cx="329462" cy="357433"/>
      </dsp:txXfrm>
    </dsp:sp>
    <dsp:sp modelId="{882B8D0C-126B-45CF-AA43-B642D7D3A143}">
      <dsp:nvSpPr>
        <dsp:cNvPr id="0" name=""/>
        <dsp:cNvSpPr/>
      </dsp:nvSpPr>
      <dsp:spPr>
        <a:xfrm>
          <a:off x="838879" y="2298292"/>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pt-BR" sz="1900" kern="1200" dirty="0" smtClean="0">
              <a:latin typeface="Arial" pitchFamily="34" charset="0"/>
              <a:cs typeface="Arial" pitchFamily="34" charset="0"/>
            </a:rPr>
            <a:t>USE &amp; END OF LIFE</a:t>
          </a:r>
          <a:endParaRPr lang="en-US" sz="1900" kern="1200" dirty="0">
            <a:latin typeface="Arial" pitchFamily="34" charset="0"/>
            <a:cs typeface="Arial" pitchFamily="34" charset="0"/>
          </a:endParaRPr>
        </a:p>
      </dsp:txBody>
      <dsp:txXfrm>
        <a:off x="1097372" y="2556785"/>
        <a:ext cx="1248115" cy="1248115"/>
      </dsp:txXfrm>
    </dsp:sp>
    <dsp:sp modelId="{D2FC8635-9318-40C1-AA5B-C1405A877D56}">
      <dsp:nvSpPr>
        <dsp:cNvPr id="0" name=""/>
        <dsp:cNvSpPr/>
      </dsp:nvSpPr>
      <dsp:spPr>
        <a:xfrm rot="18000000">
          <a:off x="2142724" y="1745675"/>
          <a:ext cx="470660" cy="595721"/>
        </a:xfrm>
        <a:prstGeom prst="rightArrow">
          <a:avLst>
            <a:gd name="adj1" fmla="val 60000"/>
            <a:gd name="adj2" fmla="val 50000"/>
          </a:avLst>
        </a:prstGeom>
        <a:solidFill>
          <a:schemeClr val="accent2">
            <a:shade val="90000"/>
            <a:hueOff val="-27334"/>
            <a:satOff val="-4629"/>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2178024" y="1925960"/>
        <a:ext cx="329462" cy="35743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5E3E15-937E-4195-9B8A-C7C73612734B}" type="datetimeFigureOut">
              <a:rPr lang="en-US" smtClean="0"/>
              <a:pPr/>
              <a:t>9/6/2013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17C3F8-7FE1-44B2-992F-AA46AD7223CE}" type="slidenum">
              <a:rPr lang="en-US" smtClean="0"/>
              <a:pPr/>
              <a:t>‹#›</a:t>
            </a:fld>
            <a:endParaRPr lang="en-US"/>
          </a:p>
        </p:txBody>
      </p:sp>
    </p:spTree>
    <p:extLst>
      <p:ext uri="{BB962C8B-B14F-4D97-AF65-F5344CB8AC3E}">
        <p14:creationId xmlns:p14="http://schemas.microsoft.com/office/powerpoint/2010/main" val="50598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orldwildlife.org/industries/sugarcan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orldwildlife.org/threats/pollu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coca-colacompany.com/stories/plantbottle-frequently-asked-question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tcccgws.com/wwf/login/login.asp"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tcccgws.com/wwf/login/login.asp"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1</a:t>
            </a:fld>
            <a:endParaRPr lang="en-US"/>
          </a:p>
        </p:txBody>
      </p:sp>
    </p:spTree>
    <p:extLst>
      <p:ext uri="{BB962C8B-B14F-4D97-AF65-F5344CB8AC3E}">
        <p14:creationId xmlns:p14="http://schemas.microsoft.com/office/powerpoint/2010/main" val="204168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As we’ve seen, Tropicana </a:t>
            </a:r>
            <a:r>
              <a:rPr lang="en-US" sz="1200" i="1" kern="1200" dirty="0" smtClean="0">
                <a:solidFill>
                  <a:schemeClr val="tx1"/>
                </a:solidFill>
                <a:latin typeface="+mn-lt"/>
                <a:ea typeface="+mn-ea"/>
                <a:cs typeface="Arial Narrow"/>
              </a:rPr>
              <a:t>(</a:t>
            </a:r>
            <a:r>
              <a:rPr lang="en-US" sz="1200" i="1" kern="1200" baseline="0" dirty="0" smtClean="0">
                <a:solidFill>
                  <a:schemeClr val="tx1"/>
                </a:solidFill>
                <a:latin typeface="+mn-lt"/>
                <a:ea typeface="+mn-ea"/>
                <a:cs typeface="Arial Narrow"/>
              </a:rPr>
              <a:t>which for scale, owns approximately 28% of US</a:t>
            </a:r>
            <a:r>
              <a:rPr lang="en-US" sz="1200" i="1" kern="1200" dirty="0" smtClean="0">
                <a:solidFill>
                  <a:schemeClr val="tx1"/>
                </a:solidFill>
                <a:latin typeface="+mn-lt"/>
                <a:ea typeface="+mn-ea"/>
                <a:cs typeface="Arial Narrow"/>
              </a:rPr>
              <a:t> orange juice market,</a:t>
            </a:r>
            <a:r>
              <a:rPr lang="en-US" sz="1200" i="1" kern="1200" baseline="0" dirty="0" smtClean="0">
                <a:solidFill>
                  <a:schemeClr val="tx1"/>
                </a:solidFill>
                <a:latin typeface="+mn-lt"/>
                <a:ea typeface="+mn-ea"/>
                <a:cs typeface="Arial Narrow"/>
              </a:rPr>
              <a:t> equivalent to 5Billion dollar market value)</a:t>
            </a:r>
            <a:r>
              <a:rPr lang="en-US" sz="1200" i="1" kern="1200" dirty="0" smtClean="0">
                <a:solidFill>
                  <a:schemeClr val="tx1"/>
                </a:solidFill>
                <a:latin typeface="+mn-lt"/>
                <a:ea typeface="+mn-ea"/>
                <a:cs typeface="Arial Narrow"/>
              </a:rPr>
              <a:t>,</a:t>
            </a:r>
            <a:r>
              <a:rPr lang="en-US" sz="1200" kern="1200" baseline="0" dirty="0" smtClean="0">
                <a:solidFill>
                  <a:schemeClr val="tx1"/>
                </a:solidFill>
                <a:latin typeface="+mn-lt"/>
                <a:ea typeface="+mn-ea"/>
                <a:cs typeface="+mn-cs"/>
              </a:rPr>
              <a:t> first mapped out its “emissions lifecycle” supply chain to </a:t>
            </a:r>
            <a:r>
              <a:rPr lang="en-US" sz="1200" kern="1200" dirty="0" smtClean="0">
                <a:solidFill>
                  <a:schemeClr val="tx1"/>
                </a:solidFill>
                <a:effectLst/>
                <a:latin typeface="+mn-lt"/>
                <a:ea typeface="+mn-ea"/>
                <a:cs typeface="+mn-cs"/>
              </a:rPr>
              <a:t>understand where the opportunity was.</a:t>
            </a:r>
            <a:r>
              <a:rPr lang="en-US" sz="1200" kern="1200" baseline="0" dirty="0" smtClean="0">
                <a:solidFill>
                  <a:schemeClr val="tx1"/>
                </a:solidFill>
                <a:effectLst/>
                <a:latin typeface="+mn-lt"/>
                <a:ea typeface="+mn-ea"/>
                <a:cs typeface="+mn-cs"/>
              </a:rPr>
              <a:t> (They did this t</a:t>
            </a:r>
            <a:r>
              <a:rPr lang="en-US" sz="1200" kern="1200" dirty="0" smtClean="0">
                <a:solidFill>
                  <a:schemeClr val="tx1"/>
                </a:solidFill>
                <a:effectLst/>
                <a:latin typeface="+mn-lt"/>
                <a:ea typeface="+mn-ea"/>
                <a:cs typeface="+mn-cs"/>
              </a:rPr>
              <a:t>hrough a carbon footprint analysis in conjunction with</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Columbia University's Earth Institute.) They found that the carbon footprint of its 64-ounce carton of Tropicana Pure Premium Orange Juice as 1.7 kilograms. </a:t>
            </a:r>
            <a:endParaRPr lang="en-US" sz="1200" kern="1200" dirty="0" smtClean="0">
              <a:solidFill>
                <a:schemeClr val="tx1"/>
              </a:solidFill>
              <a:latin typeface="+mn-lt"/>
              <a:ea typeface="+mn-ea"/>
              <a:cs typeface="+mn-cs"/>
              <a:sym typeface="Wingdings" pitchFamily="2" charset="2"/>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35% of it was attributed to fertilizers. And so they decided to focus on that area of their chain.</a:t>
            </a:r>
          </a:p>
          <a:p>
            <a:endParaRPr lang="en-US" sz="1200" kern="1200" baseline="0" dirty="0" smtClean="0">
              <a:solidFill>
                <a:schemeClr val="tx1"/>
              </a:solidFill>
              <a:latin typeface="+mn-lt"/>
              <a:ea typeface="+mn-ea"/>
              <a:cs typeface="+mn-cs"/>
            </a:endParaRPr>
          </a:p>
          <a:p>
            <a:r>
              <a:rPr lang="en-US" sz="1200" b="1" kern="1200" dirty="0" smtClean="0">
                <a:solidFill>
                  <a:schemeClr val="tx1"/>
                </a:solidFill>
                <a:effectLst/>
                <a:latin typeface="+mn-lt"/>
                <a:ea typeface="+mn-ea"/>
                <a:cs typeface="+mn-cs"/>
              </a:rPr>
              <a:t>PRACTICE</a:t>
            </a:r>
          </a:p>
          <a:p>
            <a:r>
              <a:rPr lang="en-US" sz="1200" b="0" kern="1200" dirty="0" smtClean="0">
                <a:solidFill>
                  <a:schemeClr val="tx1"/>
                </a:solidFill>
                <a:effectLst/>
                <a:latin typeface="+mn-lt"/>
                <a:ea typeface="+mn-ea"/>
                <a:cs typeface="+mn-cs"/>
              </a:rPr>
              <a:t>Tropicana</a:t>
            </a:r>
            <a:r>
              <a:rPr lang="en-US" sz="1200" b="0" kern="1200" baseline="0" dirty="0" smtClean="0">
                <a:solidFill>
                  <a:schemeClr val="tx1"/>
                </a:solidFill>
                <a:effectLst/>
                <a:latin typeface="+mn-lt"/>
                <a:ea typeface="+mn-ea"/>
                <a:cs typeface="+mn-cs"/>
              </a:rPr>
              <a:t> sought work with suppliers to use less-gas intensive fertilizer alternatives (and slow release fertilizers), </a:t>
            </a:r>
            <a:r>
              <a:rPr lang="en-US" sz="1200" i="1" kern="1200" dirty="0" smtClean="0">
                <a:solidFill>
                  <a:schemeClr val="tx1"/>
                </a:solidFill>
                <a:effectLst/>
                <a:latin typeface="+mn-lt"/>
                <a:ea typeface="+mn-ea"/>
                <a:cs typeface="+mn-cs"/>
              </a:rPr>
              <a:t>aiming to lower footprint of growing oranges by 50%.</a:t>
            </a:r>
            <a:r>
              <a:rPr lang="en-US" sz="1200" i="1" kern="1200" baseline="0" dirty="0" smtClean="0">
                <a:solidFill>
                  <a:schemeClr val="tx1"/>
                </a:solidFill>
                <a:effectLst/>
                <a:latin typeface="+mn-lt"/>
                <a:ea typeface="+mn-ea"/>
                <a:cs typeface="+mn-cs"/>
              </a:rPr>
              <a:t> </a:t>
            </a:r>
            <a:r>
              <a:rPr lang="en-US" sz="1200" i="0" kern="1200" baseline="0" dirty="0" smtClean="0">
                <a:solidFill>
                  <a:schemeClr val="tx1"/>
                </a:solidFill>
                <a:effectLst/>
                <a:latin typeface="+mn-lt"/>
                <a:ea typeface="+mn-ea"/>
                <a:cs typeface="+mn-cs"/>
              </a:rPr>
              <a:t>They identified potential suppliers, communicated with them to establish partnerships, and then </a:t>
            </a:r>
            <a:r>
              <a:rPr lang="en-US" sz="1200" kern="1200" dirty="0" smtClean="0">
                <a:solidFill>
                  <a:schemeClr val="tx1"/>
                </a:solidFill>
                <a:effectLst/>
                <a:latin typeface="+mn-lt"/>
                <a:ea typeface="+mn-ea"/>
                <a:cs typeface="+mn-cs"/>
              </a:rPr>
              <a:t>launched a three-year, 7,200-tree pilot project in Florida in 2010. This project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designed to compare less-carbon intensive fertilizers with standard fertilizer, and measure the impact on tree and soil health and juice quality. Results</a:t>
            </a:r>
            <a:r>
              <a:rPr lang="en-US" sz="1200" kern="1200" baseline="0" dirty="0" smtClean="0">
                <a:solidFill>
                  <a:schemeClr val="tx1"/>
                </a:solidFill>
                <a:effectLst/>
                <a:latin typeface="+mn-lt"/>
                <a:ea typeface="+mn-ea"/>
                <a:cs typeface="+mn-cs"/>
              </a:rPr>
              <a:t> are due this year, but what’s going on now?</a:t>
            </a:r>
            <a:endParaRPr lang="en-US" sz="1200" b="1"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RESULTS</a:t>
            </a:r>
          </a:p>
          <a:p>
            <a:pPr fontAlgn="base"/>
            <a:r>
              <a:rPr lang="en-US" sz="1200" kern="1200" dirty="0" smtClean="0">
                <a:solidFill>
                  <a:schemeClr val="tx1"/>
                </a:solidFill>
                <a:effectLst/>
                <a:latin typeface="+mn-lt"/>
                <a:ea typeface="+mn-ea"/>
                <a:cs typeface="+mn-cs"/>
              </a:rPr>
              <a:t>As a result of this work, Tropicana plans to deploy an optimized fertilizer solution across its Florida supply base, and globally to citrus and other crop production. If successful, the project could lower the emissions footprint of Tropicana’s citrus growers by as much as 50% and reduce the total carbon footprint of Tropicana Pure Premium Orange Juice by up to 20%. </a:t>
            </a:r>
            <a:r>
              <a:rPr lang="en-US" sz="1200" kern="1200" baseline="0" dirty="0" smtClean="0">
                <a:solidFill>
                  <a:schemeClr val="tx1"/>
                </a:solidFill>
                <a:effectLst/>
                <a:latin typeface="+mn-lt"/>
                <a:ea typeface="+mn-ea"/>
                <a:cs typeface="+mn-cs"/>
              </a:rPr>
              <a:t> Tropicana’s parent company </a:t>
            </a:r>
            <a:r>
              <a:rPr lang="en-US" sz="1200" kern="1200" dirty="0" smtClean="0">
                <a:solidFill>
                  <a:schemeClr val="tx1"/>
                </a:solidFill>
                <a:effectLst/>
                <a:latin typeface="+mn-lt"/>
                <a:ea typeface="+mn-ea"/>
                <a:cs typeface="+mn-cs"/>
              </a:rPr>
              <a:t>is also experimenting with the use of low-nitrogen, slow-release fertilizer on potatoes, which will not only reduce the company's footprint, but may also produce potatoes that are more uniform in size and yield more chips per acre.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That is one potential area</a:t>
            </a:r>
            <a:r>
              <a:rPr lang="en-US" sz="1200" kern="1200" baseline="0" dirty="0" smtClean="0">
                <a:solidFill>
                  <a:schemeClr val="tx1"/>
                </a:solidFill>
                <a:effectLst/>
                <a:latin typeface="+mn-lt"/>
                <a:ea typeface="+mn-ea"/>
                <a:cs typeface="+mn-cs"/>
              </a:rPr>
              <a:t> for you to explore with suppliers – whether it makes sense to look at fertilizer alternatives.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Your colleagues at KO are exploring the economics of these fertilizers. The vendors claim that because less is used the cost to the farmer is less.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11</a:t>
            </a:fld>
            <a:endParaRPr lang="en-US"/>
          </a:p>
        </p:txBody>
      </p:sp>
    </p:spTree>
    <p:extLst>
      <p:ext uri="{BB962C8B-B14F-4D97-AF65-F5344CB8AC3E}">
        <p14:creationId xmlns:p14="http://schemas.microsoft.com/office/powerpoint/2010/main" val="2184901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j-lt"/>
                <a:ea typeface="+mn-ea"/>
                <a:cs typeface="+mn-cs"/>
              </a:rPr>
              <a:t>So changing fertilizer is one method to reduce GHG, but many companies are simply looking at better soil management – which can not only cut GHGs but also cut costs. So, what does soil have to do with it?</a:t>
            </a:r>
          </a:p>
          <a:p>
            <a:r>
              <a:rPr lang="en-US" sz="1200" b="1" kern="1200" dirty="0" smtClean="0">
                <a:solidFill>
                  <a:schemeClr val="tx1"/>
                </a:solidFill>
                <a:effectLst/>
                <a:latin typeface="+mj-lt"/>
                <a:ea typeface="+mn-ea"/>
                <a:cs typeface="+mn-cs"/>
              </a:rPr>
              <a:t> </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First a definition:</a:t>
            </a:r>
            <a:r>
              <a:rPr lang="en-US" sz="1200" b="0" kern="1200" baseline="0" dirty="0" smtClean="0">
                <a:solidFill>
                  <a:schemeClr val="tx1"/>
                </a:solidFill>
                <a:effectLst/>
                <a:latin typeface="+mj-lt"/>
                <a:ea typeface="+mn-ea"/>
                <a:cs typeface="+mn-cs"/>
              </a:rPr>
              <a:t>  </a:t>
            </a:r>
            <a:r>
              <a:rPr lang="en-US" sz="1200" kern="1200" dirty="0" smtClean="0">
                <a:solidFill>
                  <a:schemeClr val="tx1"/>
                </a:solidFill>
                <a:effectLst/>
                <a:latin typeface="+mj-lt"/>
                <a:ea typeface="+mn-ea"/>
                <a:cs typeface="+mn-cs"/>
              </a:rPr>
              <a:t>Tillage is the plowing of land done to 1) control weeds and pests, and 2) to prepare for seeding by bringing organic matter from the surface of the soil into the lower layer. </a:t>
            </a:r>
            <a:r>
              <a:rPr lang="en-US" sz="1200" b="0" kern="1200" dirty="0" smtClean="0">
                <a:solidFill>
                  <a:schemeClr val="tx1"/>
                </a:solidFill>
                <a:effectLst/>
                <a:latin typeface="+mj-lt"/>
                <a:ea typeface="+mn-ea"/>
                <a:cs typeface="+mn-cs"/>
              </a:rPr>
              <a:t>So,</a:t>
            </a:r>
            <a:r>
              <a:rPr lang="en-US" sz="1200" b="0" kern="1200" baseline="0" dirty="0" smtClean="0">
                <a:solidFill>
                  <a:schemeClr val="tx1"/>
                </a:solidFill>
                <a:effectLst/>
                <a:latin typeface="+mj-lt"/>
                <a:ea typeface="+mn-ea"/>
                <a:cs typeface="+mn-cs"/>
              </a:rPr>
              <a:t> p</a:t>
            </a:r>
            <a:r>
              <a:rPr lang="en-US" sz="1200" b="0" kern="1200" dirty="0" smtClean="0">
                <a:solidFill>
                  <a:schemeClr val="tx1"/>
                </a:solidFill>
                <a:effectLst/>
                <a:latin typeface="+mj-lt"/>
                <a:ea typeface="+mn-ea"/>
                <a:cs typeface="+mn-cs"/>
              </a:rPr>
              <a:t>lowing causes climate impact and provides</a:t>
            </a:r>
            <a:r>
              <a:rPr lang="en-US" sz="1200" b="0" kern="1200" baseline="0" dirty="0" smtClean="0">
                <a:solidFill>
                  <a:schemeClr val="tx1"/>
                </a:solidFill>
                <a:effectLst/>
                <a:latin typeface="+mj-lt"/>
                <a:ea typeface="+mn-ea"/>
                <a:cs typeface="+mn-cs"/>
              </a:rPr>
              <a:t> opportunity</a:t>
            </a:r>
            <a:r>
              <a:rPr lang="en-US" sz="1200" b="0" kern="1200" dirty="0" smtClean="0">
                <a:solidFill>
                  <a:schemeClr val="tx1"/>
                </a:solidFill>
                <a:effectLst/>
                <a:latin typeface="+mj-lt"/>
                <a:ea typeface="+mn-ea"/>
                <a:cs typeface="+mn-cs"/>
              </a:rPr>
              <a:t>?!  </a:t>
            </a:r>
          </a:p>
          <a:p>
            <a:pPr marL="228600" indent="-228600">
              <a:buFont typeface="+mj-lt"/>
              <a:buAutoNum type="arabicPeriod"/>
            </a:pPr>
            <a:r>
              <a:rPr lang="en-US" sz="1200" kern="1200" dirty="0" smtClean="0">
                <a:solidFill>
                  <a:schemeClr val="tx1"/>
                </a:solidFill>
                <a:effectLst/>
                <a:latin typeface="+mj-lt"/>
                <a:ea typeface="+mn-ea"/>
                <a:cs typeface="+mn-cs"/>
              </a:rPr>
              <a:t>Frequent plowing (tillage) leads to loss of organic matter, erosion, and consequently loss of productivity of the soil.  In order to compensate for the loss in productivity chemical fertilizers are regularly added. </a:t>
            </a:r>
          </a:p>
          <a:p>
            <a:pPr marL="228600" indent="-228600">
              <a:buFont typeface="+mj-lt"/>
              <a:buAutoNum type="arabicPeriod"/>
            </a:pPr>
            <a:r>
              <a:rPr lang="en-US" sz="1200" kern="1200" dirty="0" smtClean="0">
                <a:solidFill>
                  <a:schemeClr val="tx1"/>
                </a:solidFill>
                <a:effectLst/>
                <a:latin typeface="+mj-lt"/>
                <a:ea typeface="+mn-ea"/>
                <a:cs typeface="+mn-cs"/>
              </a:rPr>
              <a:t>With each plowing and application of fertilizer, both carbon dioxide and nitrous oxide are released into the atmosphere from:</a:t>
            </a:r>
          </a:p>
          <a:p>
            <a:pPr marL="628650" lvl="1" indent="-171450">
              <a:buFont typeface="Arial" pitchFamily="34" charset="0"/>
              <a:buChar char="•"/>
            </a:pPr>
            <a:r>
              <a:rPr lang="en-US" sz="1200" kern="1200" dirty="0" smtClean="0">
                <a:solidFill>
                  <a:schemeClr val="tx1"/>
                </a:solidFill>
                <a:effectLst/>
                <a:latin typeface="+mj-lt"/>
                <a:ea typeface="+mn-ea"/>
                <a:cs typeface="+mn-cs"/>
              </a:rPr>
              <a:t>organic matter that is now exposed releases carbon dioxide (CO</a:t>
            </a:r>
            <a:r>
              <a:rPr lang="en-US" sz="1200" kern="1200" baseline="-25000" dirty="0" smtClean="0">
                <a:solidFill>
                  <a:schemeClr val="tx1"/>
                </a:solidFill>
                <a:effectLst/>
                <a:latin typeface="+mj-lt"/>
                <a:ea typeface="+mn-ea"/>
                <a:cs typeface="+mn-cs"/>
              </a:rPr>
              <a:t>2</a:t>
            </a:r>
            <a:r>
              <a:rPr lang="en-US" sz="1200" kern="1200" dirty="0" smtClean="0">
                <a:solidFill>
                  <a:schemeClr val="tx1"/>
                </a:solidFill>
                <a:effectLst/>
                <a:latin typeface="+mj-lt"/>
                <a:ea typeface="+mn-ea"/>
                <a:cs typeface="+mn-cs"/>
              </a:rPr>
              <a:t>) into the atmosphere</a:t>
            </a:r>
          </a:p>
          <a:p>
            <a:pPr marL="628650" lvl="1" indent="-171450">
              <a:buFont typeface="Arial" pitchFamily="34" charset="0"/>
              <a:buChar char="•"/>
            </a:pPr>
            <a:r>
              <a:rPr lang="en-US" sz="1200" kern="1200" dirty="0" smtClean="0">
                <a:solidFill>
                  <a:schemeClr val="tx1"/>
                </a:solidFill>
                <a:effectLst/>
                <a:latin typeface="+mj-lt"/>
                <a:ea typeface="+mn-ea"/>
                <a:cs typeface="+mn-cs"/>
              </a:rPr>
              <a:t>the decomposition of fertilizer that is now exposed to air releases nitrous oxide into the atmosphere. Nitrous oxide is a greenhouse gas that has about 300 times the warming power of CO</a:t>
            </a:r>
            <a:r>
              <a:rPr lang="en-US" sz="1200" kern="1200" baseline="-25000" dirty="0" smtClean="0">
                <a:solidFill>
                  <a:schemeClr val="tx1"/>
                </a:solidFill>
                <a:effectLst/>
                <a:latin typeface="+mj-lt"/>
                <a:ea typeface="+mn-ea"/>
                <a:cs typeface="+mn-cs"/>
              </a:rPr>
              <a:t>2</a:t>
            </a:r>
            <a:r>
              <a:rPr lang="en-US" sz="1200" kern="1200" dirty="0" smtClean="0">
                <a:solidFill>
                  <a:schemeClr val="tx1"/>
                </a:solidFill>
                <a:effectLst/>
                <a:latin typeface="+mj-lt"/>
                <a:ea typeface="+mn-ea"/>
                <a:cs typeface="+mn-cs"/>
              </a:rPr>
              <a:t>.</a:t>
            </a:r>
          </a:p>
          <a:p>
            <a:pPr marL="628650" lvl="1" indent="-171450">
              <a:buFont typeface="Arial" pitchFamily="34" charset="0"/>
              <a:buChar char="•"/>
            </a:pPr>
            <a:r>
              <a:rPr lang="en-US" sz="1200" kern="1200" dirty="0" smtClean="0">
                <a:solidFill>
                  <a:schemeClr val="tx1"/>
                </a:solidFill>
                <a:effectLst/>
                <a:latin typeface="+mj-lt"/>
                <a:ea typeface="+mn-ea"/>
                <a:cs typeface="+mn-cs"/>
              </a:rPr>
              <a:t>the exhaust of machineries, which emits nitrous oxide and/or CO</a:t>
            </a:r>
            <a:r>
              <a:rPr lang="en-US" sz="1200" kern="1200" baseline="-25000" dirty="0" smtClean="0">
                <a:solidFill>
                  <a:schemeClr val="tx1"/>
                </a:solidFill>
                <a:effectLst/>
                <a:latin typeface="+mj-lt"/>
                <a:ea typeface="+mn-ea"/>
                <a:cs typeface="+mn-cs"/>
              </a:rPr>
              <a:t>2 </a:t>
            </a:r>
            <a:r>
              <a:rPr lang="en-US" sz="1200" kern="1200" dirty="0" smtClean="0">
                <a:solidFill>
                  <a:schemeClr val="tx1"/>
                </a:solidFill>
                <a:effectLst/>
                <a:latin typeface="+mj-lt"/>
                <a:ea typeface="+mn-ea"/>
                <a:cs typeface="+mn-cs"/>
              </a:rPr>
              <a:t>depending on fuel used.  </a:t>
            </a:r>
          </a:p>
          <a:p>
            <a:pPr marL="228600" indent="-228600">
              <a:buFont typeface="+mj-lt"/>
              <a:buAutoNum type="arabicPeriod"/>
            </a:pPr>
            <a:r>
              <a:rPr lang="en-US" sz="1200" kern="1200" dirty="0" smtClean="0">
                <a:solidFill>
                  <a:schemeClr val="tx1"/>
                </a:solidFill>
                <a:effectLst/>
                <a:latin typeface="+mj-lt"/>
                <a:ea typeface="+mn-ea"/>
                <a:cs typeface="+mn-cs"/>
              </a:rPr>
              <a:t>Both carbon dioxide and nitrous oxides are powerful greenhouse gases that lead to climate change. </a:t>
            </a:r>
          </a:p>
          <a:p>
            <a:pPr marL="0" indent="0">
              <a:buFont typeface="+mj-lt"/>
              <a:buNone/>
            </a:pPr>
            <a:endParaRPr lang="en-US" sz="1200" kern="1200" dirty="0" smtClean="0">
              <a:solidFill>
                <a:schemeClr val="tx1"/>
              </a:solidFill>
              <a:effectLst/>
              <a:latin typeface="+mj-lt"/>
              <a:ea typeface="+mn-ea"/>
              <a:cs typeface="+mn-cs"/>
            </a:endParaRPr>
          </a:p>
          <a:p>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THE</a:t>
            </a:r>
            <a:r>
              <a:rPr lang="en-US" sz="1200" b="1" kern="1200" baseline="0" dirty="0" smtClean="0">
                <a:solidFill>
                  <a:schemeClr val="tx1"/>
                </a:solidFill>
                <a:effectLst/>
                <a:latin typeface="+mj-lt"/>
                <a:ea typeface="+mn-ea"/>
                <a:cs typeface="+mn-cs"/>
              </a:rPr>
              <a:t> B</a:t>
            </a:r>
            <a:r>
              <a:rPr lang="en-US" sz="1200" b="1" kern="1200" dirty="0" smtClean="0">
                <a:solidFill>
                  <a:schemeClr val="tx1"/>
                </a:solidFill>
                <a:effectLst/>
                <a:latin typeface="+mj-lt"/>
                <a:ea typeface="+mn-ea"/>
                <a:cs typeface="+mn-cs"/>
              </a:rPr>
              <a:t>ETTER PRACTICE IS: </a:t>
            </a:r>
            <a:r>
              <a:rPr lang="en-US" sz="1200" kern="1200" dirty="0" smtClean="0">
                <a:solidFill>
                  <a:schemeClr val="tx1"/>
                </a:solidFill>
                <a:effectLst/>
                <a:latin typeface="+mj-lt"/>
                <a:ea typeface="+mn-ea"/>
                <a:cs typeface="+mn-cs"/>
              </a:rPr>
              <a:t>Simple, free changes to tillage practices can allow the soil to retain more organic matter (reducing how much fertilizer is needed) and can store or “sequester” carbon and nitrogen instead of releasing it into the environment as a greenhouse gas as methane, carbon dioxide and nitrous oxide. There are three main soil management techniques one can use to reduce climate impact:</a:t>
            </a:r>
          </a:p>
          <a:p>
            <a:pPr marL="628650" lvl="1" indent="-171450">
              <a:buFont typeface="Arial" pitchFamily="34" charset="0"/>
              <a:buChar char="•"/>
            </a:pPr>
            <a:r>
              <a:rPr lang="en-US" sz="1200" kern="1200" dirty="0" smtClean="0">
                <a:solidFill>
                  <a:schemeClr val="tx1"/>
                </a:solidFill>
                <a:effectLst/>
                <a:latin typeface="+mj-lt"/>
                <a:ea typeface="+mn-ea"/>
                <a:cs typeface="+mn-cs"/>
              </a:rPr>
              <a:t>no-tillage; </a:t>
            </a:r>
          </a:p>
          <a:p>
            <a:pPr marL="628650" lvl="1" indent="-171450">
              <a:buFont typeface="Arial" pitchFamily="34" charset="0"/>
              <a:buChar char="•"/>
            </a:pPr>
            <a:r>
              <a:rPr lang="en-US" sz="1200" kern="1200" dirty="0" smtClean="0">
                <a:solidFill>
                  <a:schemeClr val="tx1"/>
                </a:solidFill>
                <a:effectLst/>
                <a:latin typeface="+mj-lt"/>
                <a:ea typeface="+mn-ea"/>
                <a:cs typeface="+mn-cs"/>
              </a:rPr>
              <a:t>addition of manure and/or crop residue return), which reduces/eliminates the need for conventional fertilizers, and </a:t>
            </a:r>
          </a:p>
          <a:p>
            <a:pPr marL="628650" lvl="1" indent="-171450">
              <a:buFont typeface="Arial" pitchFamily="34" charset="0"/>
              <a:buChar char="•"/>
            </a:pPr>
            <a:r>
              <a:rPr lang="en-US" sz="1200" kern="1200" dirty="0" smtClean="0">
                <a:solidFill>
                  <a:schemeClr val="tx1"/>
                </a:solidFill>
                <a:effectLst/>
                <a:latin typeface="+mj-lt"/>
                <a:ea typeface="+mn-ea"/>
                <a:cs typeface="+mn-cs"/>
              </a:rPr>
              <a:t>crop rotation.  </a:t>
            </a:r>
          </a:p>
          <a:p>
            <a:r>
              <a:rPr lang="en-US" sz="1200" b="1" kern="1200" dirty="0" smtClean="0">
                <a:solidFill>
                  <a:schemeClr val="tx1"/>
                </a:solidFill>
                <a:effectLst/>
                <a:latin typeface="+mj-lt"/>
                <a:ea typeface="+mn-ea"/>
                <a:cs typeface="+mn-cs"/>
              </a:rPr>
              <a:t> </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WHAT</a:t>
            </a:r>
            <a:r>
              <a:rPr lang="en-US" sz="1200" b="1" kern="1200" baseline="0" dirty="0" smtClean="0">
                <a:solidFill>
                  <a:schemeClr val="tx1"/>
                </a:solidFill>
                <a:effectLst/>
                <a:latin typeface="+mj-lt"/>
                <a:ea typeface="+mn-ea"/>
                <a:cs typeface="+mn-cs"/>
              </a:rPr>
              <a:t> COULD WE EXPECT?  </a:t>
            </a:r>
            <a:r>
              <a:rPr lang="en-US" sz="1200" b="0" kern="1200" dirty="0" smtClean="0">
                <a:solidFill>
                  <a:schemeClr val="tx1"/>
                </a:solidFill>
                <a:effectLst/>
                <a:latin typeface="+mj-lt"/>
                <a:ea typeface="+mn-ea"/>
                <a:cs typeface="+mn-cs"/>
              </a:rPr>
              <a:t>The adoption of less intensive tillage practices on a large number of farms where Coca-Cola ingredients are grown could sequester substantial amounts of greenhouse gases. In addition to capturing these gases, better tillage reduces the need for nitrogen fertilizers. </a:t>
            </a:r>
            <a:r>
              <a:rPr lang="en-US" sz="1200" kern="1200" dirty="0" smtClean="0">
                <a:solidFill>
                  <a:schemeClr val="tx1"/>
                </a:solidFill>
                <a:effectLst/>
                <a:latin typeface="+mj-lt"/>
                <a:ea typeface="+mn-ea"/>
                <a:cs typeface="+mn-cs"/>
              </a:rPr>
              <a:t>Studies conducted under a wide range of climatic conditions, soil types, and crop rotation systems have shown that no-tillage and reduced tillage practices result in better soils with significantly higher soil organic matter contents compared with conventionally tilled soils.* </a:t>
            </a:r>
          </a:p>
          <a:p>
            <a:r>
              <a:rPr lang="en-US" sz="1200" kern="1200" dirty="0" smtClean="0">
                <a:solidFill>
                  <a:schemeClr val="tx1"/>
                </a:solidFill>
                <a:effectLst/>
                <a:latin typeface="+mj-lt"/>
                <a:ea typeface="+mn-ea"/>
                <a:cs typeface="+mn-cs"/>
              </a:rPr>
              <a:t> </a:t>
            </a:r>
          </a:p>
          <a:p>
            <a:r>
              <a:rPr lang="en-US" sz="1200" b="1" kern="1200" dirty="0" smtClean="0">
                <a:solidFill>
                  <a:schemeClr val="tx1"/>
                </a:solidFill>
                <a:effectLst/>
                <a:latin typeface="+mj-lt"/>
                <a:ea typeface="+mn-ea"/>
                <a:cs typeface="+mn-cs"/>
              </a:rPr>
              <a:t>WHAT THIS MEANS FOR YOU</a:t>
            </a:r>
            <a:endParaRPr lang="en-US" sz="1200" kern="1200" dirty="0" smtClean="0">
              <a:solidFill>
                <a:schemeClr val="tx1"/>
              </a:solidFill>
              <a:effectLst/>
              <a:latin typeface="+mj-lt"/>
              <a:ea typeface="+mn-ea"/>
              <a:cs typeface="+mn-cs"/>
            </a:endParaRPr>
          </a:p>
          <a:p>
            <a:r>
              <a:rPr lang="en-US" sz="1200" kern="1200" dirty="0" smtClean="0">
                <a:solidFill>
                  <a:schemeClr val="tx1"/>
                </a:solidFill>
                <a:effectLst/>
                <a:latin typeface="+mj-lt"/>
                <a:ea typeface="+mn-ea"/>
                <a:cs typeface="+mn-cs"/>
              </a:rPr>
              <a:t>Considering that much of the emissions footprint of our supply chain lies at the ingredient stage working with suppliers on better farming practice can lead to big improvements. </a:t>
            </a:r>
            <a:r>
              <a:rPr lang="en-US" sz="1200" i="1" kern="1200" dirty="0" smtClean="0">
                <a:solidFill>
                  <a:schemeClr val="tx1"/>
                </a:solidFill>
                <a:effectLst/>
                <a:latin typeface="+mj-lt"/>
                <a:ea typeface="+mn-ea"/>
                <a:cs typeface="+mn-cs"/>
              </a:rPr>
              <a:t>(With products like unrefrigerated orange juice, up to 40% of the product’s emissions footprint may be found at the farm!)</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 </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You can consider working</a:t>
            </a:r>
            <a:r>
              <a:rPr lang="en-US" sz="1200" b="1" kern="1200" baseline="0" dirty="0" smtClean="0">
                <a:solidFill>
                  <a:schemeClr val="tx1"/>
                </a:solidFill>
                <a:effectLst/>
                <a:latin typeface="+mj-lt"/>
                <a:ea typeface="+mn-ea"/>
                <a:cs typeface="+mn-cs"/>
              </a:rPr>
              <a:t> </a:t>
            </a:r>
            <a:r>
              <a:rPr lang="en-US" sz="1200" b="1" kern="1200" dirty="0" smtClean="0">
                <a:solidFill>
                  <a:schemeClr val="tx1"/>
                </a:solidFill>
                <a:effectLst/>
                <a:latin typeface="+mj-lt"/>
                <a:ea typeface="+mn-ea"/>
                <a:cs typeface="+mn-cs"/>
              </a:rPr>
              <a:t>with suppliers on simple practices like these  -simple</a:t>
            </a:r>
            <a:r>
              <a:rPr lang="en-US" sz="1200" b="1" kern="1200" baseline="0" dirty="0" smtClean="0">
                <a:solidFill>
                  <a:schemeClr val="tx1"/>
                </a:solidFill>
                <a:effectLst/>
                <a:latin typeface="+mj-lt"/>
                <a:ea typeface="+mn-ea"/>
                <a:cs typeface="+mn-cs"/>
              </a:rPr>
              <a:t> behavior changes - </a:t>
            </a:r>
            <a:r>
              <a:rPr lang="en-US" sz="1200" b="1" kern="1200" dirty="0" smtClean="0">
                <a:solidFill>
                  <a:schemeClr val="tx1"/>
                </a:solidFill>
                <a:effectLst/>
                <a:latin typeface="+mj-lt"/>
                <a:ea typeface="+mn-ea"/>
                <a:cs typeface="+mn-cs"/>
              </a:rPr>
              <a:t>to reduce the carbon footprint of the drink in your hand. </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 </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Here</a:t>
            </a:r>
            <a:r>
              <a:rPr lang="en-US" sz="1200" b="1" kern="1200" baseline="0" dirty="0" smtClean="0">
                <a:solidFill>
                  <a:schemeClr val="tx1"/>
                </a:solidFill>
                <a:effectLst/>
                <a:latin typeface="+mj-lt"/>
                <a:ea typeface="+mn-ea"/>
                <a:cs typeface="+mn-cs"/>
              </a:rPr>
              <a:t> are some opportunities </a:t>
            </a:r>
            <a:r>
              <a:rPr lang="en-US" sz="1200" b="1" kern="1200" dirty="0" smtClean="0">
                <a:solidFill>
                  <a:schemeClr val="tx1"/>
                </a:solidFill>
                <a:effectLst/>
                <a:latin typeface="+mj-lt"/>
                <a:ea typeface="+mn-ea"/>
                <a:cs typeface="+mn-cs"/>
              </a:rPr>
              <a:t>FOR COCA-COLA’S farming suppliers TO REDUCE CLIMATE IMPACT**</a:t>
            </a:r>
            <a:endParaRPr lang="en-US" sz="1200" kern="1200" dirty="0" smtClean="0">
              <a:solidFill>
                <a:schemeClr val="tx1"/>
              </a:solidFill>
              <a:effectLst/>
              <a:latin typeface="+mj-lt"/>
              <a:ea typeface="+mn-ea"/>
              <a:cs typeface="+mn-cs"/>
            </a:endParaRPr>
          </a:p>
          <a:p>
            <a:r>
              <a:rPr lang="en-US" sz="1200" kern="1200" dirty="0" smtClean="0">
                <a:solidFill>
                  <a:schemeClr val="tx1"/>
                </a:solidFill>
                <a:effectLst/>
                <a:latin typeface="+mj-lt"/>
                <a:ea typeface="+mn-ea"/>
                <a:cs typeface="+mn-cs"/>
              </a:rPr>
              <a:t>1)   Sequestering carbon in agricultural soils by reducing tillage.</a:t>
            </a:r>
          </a:p>
          <a:p>
            <a:r>
              <a:rPr lang="en-US" sz="1200" kern="1200" dirty="0" smtClean="0">
                <a:solidFill>
                  <a:schemeClr val="tx1"/>
                </a:solidFill>
                <a:effectLst/>
                <a:latin typeface="+mj-lt"/>
                <a:ea typeface="+mn-ea"/>
                <a:cs typeface="+mn-cs"/>
              </a:rPr>
              <a:t>2)   Reducing nitrous oxide emissions through more efficient use of nitrogen fertilizer.</a:t>
            </a:r>
          </a:p>
          <a:p>
            <a:r>
              <a:rPr lang="en-US" sz="1200" kern="1200" dirty="0" smtClean="0">
                <a:solidFill>
                  <a:schemeClr val="tx1"/>
                </a:solidFill>
                <a:effectLst/>
                <a:latin typeface="+mj-lt"/>
                <a:ea typeface="+mn-ea"/>
                <a:cs typeface="+mn-cs"/>
              </a:rPr>
              <a:t>3)   Developing viable technologies for creating nitrogen fertilizer from </a:t>
            </a:r>
            <a:r>
              <a:rPr lang="en-US" sz="1200" kern="1200" dirty="0" err="1" smtClean="0">
                <a:solidFill>
                  <a:schemeClr val="tx1"/>
                </a:solidFill>
                <a:effectLst/>
                <a:latin typeface="+mj-lt"/>
                <a:ea typeface="+mn-ea"/>
                <a:cs typeface="+mn-cs"/>
              </a:rPr>
              <a:t>feedstocks</a:t>
            </a:r>
            <a:r>
              <a:rPr lang="en-US" sz="1200" kern="1200" dirty="0" smtClean="0">
                <a:solidFill>
                  <a:schemeClr val="tx1"/>
                </a:solidFill>
                <a:effectLst/>
                <a:latin typeface="+mj-lt"/>
                <a:ea typeface="+mn-ea"/>
                <a:cs typeface="+mn-cs"/>
              </a:rPr>
              <a:t> other than natural gas.</a:t>
            </a:r>
          </a:p>
          <a:p>
            <a:r>
              <a:rPr lang="en-US" sz="1200" kern="1200" dirty="0" smtClean="0">
                <a:solidFill>
                  <a:schemeClr val="tx1"/>
                </a:solidFill>
                <a:effectLst/>
                <a:latin typeface="+mj-lt"/>
                <a:ea typeface="+mn-ea"/>
                <a:cs typeface="+mn-cs"/>
              </a:rPr>
              <a:t>4)   Expanding the use of practices like forested riparian zones to increase soil quality by reducing erosion.</a:t>
            </a:r>
          </a:p>
          <a:p>
            <a:r>
              <a:rPr lang="en-US" sz="1200" kern="1200" dirty="0" smtClean="0">
                <a:solidFill>
                  <a:schemeClr val="tx1"/>
                </a:solidFill>
                <a:effectLst/>
                <a:latin typeface="+mj-lt"/>
                <a:ea typeface="+mn-ea"/>
                <a:cs typeface="+mn-cs"/>
              </a:rPr>
              <a:t>5)   Capturing methane emissions from anaerobic manure handling facilities.</a:t>
            </a:r>
          </a:p>
          <a:p>
            <a:r>
              <a:rPr lang="en-US" sz="1200" kern="1200" dirty="0" smtClean="0">
                <a:solidFill>
                  <a:schemeClr val="tx1"/>
                </a:solidFill>
                <a:effectLst/>
                <a:latin typeface="+mj-lt"/>
                <a:ea typeface="+mn-ea"/>
                <a:cs typeface="+mn-cs"/>
              </a:rPr>
              <a:t>6)   Substituting renewable fuels for gasoline, diesel fuel and natural gas used on the farm.</a:t>
            </a:r>
          </a:p>
          <a:p>
            <a:r>
              <a:rPr lang="en-US" sz="1200" kern="1200" dirty="0" smtClean="0">
                <a:solidFill>
                  <a:schemeClr val="tx1"/>
                </a:solidFill>
                <a:effectLst/>
                <a:latin typeface="+mj-lt"/>
                <a:ea typeface="+mn-ea"/>
                <a:cs typeface="+mn-cs"/>
              </a:rPr>
              <a:t>7)   Increasing the generation of electricity from wind and other renewable sources.</a:t>
            </a:r>
          </a:p>
          <a:p>
            <a:r>
              <a:rPr lang="en-US" sz="1200" b="1" kern="1200" dirty="0" smtClean="0">
                <a:solidFill>
                  <a:schemeClr val="tx1"/>
                </a:solidFill>
                <a:effectLst/>
                <a:latin typeface="+mj-lt"/>
                <a:ea typeface="+mn-ea"/>
                <a:cs typeface="+mn-cs"/>
              </a:rPr>
              <a:t> </a:t>
            </a:r>
          </a:p>
        </p:txBody>
      </p:sp>
      <p:sp>
        <p:nvSpPr>
          <p:cNvPr id="4" name="Slide Number Placeholder 3"/>
          <p:cNvSpPr>
            <a:spLocks noGrp="1"/>
          </p:cNvSpPr>
          <p:nvPr>
            <p:ph type="sldNum" sz="quarter" idx="10"/>
          </p:nvPr>
        </p:nvSpPr>
        <p:spPr/>
        <p:txBody>
          <a:bodyPr/>
          <a:lstStyle/>
          <a:p>
            <a:fld id="{D817C3F8-7FE1-44B2-992F-AA46AD7223CE}" type="slidenum">
              <a:rPr lang="en-US" smtClean="0"/>
              <a:pPr/>
              <a:t>12</a:t>
            </a:fld>
            <a:endParaRPr lang="en-US"/>
          </a:p>
        </p:txBody>
      </p:sp>
    </p:spTree>
    <p:extLst>
      <p:ext uri="{BB962C8B-B14F-4D97-AF65-F5344CB8AC3E}">
        <p14:creationId xmlns:p14="http://schemas.microsoft.com/office/powerpoint/2010/main" val="3675639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i="0" kern="1200" baseline="0" dirty="0" smtClean="0">
                <a:solidFill>
                  <a:schemeClr val="tx1"/>
                </a:solidFill>
                <a:effectLst/>
                <a:latin typeface="+mn-lt"/>
                <a:ea typeface="+mn-ea"/>
                <a:cs typeface="+mn-cs"/>
              </a:rPr>
              <a:t>How are companies doing this?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i="0" kern="1200" baseline="0" dirty="0" smtClean="0">
                <a:solidFill>
                  <a:schemeClr val="tx1"/>
                </a:solidFill>
                <a:effectLst/>
                <a:latin typeface="+mn-lt"/>
                <a:ea typeface="+mn-ea"/>
                <a:cs typeface="+mn-cs"/>
              </a:rPr>
              <a:t>Nestle invests significantly in capacity building for its supply chain. For example, in 2012, Nestle trained 273,808 farmers on business and better farming practice.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13</a:t>
            </a:fld>
            <a:endParaRPr lang="en-US"/>
          </a:p>
        </p:txBody>
      </p:sp>
    </p:spTree>
    <p:extLst>
      <p:ext uri="{BB962C8B-B14F-4D97-AF65-F5344CB8AC3E}">
        <p14:creationId xmlns:p14="http://schemas.microsoft.com/office/powerpoint/2010/main" val="295485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j-lt"/>
                <a:ea typeface="+mn-ea"/>
                <a:cs typeface="+mn-cs"/>
              </a:rPr>
              <a:t>Now </a:t>
            </a:r>
            <a:r>
              <a:rPr lang="en-US" sz="1200" b="1" kern="1200" baseline="0" dirty="0" smtClean="0">
                <a:solidFill>
                  <a:schemeClr val="tx1"/>
                </a:solidFill>
                <a:effectLst/>
                <a:latin typeface="+mj-lt"/>
                <a:ea typeface="+mn-ea"/>
                <a:cs typeface="+mn-cs"/>
              </a:rPr>
              <a:t>let’s look at a BUSINESS CASE or less fertilizer use with the KO orange supply chain from Brazil. </a:t>
            </a:r>
            <a:r>
              <a:rPr lang="en-US" sz="1200" b="0" kern="1200" dirty="0" smtClean="0">
                <a:solidFill>
                  <a:schemeClr val="tx1"/>
                </a:solidFill>
                <a:effectLst/>
                <a:latin typeface="+mj-lt"/>
                <a:ea typeface="+mn-ea"/>
                <a:cs typeface="+mn-cs"/>
              </a:rPr>
              <a:t>The problems are the same</a:t>
            </a:r>
            <a:r>
              <a:rPr lang="en-US" sz="1200" b="0" kern="1200" baseline="0" dirty="0" smtClean="0">
                <a:solidFill>
                  <a:schemeClr val="tx1"/>
                </a:solidFill>
                <a:effectLst/>
                <a:latin typeface="+mj-lt"/>
                <a:ea typeface="+mn-ea"/>
                <a:cs typeface="+mn-cs"/>
              </a:rPr>
              <a:t> as at Tropicana: fertilizer use is a huge GHG contributor. But the problem is more nuanced than that. In fact, we can simply REDUCE the amount of fertilizer and not shift operations, like we discussed in the soil management case. That, too, has an excellent result. </a:t>
            </a:r>
            <a:r>
              <a:rPr lang="en-US" sz="1200" b="0" kern="1200" dirty="0" smtClean="0">
                <a:solidFill>
                  <a:schemeClr val="tx1"/>
                </a:solidFill>
                <a:effectLst/>
                <a:latin typeface="+mj-lt"/>
                <a:ea typeface="+mn-ea"/>
                <a:cs typeface="+mn-cs"/>
              </a:rPr>
              <a:t>The better practice is to reduce fertilizer by placing</a:t>
            </a:r>
            <a:r>
              <a:rPr lang="en-US" sz="1200" b="0" kern="1200" baseline="0" dirty="0" smtClean="0">
                <a:solidFill>
                  <a:schemeClr val="tx1"/>
                </a:solidFill>
                <a:effectLst/>
                <a:latin typeface="+mj-lt"/>
                <a:ea typeface="+mn-ea"/>
                <a:cs typeface="+mn-cs"/>
              </a:rPr>
              <a:t> it more strategically near the plants and caring for the soil so the soil can rebuild its own nutrients. </a:t>
            </a:r>
          </a:p>
          <a:p>
            <a:r>
              <a:rPr lang="en-US" sz="1200" b="1" kern="1200" dirty="0" smtClean="0">
                <a:solidFill>
                  <a:schemeClr val="tx1"/>
                </a:solidFill>
                <a:effectLst/>
                <a:latin typeface="+mj-lt"/>
                <a:ea typeface="+mn-ea"/>
                <a:cs typeface="+mn-cs"/>
              </a:rPr>
              <a:t> </a:t>
            </a:r>
            <a:endParaRPr lang="en-US" sz="1200" kern="1200" dirty="0" smtClean="0">
              <a:solidFill>
                <a:schemeClr val="tx1"/>
              </a:solidFill>
              <a:effectLst/>
              <a:latin typeface="+mj-lt"/>
              <a:ea typeface="+mn-ea"/>
              <a:cs typeface="+mn-cs"/>
            </a:endParaRPr>
          </a:p>
          <a:p>
            <a:r>
              <a:rPr lang="en-US" sz="1200" kern="1200" dirty="0" smtClean="0">
                <a:solidFill>
                  <a:schemeClr val="tx1"/>
                </a:solidFill>
                <a:effectLst/>
                <a:latin typeface="+mj-lt"/>
                <a:ea typeface="+mn-ea"/>
                <a:cs typeface="+mn-cs"/>
              </a:rPr>
              <a:t>By following best practice fertilizer usage in all groves in Brazil from where it sources oranges, Coca-Cola’s supply chain emissions for Brazilian oranges could be reduced ~8,000 t CO</a:t>
            </a:r>
            <a:r>
              <a:rPr lang="en-US" sz="1200" kern="1200" baseline="-25000" dirty="0" smtClean="0">
                <a:solidFill>
                  <a:schemeClr val="tx1"/>
                </a:solidFill>
                <a:effectLst/>
                <a:latin typeface="+mj-lt"/>
                <a:ea typeface="+mn-ea"/>
                <a:cs typeface="+mn-cs"/>
              </a:rPr>
              <a:t>2</a:t>
            </a:r>
            <a:r>
              <a:rPr lang="en-US" sz="1200" kern="1200" dirty="0" smtClean="0">
                <a:solidFill>
                  <a:schemeClr val="tx1"/>
                </a:solidFill>
                <a:effectLst/>
                <a:latin typeface="+mj-lt"/>
                <a:ea typeface="+mn-ea"/>
                <a:cs typeface="+mn-cs"/>
              </a:rPr>
              <a:t>e.  Current fertilizer application could be reduced by 45% to yield same effect and reduce carbon emissions. That reduction in fertilizer use has clear cost implications. It</a:t>
            </a:r>
            <a:r>
              <a:rPr lang="en-US" sz="1200" kern="1200" baseline="0" dirty="0" smtClean="0">
                <a:solidFill>
                  <a:schemeClr val="tx1"/>
                </a:solidFill>
                <a:effectLst/>
                <a:latin typeface="+mj-lt"/>
                <a:ea typeface="+mn-ea"/>
                <a:cs typeface="+mn-cs"/>
              </a:rPr>
              <a:t> reduces costs for our suppliers. Lower costs, lower GHG. The kinds of opportunities that we’re looking for.</a:t>
            </a:r>
            <a:endParaRPr lang="en-US" sz="1200" kern="1200" dirty="0" smtClean="0">
              <a:solidFill>
                <a:schemeClr val="tx1"/>
              </a:solidFill>
              <a:latin typeface="+mn-lt"/>
              <a:ea typeface="+mn-ea"/>
              <a:cs typeface="+mn-cs"/>
              <a:sym typeface="Wingdings" pitchFamily="2" charset="2"/>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BUSINESS CASE*</a:t>
            </a:r>
          </a:p>
          <a:p>
            <a:r>
              <a:rPr lang="en-US" sz="1200" kern="1200" dirty="0" smtClean="0">
                <a:solidFill>
                  <a:schemeClr val="tx1"/>
                </a:solidFill>
                <a:effectLst/>
                <a:latin typeface="+mj-lt"/>
                <a:ea typeface="+mn-ea"/>
                <a:cs typeface="+mn-cs"/>
              </a:rPr>
              <a:t>CO</a:t>
            </a:r>
            <a:r>
              <a:rPr lang="en-US" sz="1200" kern="1200" baseline="-25000" dirty="0" smtClean="0">
                <a:solidFill>
                  <a:schemeClr val="tx1"/>
                </a:solidFill>
                <a:effectLst/>
                <a:latin typeface="+mj-lt"/>
                <a:ea typeface="+mn-ea"/>
                <a:cs typeface="+mn-cs"/>
              </a:rPr>
              <a:t>2</a:t>
            </a:r>
            <a:r>
              <a:rPr lang="en-US" sz="1200" kern="1200" dirty="0" smtClean="0">
                <a:solidFill>
                  <a:schemeClr val="tx1"/>
                </a:solidFill>
                <a:effectLst/>
                <a:latin typeface="+mj-lt"/>
                <a:ea typeface="+mn-ea"/>
                <a:cs typeface="+mn-cs"/>
              </a:rPr>
              <a:t>e reduction from switching to best practice		8,039t</a:t>
            </a:r>
          </a:p>
          <a:p>
            <a:r>
              <a:rPr lang="en-US" sz="1200" kern="1200" dirty="0" smtClean="0">
                <a:solidFill>
                  <a:schemeClr val="tx1"/>
                </a:solidFill>
                <a:effectLst/>
                <a:latin typeface="+mj-lt"/>
                <a:ea typeface="+mn-ea"/>
                <a:cs typeface="+mn-cs"/>
              </a:rPr>
              <a:t>Annualized savings				2.4 million USD</a:t>
            </a:r>
          </a:p>
          <a:p>
            <a:r>
              <a:rPr lang="en-US" sz="1200" kern="1200" dirty="0" smtClean="0">
                <a:solidFill>
                  <a:schemeClr val="tx1"/>
                </a:solidFill>
                <a:effectLst/>
                <a:latin typeface="+mj-lt"/>
                <a:ea typeface="+mn-ea"/>
                <a:cs typeface="+mn-cs"/>
              </a:rPr>
              <a:t>Cost per ton					301 USD</a:t>
            </a:r>
          </a:p>
          <a:p>
            <a:r>
              <a:rPr lang="en-US" sz="1200" i="1" kern="1200" dirty="0" smtClean="0">
                <a:solidFill>
                  <a:schemeClr val="tx1"/>
                </a:solidFill>
                <a:effectLst/>
                <a:latin typeface="+mj-lt"/>
                <a:ea typeface="+mn-ea"/>
                <a:cs typeface="+mn-cs"/>
              </a:rPr>
              <a:t>*Costs of farmer training not included in business case; however savings could fund training through train the trainer model.</a:t>
            </a:r>
          </a:p>
          <a:p>
            <a:endParaRPr lang="en-US" sz="1200" i="1" kern="1200" dirty="0" smtClean="0">
              <a:solidFill>
                <a:schemeClr val="tx1"/>
              </a:solidFill>
              <a:effectLst/>
              <a:latin typeface="+mj-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These are simple behavior changes, but f</a:t>
            </a:r>
            <a:r>
              <a:rPr lang="en-US" sz="1200" b="0" kern="1200" dirty="0" smtClean="0">
                <a:solidFill>
                  <a:schemeClr val="tx1"/>
                </a:solidFill>
                <a:effectLst/>
                <a:latin typeface="+mn-lt"/>
                <a:ea typeface="+mn-ea"/>
                <a:cs typeface="+mn-cs"/>
              </a:rPr>
              <a:t>armers are untrained in best practices in placement of fertilizer and are not conducting soil/leaf analysis</a:t>
            </a:r>
            <a:r>
              <a:rPr lang="en-US" sz="1200" kern="1200" dirty="0" smtClean="0">
                <a:solidFill>
                  <a:schemeClr val="tx1"/>
                </a:solidFill>
                <a:effectLst/>
                <a:latin typeface="+mn-lt"/>
                <a:ea typeface="+mn-ea"/>
                <a:cs typeface="+mn-cs"/>
              </a:rPr>
              <a:t>. That</a:t>
            </a:r>
            <a:r>
              <a:rPr lang="en-US" sz="1200" kern="1200" baseline="0" dirty="0" smtClean="0">
                <a:solidFill>
                  <a:schemeClr val="tx1"/>
                </a:solidFill>
                <a:effectLst/>
                <a:latin typeface="+mn-lt"/>
                <a:ea typeface="+mn-ea"/>
                <a:cs typeface="+mn-cs"/>
              </a:rPr>
              <a:t> shouldn’t make you feel powerless, it should make you think: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Let’s assume you decided that your biggest opportunity were in reducing fertilizer in your citrus groves. Together with procurement, you identified your supplier partner; but they asked for training for farmers. What ideas would you have?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baseline="0" dirty="0" smtClean="0">
                <a:solidFill>
                  <a:schemeClr val="tx1"/>
                </a:solidFill>
                <a:effectLst/>
                <a:latin typeface="+mn-lt"/>
                <a:ea typeface="+mn-ea"/>
                <a:cs typeface="+mn-cs"/>
              </a:rPr>
              <a:t>(Instructor can discuss options of funding farmer education directly, of collaborating with local nonprofits, of funding local nonprofits, etc.)</a:t>
            </a:r>
            <a:endParaRPr lang="en-US" sz="1200" i="1" kern="1200" dirty="0" smtClean="0">
              <a:solidFill>
                <a:schemeClr val="tx1"/>
              </a:solidFill>
              <a:effectLst/>
              <a:latin typeface="+mn-lt"/>
              <a:ea typeface="+mn-ea"/>
              <a:cs typeface="+mn-cs"/>
            </a:endParaRPr>
          </a:p>
          <a:p>
            <a:endParaRPr lang="en-US" sz="1200" i="1" kern="1200" dirty="0" smtClean="0">
              <a:solidFill>
                <a:schemeClr val="tx1"/>
              </a:solidFill>
              <a:effectLst/>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14</a:t>
            </a:fld>
            <a:endParaRPr lang="en-US"/>
          </a:p>
        </p:txBody>
      </p:sp>
    </p:spTree>
    <p:extLst>
      <p:ext uri="{BB962C8B-B14F-4D97-AF65-F5344CB8AC3E}">
        <p14:creationId xmlns:p14="http://schemas.microsoft.com/office/powerpoint/2010/main" val="1965915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Drip irrigation systems normally place the water directly into the soil or onto the soil surface. Drip irrigation uses tubes to deliver small quantities of water and nutrients straight to the plants roots, leading to less wastage and evaporation than systems such as overhead and furrow irrigation. Drip irrigation involves applying separate droplets of water directly to the plants’ roots via a network of pipelines – dramatically cutting water use by as much as 50%.</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a:t>
            </a:r>
            <a:r>
              <a:rPr lang="en-US" u="sng" dirty="0" smtClean="0"/>
              <a:t>reduces the risk of run-off – a very important practice to reduce fertilizer use and therefore</a:t>
            </a:r>
            <a:r>
              <a:rPr lang="en-US" u="sng" baseline="0" dirty="0" smtClean="0"/>
              <a:t> GHGs. </a:t>
            </a:r>
            <a:r>
              <a:rPr lang="en-US" dirty="0" smtClean="0"/>
              <a:t>Of course</a:t>
            </a:r>
            <a:r>
              <a:rPr lang="en-US" baseline="0" dirty="0" smtClean="0"/>
              <a:t> this also improves </a:t>
            </a:r>
            <a:r>
              <a:rPr lang="en-US" dirty="0" smtClean="0"/>
              <a:t>water application efficiency. Drip irrigation systems can be classified as traditional drip irrigation system, subsurface drip irrigation and low cost alternative systems.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creating optimal growing conditions for the plant, it typically also creates</a:t>
            </a:r>
            <a:r>
              <a:rPr lang="en-US" baseline="0" dirty="0" smtClean="0"/>
              <a:t> improved growing conditions and</a:t>
            </a:r>
            <a:r>
              <a:rPr lang="en-US" dirty="0" smtClean="0"/>
              <a:t> boosts yields by up to 25-35%. It can significantly reduce the spread of fungal diseases and because soil does not become soaked through; it also helps to prevent bacterial diseases.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j-lt"/>
                <a:ea typeface="+mn-ea"/>
                <a:cs typeface="+mn-cs"/>
              </a:rPr>
              <a:t> </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DESCRIPTION OF PRACTICE + RESULTS</a:t>
            </a:r>
          </a:p>
          <a:p>
            <a:r>
              <a:rPr lang="en-US" sz="1200" kern="1200" dirty="0" smtClean="0">
                <a:solidFill>
                  <a:schemeClr val="tx1"/>
                </a:solidFill>
                <a:effectLst/>
                <a:latin typeface="+mj-lt"/>
                <a:ea typeface="+mn-ea"/>
                <a:cs typeface="+mn-cs"/>
              </a:rPr>
              <a:t>Drip irrigation technology provides many benefits – including: </a:t>
            </a:r>
          </a:p>
          <a:p>
            <a:pPr marL="171450" lvl="0" indent="-171450">
              <a:buFont typeface="Arial" pitchFamily="34" charset="0"/>
              <a:buChar char="•"/>
            </a:pPr>
            <a:r>
              <a:rPr lang="en-US" sz="1200" kern="1200" dirty="0" smtClean="0">
                <a:solidFill>
                  <a:schemeClr val="tx1"/>
                </a:solidFill>
                <a:effectLst/>
                <a:latin typeface="+mj-lt"/>
                <a:ea typeface="+mn-ea"/>
                <a:cs typeface="+mn-cs"/>
              </a:rPr>
              <a:t>improved yield, </a:t>
            </a:r>
          </a:p>
          <a:p>
            <a:pPr marL="171450" lvl="0" indent="-171450">
              <a:buFont typeface="Arial" pitchFamily="34" charset="0"/>
              <a:buChar char="•"/>
            </a:pPr>
            <a:r>
              <a:rPr lang="en-US" sz="1200" kern="1200" dirty="0" smtClean="0">
                <a:solidFill>
                  <a:schemeClr val="tx1"/>
                </a:solidFill>
                <a:effectLst/>
                <a:latin typeface="+mj-lt"/>
                <a:ea typeface="+mn-ea"/>
                <a:cs typeface="+mn-cs"/>
              </a:rPr>
              <a:t>reduced water use, and </a:t>
            </a:r>
          </a:p>
          <a:p>
            <a:pPr marL="171450" lvl="0" indent="-171450">
              <a:buFont typeface="Arial" pitchFamily="34" charset="0"/>
              <a:buChar char="•"/>
            </a:pPr>
            <a:r>
              <a:rPr lang="en-US" sz="1200" kern="1200" dirty="0" smtClean="0">
                <a:solidFill>
                  <a:schemeClr val="tx1"/>
                </a:solidFill>
                <a:effectLst/>
                <a:latin typeface="+mj-lt"/>
                <a:ea typeface="+mn-ea"/>
                <a:cs typeface="+mn-cs"/>
              </a:rPr>
              <a:t>reduced fertilizer use. Farmers can apply nitrogen several times in smaller targeted amounts, optimizing nutrient uptake and reducing climate impact from the release of nitrogen dioxide from fertilizers into the atmosphere. Flooding</a:t>
            </a:r>
            <a:r>
              <a:rPr lang="en-US" sz="1200" kern="1200" baseline="0" dirty="0" smtClean="0">
                <a:solidFill>
                  <a:schemeClr val="tx1"/>
                </a:solidFill>
                <a:effectLst/>
                <a:latin typeface="+mj-lt"/>
                <a:ea typeface="+mn-ea"/>
                <a:cs typeface="+mn-cs"/>
              </a:rPr>
              <a:t> irrigation also washes away fertilizer – into the water supply – a huge concern for Coca-Cola.</a:t>
            </a:r>
            <a:endParaRPr lang="en-US" sz="1200" kern="1200" dirty="0" smtClean="0">
              <a:solidFill>
                <a:schemeClr val="tx1"/>
              </a:solidFill>
              <a:effectLst/>
              <a:latin typeface="+mj-lt"/>
              <a:ea typeface="+mn-ea"/>
              <a:cs typeface="+mn-cs"/>
            </a:endParaRPr>
          </a:p>
          <a:p>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CASE</a:t>
            </a:r>
          </a:p>
          <a:p>
            <a:r>
              <a:rPr lang="en-US" sz="1200" kern="1200" dirty="0" smtClean="0">
                <a:solidFill>
                  <a:schemeClr val="tx1"/>
                </a:solidFill>
                <a:effectLst/>
                <a:latin typeface="+mj-lt"/>
                <a:ea typeface="+mn-ea"/>
                <a:cs typeface="+mn-cs"/>
              </a:rPr>
              <a:t>A global beverage</a:t>
            </a:r>
            <a:r>
              <a:rPr lang="en-US" sz="1200" kern="1200" baseline="0" dirty="0" smtClean="0">
                <a:solidFill>
                  <a:schemeClr val="tx1"/>
                </a:solidFill>
                <a:effectLst/>
                <a:latin typeface="+mj-lt"/>
                <a:ea typeface="+mn-ea"/>
                <a:cs typeface="+mn-cs"/>
              </a:rPr>
              <a:t> company </a:t>
            </a:r>
            <a:r>
              <a:rPr lang="en-US" sz="1200" kern="1200" dirty="0" smtClean="0">
                <a:solidFill>
                  <a:schemeClr val="tx1"/>
                </a:solidFill>
                <a:effectLst/>
                <a:latin typeface="+mj-lt"/>
                <a:ea typeface="+mn-ea"/>
                <a:cs typeface="+mn-cs"/>
              </a:rPr>
              <a:t>evaluated the impact of drip irrigation technology on water and chemical use efficiency, and its effect on the energy footprint of potato production over a period of 3 years. Their work is published</a:t>
            </a:r>
            <a:r>
              <a:rPr lang="en-US" sz="1200" kern="1200" baseline="0" dirty="0" smtClean="0">
                <a:solidFill>
                  <a:schemeClr val="tx1"/>
                </a:solidFill>
                <a:effectLst/>
                <a:latin typeface="+mj-lt"/>
                <a:ea typeface="+mn-ea"/>
                <a:cs typeface="+mn-cs"/>
              </a:rPr>
              <a:t> in white papers, which is where we found this information.</a:t>
            </a:r>
            <a:r>
              <a:rPr lang="en-US" sz="1200" kern="1200" dirty="0" smtClean="0">
                <a:solidFill>
                  <a:schemeClr val="tx1"/>
                </a:solidFill>
                <a:effectLst/>
                <a:latin typeface="+mj-lt"/>
                <a:ea typeface="+mn-ea"/>
                <a:cs typeface="+mn-cs"/>
              </a:rPr>
              <a:t> The results from their work on potatoes in the US and India follows:  </a:t>
            </a:r>
          </a:p>
          <a:p>
            <a:endParaRPr lang="en-US" sz="1200" b="1"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US</a:t>
            </a:r>
            <a:endParaRPr lang="en-US" sz="1200" kern="1200" dirty="0" smtClean="0">
              <a:solidFill>
                <a:schemeClr val="tx1"/>
              </a:solidFill>
              <a:effectLst/>
              <a:latin typeface="+mj-lt"/>
              <a:ea typeface="+mn-ea"/>
              <a:cs typeface="+mn-cs"/>
            </a:endParaRPr>
          </a:p>
          <a:p>
            <a:r>
              <a:rPr lang="en-US" sz="1200" kern="1200" dirty="0" smtClean="0">
                <a:solidFill>
                  <a:schemeClr val="tx1"/>
                </a:solidFill>
                <a:effectLst/>
                <a:latin typeface="+mj-lt"/>
                <a:ea typeface="+mn-ea"/>
                <a:cs typeface="+mn-cs"/>
              </a:rPr>
              <a:t>In the US, studies show irrigation water reductions of more than 20 percent, with an average yield increase of 19 percent. By utilizing drip irrigation to deliver crop inputs, producers can reduce the number of tractor passes over the field, while optimizing timing and accuracy of delivery. Drip irrigation improves plant health and crop yields, and save one tractor pass over fields, which equates to a savings of $15 per acre when implemented in the US.</a:t>
            </a:r>
          </a:p>
          <a:p>
            <a:r>
              <a:rPr lang="en-US" sz="1200" kern="1200" dirty="0" smtClean="0">
                <a:solidFill>
                  <a:schemeClr val="tx1"/>
                </a:solidFill>
                <a:effectLst/>
                <a:latin typeface="+mj-lt"/>
                <a:ea typeface="+mn-ea"/>
                <a:cs typeface="+mn-cs"/>
              </a:rPr>
              <a:t> </a:t>
            </a:r>
          </a:p>
          <a:p>
            <a:r>
              <a:rPr lang="en-US" sz="1200" b="1" kern="1200" dirty="0" smtClean="0">
                <a:solidFill>
                  <a:schemeClr val="tx1"/>
                </a:solidFill>
                <a:effectLst/>
                <a:latin typeface="+mj-lt"/>
                <a:ea typeface="+mn-ea"/>
                <a:cs typeface="+mn-cs"/>
              </a:rPr>
              <a:t>INDIA</a:t>
            </a:r>
            <a:endParaRPr lang="en-US" sz="1200" kern="1200" dirty="0" smtClean="0">
              <a:solidFill>
                <a:schemeClr val="tx1"/>
              </a:solidFill>
              <a:effectLst/>
              <a:latin typeface="+mj-lt"/>
              <a:ea typeface="+mn-ea"/>
              <a:cs typeface="+mn-cs"/>
            </a:endParaRPr>
          </a:p>
          <a:p>
            <a:r>
              <a:rPr lang="en-US" sz="1200" kern="1200" dirty="0" smtClean="0">
                <a:solidFill>
                  <a:schemeClr val="tx1"/>
                </a:solidFill>
                <a:effectLst/>
                <a:latin typeface="+mj-lt"/>
                <a:ea typeface="+mn-ea"/>
                <a:cs typeface="+mn-cs"/>
              </a:rPr>
              <a:t>In India, approximately 40 percent of the potato-growing area (2 million out of 5 million acres) is water-scarce. Therefore, the use of drip irrigation provides an opportunity to improve productivity. </a:t>
            </a:r>
          </a:p>
          <a:p>
            <a:r>
              <a:rPr lang="en-US" sz="1200" kern="1200" dirty="0" smtClean="0">
                <a:solidFill>
                  <a:schemeClr val="tx1"/>
                </a:solidFill>
                <a:effectLst/>
                <a:latin typeface="+mj-lt"/>
                <a:ea typeface="+mn-ea"/>
                <a:cs typeface="+mn-cs"/>
              </a:rPr>
              <a:t> </a:t>
            </a:r>
          </a:p>
          <a:p>
            <a:r>
              <a:rPr lang="en-US" sz="1200" kern="1200" dirty="0" smtClean="0">
                <a:solidFill>
                  <a:schemeClr val="tx1"/>
                </a:solidFill>
                <a:effectLst/>
                <a:latin typeface="+mj-lt"/>
                <a:ea typeface="+mn-ea"/>
                <a:cs typeface="+mn-cs"/>
              </a:rPr>
              <a:t>The company facilitated loans at favorable rates to small scale farmers to help with needed equipment. </a:t>
            </a:r>
          </a:p>
          <a:p>
            <a:r>
              <a:rPr lang="en-US" sz="1200" kern="1200" dirty="0" smtClean="0">
                <a:solidFill>
                  <a:schemeClr val="tx1"/>
                </a:solidFill>
                <a:effectLst/>
                <a:latin typeface="+mj-lt"/>
                <a:ea typeface="+mn-ea"/>
                <a:cs typeface="+mn-cs"/>
              </a:rPr>
              <a:t>“As a result of the program—affecting 850 farmers covering more than 1,000 acres in the state of Maharashtra—the average yield has increased from 5.5 metric tons to 7.2 metric tons per acre in drip irrigation fields, a 31 percent increase in productivity. The drip irrigation program has also delivered a 50 percent reduction in water usage in potato cultivation, resulting in a total water savings in 2010 of 200 million liters of water, versus flood irrigation.”</a:t>
            </a:r>
            <a:r>
              <a:rPr lang="en-US" sz="1200" kern="1200" baseline="0" dirty="0" smtClean="0">
                <a:solidFill>
                  <a:schemeClr val="tx1"/>
                </a:solidFill>
                <a:effectLst/>
                <a:latin typeface="+mj-lt"/>
                <a:ea typeface="+mn-ea"/>
                <a:cs typeface="+mn-cs"/>
              </a:rPr>
              <a:t>  </a:t>
            </a:r>
            <a:r>
              <a:rPr lang="en-US" sz="1200" kern="1200" dirty="0" smtClean="0">
                <a:solidFill>
                  <a:schemeClr val="tx1"/>
                </a:solidFill>
                <a:effectLst/>
                <a:latin typeface="+mj-lt"/>
                <a:ea typeface="+mn-ea"/>
                <a:cs typeface="+mn-cs"/>
              </a:rPr>
              <a:t>Based on the success in </a:t>
            </a:r>
            <a:r>
              <a:rPr lang="en-US" sz="1200" kern="1200" dirty="0" err="1" smtClean="0">
                <a:solidFill>
                  <a:schemeClr val="tx1"/>
                </a:solidFill>
                <a:effectLst/>
                <a:latin typeface="+mj-lt"/>
                <a:ea typeface="+mn-ea"/>
                <a:cs typeface="+mn-cs"/>
              </a:rPr>
              <a:t>Maharashta</a:t>
            </a:r>
            <a:r>
              <a:rPr lang="en-US" sz="1200" kern="1200" dirty="0" smtClean="0">
                <a:solidFill>
                  <a:schemeClr val="tx1"/>
                </a:solidFill>
                <a:effectLst/>
                <a:latin typeface="+mj-lt"/>
                <a:ea typeface="+mn-ea"/>
                <a:cs typeface="+mn-cs"/>
              </a:rPr>
              <a:t>, th</a:t>
            </a:r>
            <a:r>
              <a:rPr lang="en-US" sz="1200" kern="1200" baseline="0" dirty="0" smtClean="0">
                <a:solidFill>
                  <a:schemeClr val="tx1"/>
                </a:solidFill>
                <a:effectLst/>
                <a:latin typeface="+mj-lt"/>
                <a:ea typeface="+mn-ea"/>
                <a:cs typeface="+mn-cs"/>
              </a:rPr>
              <a:t>e company </a:t>
            </a:r>
            <a:r>
              <a:rPr lang="en-US" sz="1200" kern="1200" dirty="0" smtClean="0">
                <a:solidFill>
                  <a:schemeClr val="tx1"/>
                </a:solidFill>
                <a:effectLst/>
                <a:latin typeface="+mj-lt"/>
                <a:ea typeface="+mn-ea"/>
                <a:cs typeface="+mn-cs"/>
              </a:rPr>
              <a:t>is replicating the program in other water-scarce Indian states. The company hopes to expand drip irrigation acreages threefold over the next three years.</a:t>
            </a:r>
          </a:p>
          <a:p>
            <a:r>
              <a:rPr lang="en-US" sz="1200" kern="1200" dirty="0" smtClean="0">
                <a:solidFill>
                  <a:schemeClr val="tx1"/>
                </a:solidFill>
                <a:effectLst/>
                <a:latin typeface="+mj-lt"/>
                <a:ea typeface="+mn-ea"/>
                <a:cs typeface="+mn-cs"/>
              </a:rPr>
              <a:t> </a:t>
            </a:r>
          </a:p>
          <a:p>
            <a:r>
              <a:rPr lang="en-US" sz="1200" b="1" kern="1200" dirty="0" smtClean="0">
                <a:solidFill>
                  <a:schemeClr val="tx1"/>
                </a:solidFill>
                <a:effectLst/>
                <a:latin typeface="+mj-lt"/>
                <a:ea typeface="+mn-ea"/>
                <a:cs typeface="+mn-cs"/>
              </a:rPr>
              <a:t>RELEVANCE TO COCA-COLA</a:t>
            </a:r>
            <a:endParaRPr lang="en-US" sz="1200" kern="1200" dirty="0" smtClean="0">
              <a:solidFill>
                <a:schemeClr val="tx1"/>
              </a:solidFill>
              <a:effectLst/>
              <a:latin typeface="+mj-lt"/>
              <a:ea typeface="+mn-ea"/>
              <a:cs typeface="+mn-cs"/>
            </a:endParaRPr>
          </a:p>
          <a:p>
            <a:r>
              <a:rPr lang="en-US" sz="1200" kern="1200" dirty="0" smtClean="0">
                <a:solidFill>
                  <a:schemeClr val="tx1"/>
                </a:solidFill>
                <a:effectLst/>
                <a:latin typeface="+mj-lt"/>
                <a:ea typeface="+mn-ea"/>
                <a:cs typeface="+mn-cs"/>
              </a:rPr>
              <a:t>Optimizing farming practice – water and fertilizer use – is critical for Coca-Cola to meet its climate commitments. Drip irrigation can provide significant productivity, water, and climate benefits when implemented well.</a:t>
            </a:r>
          </a:p>
          <a:p>
            <a:r>
              <a:rPr lang="en-US" sz="1200" b="1" kern="1200" dirty="0" smtClean="0">
                <a:solidFill>
                  <a:schemeClr val="tx1"/>
                </a:solidFill>
                <a:effectLst/>
                <a:latin typeface="+mj-lt"/>
                <a:ea typeface="+mn-ea"/>
                <a:cs typeface="+mn-cs"/>
              </a:rPr>
              <a:t> </a:t>
            </a:r>
          </a:p>
          <a:p>
            <a:r>
              <a:rPr lang="en-US" sz="1200" b="0" kern="1200" baseline="0" dirty="0" smtClean="0">
                <a:solidFill>
                  <a:schemeClr val="tx1"/>
                </a:solidFill>
                <a:effectLst/>
                <a:latin typeface="+mj-lt"/>
                <a:ea typeface="+mn-ea"/>
                <a:cs typeface="+mn-cs"/>
              </a:rPr>
              <a:t>As with all of our cases, there are technical and/or vendor resources available on </a:t>
            </a:r>
            <a:r>
              <a:rPr lang="en-US" sz="1200" b="0" kern="1200" baseline="0" dirty="0" err="1" smtClean="0">
                <a:solidFill>
                  <a:schemeClr val="tx1"/>
                </a:solidFill>
                <a:effectLst/>
                <a:latin typeface="+mj-lt"/>
                <a:ea typeface="+mn-ea"/>
                <a:cs typeface="+mn-cs"/>
              </a:rPr>
              <a:t>esKO</a:t>
            </a:r>
            <a:r>
              <a:rPr lang="en-US" sz="1200" b="0" kern="1200" baseline="0" dirty="0" smtClean="0">
                <a:solidFill>
                  <a:schemeClr val="tx1"/>
                </a:solidFill>
                <a:effectLst/>
                <a:latin typeface="+mj-lt"/>
                <a:ea typeface="+mn-ea"/>
                <a:cs typeface="+mn-cs"/>
              </a:rPr>
              <a:t>.</a:t>
            </a:r>
          </a:p>
        </p:txBody>
      </p:sp>
      <p:sp>
        <p:nvSpPr>
          <p:cNvPr id="4" name="Slide Number Placeholder 3"/>
          <p:cNvSpPr>
            <a:spLocks noGrp="1"/>
          </p:cNvSpPr>
          <p:nvPr>
            <p:ph type="sldNum" sz="quarter" idx="10"/>
          </p:nvPr>
        </p:nvSpPr>
        <p:spPr/>
        <p:txBody>
          <a:bodyPr/>
          <a:lstStyle/>
          <a:p>
            <a:fld id="{D817C3F8-7FE1-44B2-992F-AA46AD7223CE}" type="slidenum">
              <a:rPr lang="en-US" smtClean="0"/>
              <a:pPr/>
              <a:t>15</a:t>
            </a:fld>
            <a:endParaRPr lang="en-US"/>
          </a:p>
        </p:txBody>
      </p:sp>
    </p:spTree>
    <p:extLst>
      <p:ext uri="{BB962C8B-B14F-4D97-AF65-F5344CB8AC3E}">
        <p14:creationId xmlns:p14="http://schemas.microsoft.com/office/powerpoint/2010/main" val="1965915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There</a:t>
            </a:r>
            <a:r>
              <a:rPr lang="en-US" sz="1200" b="1" kern="1200" baseline="0" dirty="0" smtClean="0">
                <a:solidFill>
                  <a:schemeClr val="tx1"/>
                </a:solidFill>
                <a:effectLst/>
                <a:latin typeface="+mn-lt"/>
                <a:ea typeface="+mn-ea"/>
                <a:cs typeface="+mn-cs"/>
              </a:rPr>
              <a:t> are many opportunities related to fertilizer and soil management. We won’t cover them today; the last we’ll talk about today is Organic Farming, specifically organic sugar in India. </a:t>
            </a:r>
          </a:p>
          <a:p>
            <a:endParaRPr lang="en-US" sz="1200" b="1" kern="1200" baseline="0" dirty="0" smtClean="0">
              <a:solidFill>
                <a:schemeClr val="tx1"/>
              </a:solidFill>
              <a:effectLst/>
              <a:latin typeface="+mn-lt"/>
              <a:ea typeface="+mn-ea"/>
              <a:cs typeface="+mn-cs"/>
            </a:endParaRPr>
          </a:p>
          <a:p>
            <a:endParaRPr lang="en-US" sz="1200" b="1"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Nitrogen fertilizer is industry’s biggest expense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Organic nitrogen fertilizer is</a:t>
            </a:r>
            <a:r>
              <a:rPr lang="en-US" sz="1200" b="0" kern="1200" baseline="0" dirty="0" smtClean="0">
                <a:solidFill>
                  <a:schemeClr val="tx1"/>
                </a:solidFill>
                <a:effectLst/>
                <a:latin typeface="+mn-lt"/>
                <a:ea typeface="+mn-ea"/>
                <a:cs typeface="+mn-cs"/>
              </a:rPr>
              <a:t> cheaper and </a:t>
            </a:r>
            <a:r>
              <a:rPr lang="en-US" sz="1200" b="0" kern="1200" dirty="0" smtClean="0">
                <a:solidFill>
                  <a:schemeClr val="tx1"/>
                </a:solidFill>
                <a:effectLst/>
                <a:latin typeface="+mn-lt"/>
                <a:ea typeface="+mn-ea"/>
                <a:cs typeface="+mn-cs"/>
              </a:rPr>
              <a:t>as effective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Organic farming requires better tillage practice</a:t>
            </a:r>
          </a:p>
          <a:p>
            <a:pPr marL="171450" indent="-171450">
              <a:buFont typeface="Arial" pitchFamily="34" charset="0"/>
              <a:buChar char="•"/>
            </a:pPr>
            <a:r>
              <a:rPr lang="en-US" sz="1200" b="0" kern="1200" baseline="0" dirty="0" smtClean="0">
                <a:solidFill>
                  <a:schemeClr val="tx1"/>
                </a:solidFill>
                <a:effectLst/>
                <a:latin typeface="+mn-lt"/>
                <a:ea typeface="+mn-ea"/>
                <a:cs typeface="+mn-cs"/>
              </a:rPr>
              <a:t>Environmental benefits: </a:t>
            </a:r>
          </a:p>
          <a:p>
            <a:pPr marL="628650" lvl="1" indent="-171450">
              <a:buFont typeface="Arial" pitchFamily="34" charset="0"/>
              <a:buChar char="•"/>
            </a:pPr>
            <a:r>
              <a:rPr lang="en-US" sz="1200" b="0" kern="1200" dirty="0" smtClean="0">
                <a:solidFill>
                  <a:schemeClr val="tx1"/>
                </a:solidFill>
                <a:effectLst/>
                <a:latin typeface="+mn-lt"/>
                <a:ea typeface="+mn-ea"/>
                <a:cs typeface="+mn-cs"/>
              </a:rPr>
              <a:t>The adoption of less intensive tillage practices on a large number of farms could sequester substantial amounts of carbon and nitrogen, allowing agriculture to contribute to global efforts to reduce and control greenhouse gas emissions.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Organic farming conserves water</a:t>
            </a:r>
          </a:p>
          <a:p>
            <a:endParaRPr lang="en-US" sz="1200" b="1" kern="1200" baseline="0" dirty="0" smtClean="0">
              <a:solidFill>
                <a:schemeClr val="tx1"/>
              </a:solidFill>
              <a:effectLst/>
              <a:latin typeface="+mn-lt"/>
              <a:ea typeface="+mn-ea"/>
              <a:cs typeface="+mn-cs"/>
            </a:endParaRPr>
          </a:p>
          <a:p>
            <a:r>
              <a:rPr lang="en-US" sz="1200" b="0" kern="1200" baseline="0" dirty="0" smtClean="0">
                <a:solidFill>
                  <a:schemeClr val="tx1"/>
                </a:solidFill>
                <a:effectLst/>
                <a:latin typeface="+mn-lt"/>
                <a:ea typeface="+mn-ea"/>
                <a:cs typeface="+mn-cs"/>
              </a:rPr>
              <a:t>There are a lot of myths about organic farming that we should spell out are not true:</a:t>
            </a:r>
          </a:p>
          <a:p>
            <a:pPr marL="171450" indent="-171450">
              <a:buFont typeface="Arial" pitchFamily="34" charset="0"/>
              <a:buChar char="•"/>
            </a:pPr>
            <a:r>
              <a:rPr lang="en-US" sz="1200" b="0" kern="1200" baseline="0" dirty="0" smtClean="0">
                <a:solidFill>
                  <a:schemeClr val="tx1"/>
                </a:solidFill>
                <a:effectLst/>
                <a:latin typeface="+mn-lt"/>
                <a:ea typeface="+mn-ea"/>
                <a:cs typeface="+mn-cs"/>
              </a:rPr>
              <a:t>In long-term studies, it can be as productive as conventional farming.</a:t>
            </a:r>
          </a:p>
          <a:p>
            <a:pPr marL="171450" indent="-171450">
              <a:buFont typeface="Arial" pitchFamily="34" charset="0"/>
              <a:buChar char="•"/>
            </a:pPr>
            <a:r>
              <a:rPr lang="en-US" sz="1200" b="0" kern="1200" baseline="0" dirty="0" smtClean="0">
                <a:solidFill>
                  <a:schemeClr val="tx1"/>
                </a:solidFill>
                <a:effectLst/>
                <a:latin typeface="+mn-lt"/>
                <a:ea typeface="+mn-ea"/>
                <a:cs typeface="+mn-cs"/>
              </a:rPr>
              <a:t>It generally is less expensive. </a:t>
            </a:r>
          </a:p>
          <a:p>
            <a:pPr marL="171450" indent="-171450">
              <a:buFont typeface="Arial" pitchFamily="34" charset="0"/>
              <a:buChar char="•"/>
            </a:pPr>
            <a:r>
              <a:rPr lang="en-US" sz="1200" b="0" kern="1200" baseline="0" dirty="0" smtClean="0">
                <a:solidFill>
                  <a:schemeClr val="tx1"/>
                </a:solidFill>
                <a:effectLst/>
                <a:latin typeface="+mn-lt"/>
                <a:ea typeface="+mn-ea"/>
                <a:cs typeface="+mn-cs"/>
              </a:rPr>
              <a:t>The risk can be managed with integrated pest techniques.</a:t>
            </a:r>
          </a:p>
          <a:p>
            <a:endParaRPr lang="en-US" sz="1200" b="1"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16</a:t>
            </a:fld>
            <a:endParaRPr lang="en-US"/>
          </a:p>
        </p:txBody>
      </p:sp>
    </p:spTree>
    <p:extLst>
      <p:ext uri="{BB962C8B-B14F-4D97-AF65-F5344CB8AC3E}">
        <p14:creationId xmlns:p14="http://schemas.microsoft.com/office/powerpoint/2010/main" val="196591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mn-lt"/>
                <a:ea typeface="+mn-ea"/>
                <a:cs typeface="+mn-cs"/>
              </a:rPr>
              <a:t>What else are companies doing with their suppliers to reduce the emissions footprint?</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mn-lt"/>
                <a:ea typeface="+mn-ea"/>
                <a:cs typeface="+mn-cs"/>
              </a:rPr>
              <a:t>MANY things – like biomass to energy generation and renewable energy to reduce energy use.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mn-lt"/>
                <a:ea typeface="+mn-ea"/>
                <a:cs typeface="+mn-cs"/>
              </a:rPr>
              <a:t>QUESTION:  What do you know about?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mn-lt"/>
                <a:ea typeface="+mn-ea"/>
                <a:cs typeface="+mn-cs"/>
              </a:rPr>
              <a:t>Let’s take a look at biogas….</a:t>
            </a:r>
          </a:p>
          <a:p>
            <a:pPr>
              <a:lnSpc>
                <a:spcPct val="80000"/>
              </a:lnSpc>
            </a:pPr>
            <a:endParaRPr lang="en-US" sz="1000" b="1" kern="1200" dirty="0" smtClean="0">
              <a:solidFill>
                <a:schemeClr val="tx1"/>
              </a:solidFill>
              <a:effectLst/>
              <a:latin typeface="+mj-lt"/>
              <a:ea typeface="+mn-ea"/>
              <a:cs typeface="+mn-cs"/>
            </a:endParaRPr>
          </a:p>
          <a:p>
            <a:pPr>
              <a:lnSpc>
                <a:spcPct val="80000"/>
              </a:lnSpc>
            </a:pPr>
            <a:r>
              <a:rPr lang="en-US" sz="1000" b="1" kern="1200" dirty="0" smtClean="0">
                <a:solidFill>
                  <a:schemeClr val="tx1"/>
                </a:solidFill>
                <a:effectLst/>
                <a:latin typeface="+mj-lt"/>
                <a:ea typeface="+mn-ea"/>
                <a:cs typeface="+mn-cs"/>
              </a:rPr>
              <a:t>DISCUSSION:</a:t>
            </a:r>
            <a:r>
              <a:rPr lang="en-US" sz="1000" b="1" kern="1200" baseline="0" dirty="0" smtClean="0">
                <a:solidFill>
                  <a:schemeClr val="tx1"/>
                </a:solidFill>
                <a:effectLst/>
                <a:latin typeface="+mj-lt"/>
                <a:ea typeface="+mn-ea"/>
                <a:cs typeface="+mn-cs"/>
              </a:rPr>
              <a:t> </a:t>
            </a:r>
            <a:r>
              <a:rPr lang="en-US" sz="1000" b="0" kern="1200" baseline="0" dirty="0" smtClean="0">
                <a:solidFill>
                  <a:schemeClr val="tx1"/>
                </a:solidFill>
                <a:effectLst/>
                <a:latin typeface="+mj-lt"/>
                <a:ea typeface="+mn-ea"/>
                <a:cs typeface="+mn-cs"/>
              </a:rPr>
              <a:t>How many of you are using biogas in your facilities? (Note that there is a case on Biogas from Coca-Cola </a:t>
            </a:r>
            <a:r>
              <a:rPr lang="en-US" sz="1000" b="0" kern="1200" baseline="0" dirty="0" err="1" smtClean="0">
                <a:solidFill>
                  <a:schemeClr val="tx1"/>
                </a:solidFill>
                <a:effectLst/>
                <a:latin typeface="+mj-lt"/>
                <a:ea typeface="+mn-ea"/>
                <a:cs typeface="+mn-cs"/>
              </a:rPr>
              <a:t>Andina</a:t>
            </a:r>
            <a:r>
              <a:rPr lang="en-US" sz="1000" b="0" kern="1200" baseline="0" dirty="0" smtClean="0">
                <a:solidFill>
                  <a:schemeClr val="tx1"/>
                </a:solidFill>
                <a:effectLst/>
                <a:latin typeface="+mj-lt"/>
                <a:ea typeface="+mn-ea"/>
                <a:cs typeface="+mn-cs"/>
              </a:rPr>
              <a:t> on </a:t>
            </a:r>
            <a:r>
              <a:rPr lang="en-US" sz="1000" b="0" kern="1200" baseline="0" dirty="0" err="1" smtClean="0">
                <a:solidFill>
                  <a:schemeClr val="tx1"/>
                </a:solidFill>
                <a:effectLst/>
                <a:latin typeface="+mj-lt"/>
                <a:ea typeface="+mn-ea"/>
                <a:cs typeface="+mn-cs"/>
              </a:rPr>
              <a:t>esKO</a:t>
            </a:r>
            <a:r>
              <a:rPr lang="en-US" sz="1000" b="0" kern="1200" baseline="0" dirty="0" smtClean="0">
                <a:solidFill>
                  <a:schemeClr val="tx1"/>
                </a:solidFill>
                <a:effectLst/>
                <a:latin typeface="+mj-lt"/>
                <a:ea typeface="+mn-ea"/>
                <a:cs typeface="+mn-cs"/>
              </a:rPr>
              <a:t>.)</a:t>
            </a:r>
          </a:p>
          <a:p>
            <a:pPr>
              <a:lnSpc>
                <a:spcPct val="80000"/>
              </a:lnSpc>
            </a:pPr>
            <a:endParaRPr lang="en-US" sz="1000" b="1" kern="1200" baseline="0" dirty="0" smtClean="0">
              <a:solidFill>
                <a:schemeClr val="tx1"/>
              </a:solidFill>
              <a:effectLst/>
              <a:latin typeface="+mj-lt"/>
              <a:ea typeface="+mn-ea"/>
              <a:cs typeface="+mn-cs"/>
            </a:endParaRPr>
          </a:p>
          <a:p>
            <a:pPr>
              <a:lnSpc>
                <a:spcPct val="80000"/>
              </a:lnSpc>
            </a:pPr>
            <a:r>
              <a:rPr lang="en-US" sz="1000" dirty="0" smtClean="0">
                <a:solidFill>
                  <a:schemeClr val="tx1"/>
                </a:solidFill>
                <a:latin typeface="+mj-lt"/>
                <a:cs typeface="Arial"/>
              </a:rPr>
              <a:t>In this case, we’ll look at </a:t>
            </a:r>
            <a:r>
              <a:rPr lang="en-US" sz="1000" baseline="0" dirty="0" smtClean="0">
                <a:solidFill>
                  <a:schemeClr val="tx1"/>
                </a:solidFill>
                <a:latin typeface="+mj-lt"/>
                <a:cs typeface="Arial"/>
              </a:rPr>
              <a:t>reclaiming </a:t>
            </a:r>
            <a:r>
              <a:rPr lang="en-US" sz="1000" b="1" dirty="0" smtClean="0">
                <a:solidFill>
                  <a:schemeClr val="tx1"/>
                </a:solidFill>
                <a:latin typeface="+mj-lt"/>
                <a:cs typeface="Arial"/>
              </a:rPr>
              <a:t>METHANE to</a:t>
            </a:r>
            <a:r>
              <a:rPr lang="en-US" sz="1000" b="1" baseline="0" dirty="0" smtClean="0">
                <a:solidFill>
                  <a:schemeClr val="tx1"/>
                </a:solidFill>
                <a:latin typeface="+mj-lt"/>
                <a:cs typeface="Arial"/>
              </a:rPr>
              <a:t> turn to</a:t>
            </a:r>
            <a:r>
              <a:rPr lang="en-US" sz="1000" b="1" dirty="0" smtClean="0">
                <a:solidFill>
                  <a:schemeClr val="tx1"/>
                </a:solidFill>
                <a:latin typeface="+mj-lt"/>
                <a:cs typeface="Arial"/>
              </a:rPr>
              <a:t> BIOGAS</a:t>
            </a:r>
            <a:r>
              <a:rPr lang="en-US" sz="1000" b="1" baseline="0" dirty="0" smtClean="0">
                <a:solidFill>
                  <a:schemeClr val="tx1"/>
                </a:solidFill>
                <a:latin typeface="+mj-lt"/>
                <a:cs typeface="Arial"/>
              </a:rPr>
              <a:t> </a:t>
            </a:r>
            <a:r>
              <a:rPr lang="en-US" sz="1000" dirty="0" smtClean="0">
                <a:solidFill>
                  <a:schemeClr val="tx1"/>
                </a:solidFill>
                <a:latin typeface="+mj-lt"/>
                <a:cs typeface="Arial"/>
              </a:rPr>
              <a:t>ON ANIMAL FARMS.</a:t>
            </a:r>
            <a:r>
              <a:rPr lang="en-US" sz="1000" baseline="0" dirty="0" smtClean="0">
                <a:solidFill>
                  <a:schemeClr val="tx1"/>
                </a:solidFill>
                <a:latin typeface="+mj-lt"/>
                <a:cs typeface="Arial"/>
              </a:rPr>
              <a:t>  </a:t>
            </a:r>
            <a:r>
              <a:rPr lang="en-US" sz="1000" b="0" kern="1200" dirty="0" smtClean="0">
                <a:solidFill>
                  <a:schemeClr val="tx1"/>
                </a:solidFill>
                <a:effectLst/>
                <a:latin typeface="+mj-lt"/>
                <a:ea typeface="+mn-ea"/>
                <a:cs typeface="+mn-cs"/>
              </a:rPr>
              <a:t>The</a:t>
            </a:r>
            <a:r>
              <a:rPr lang="en-US" sz="1000" b="0" kern="1200" baseline="0" dirty="0" smtClean="0">
                <a:solidFill>
                  <a:schemeClr val="tx1"/>
                </a:solidFill>
                <a:effectLst/>
                <a:latin typeface="+mj-lt"/>
                <a:ea typeface="+mn-ea"/>
                <a:cs typeface="+mn-cs"/>
              </a:rPr>
              <a:t> problem of course is that a</a:t>
            </a:r>
            <a:r>
              <a:rPr lang="en-US" sz="1000" b="0" kern="1200" dirty="0" smtClean="0">
                <a:solidFill>
                  <a:schemeClr val="tx1"/>
                </a:solidFill>
                <a:effectLst/>
                <a:latin typeface="+mj-lt"/>
                <a:ea typeface="+mn-ea"/>
                <a:cs typeface="+mn-cs"/>
              </a:rPr>
              <a:t>nimal manure releases significant methane into the environment, but the opportunity</a:t>
            </a:r>
            <a:r>
              <a:rPr lang="en-US" sz="1000" b="0" kern="1200" baseline="0" dirty="0" smtClean="0">
                <a:solidFill>
                  <a:schemeClr val="tx1"/>
                </a:solidFill>
                <a:effectLst/>
                <a:latin typeface="+mj-lt"/>
                <a:ea typeface="+mn-ea"/>
                <a:cs typeface="+mn-cs"/>
              </a:rPr>
              <a:t> is immense for capturing a fuel source. This is a good example of one of the key lessons about the cost side of the business case: emissions equal money!</a:t>
            </a:r>
            <a:endParaRPr lang="en-US" sz="1000" b="0" kern="1200" dirty="0" smtClean="0">
              <a:solidFill>
                <a:schemeClr val="tx1"/>
              </a:solidFill>
              <a:effectLst/>
              <a:latin typeface="+mj-lt"/>
              <a:ea typeface="+mn-ea"/>
              <a:cs typeface="+mn-cs"/>
            </a:endParaRPr>
          </a:p>
          <a:p>
            <a:r>
              <a:rPr lang="en-US" sz="1000" b="1" kern="1200" dirty="0" smtClean="0">
                <a:solidFill>
                  <a:schemeClr val="tx1"/>
                </a:solidFill>
                <a:effectLst/>
                <a:latin typeface="+mj-lt"/>
                <a:ea typeface="+mn-ea"/>
                <a:cs typeface="+mn-cs"/>
              </a:rPr>
              <a:t> </a:t>
            </a:r>
            <a:endParaRPr lang="en-US" sz="1000" kern="1200" dirty="0" smtClean="0">
              <a:solidFill>
                <a:schemeClr val="tx1"/>
              </a:solidFill>
              <a:effectLst/>
              <a:latin typeface="+mj-lt"/>
              <a:ea typeface="+mn-ea"/>
              <a:cs typeface="+mn-cs"/>
            </a:endParaRPr>
          </a:p>
          <a:p>
            <a:r>
              <a:rPr lang="en-US" sz="1000" b="1" kern="1200" dirty="0" smtClean="0">
                <a:solidFill>
                  <a:schemeClr val="tx1"/>
                </a:solidFill>
                <a:effectLst/>
                <a:latin typeface="+mj-lt"/>
                <a:ea typeface="+mn-ea"/>
                <a:cs typeface="+mn-cs"/>
              </a:rPr>
              <a:t>DESCRIPTION OF PRACTICE.</a:t>
            </a:r>
            <a:r>
              <a:rPr lang="en-US" sz="1000" b="1" kern="1200" baseline="0" dirty="0" smtClean="0">
                <a:solidFill>
                  <a:schemeClr val="tx1"/>
                </a:solidFill>
                <a:effectLst/>
                <a:latin typeface="+mj-lt"/>
                <a:ea typeface="+mn-ea"/>
                <a:cs typeface="+mn-cs"/>
              </a:rPr>
              <a:t> </a:t>
            </a:r>
            <a:r>
              <a:rPr lang="en-US" sz="1000" kern="1200" dirty="0" smtClean="0">
                <a:solidFill>
                  <a:schemeClr val="tx1"/>
                </a:solidFill>
                <a:effectLst/>
                <a:latin typeface="+mj-lt"/>
                <a:ea typeface="+mn-ea"/>
                <a:cs typeface="+mn-cs"/>
              </a:rPr>
              <a:t>Cargill has many biogas projects around the world, including sites in Mexico, South Africa, China, Honduras, Thailand, Indonesia, and the Philippines.   At its beef and pork plants, Cargill captures methane from wastewater lagoons (areas where manure is held) and then uses the methane to fuel the boilers that power its plant. Using this methane significantly reduces Cargill’s fossil fuel use.</a:t>
            </a:r>
            <a:r>
              <a:rPr lang="en-US" sz="1000" b="0" kern="1200" baseline="0" dirty="0" smtClean="0">
                <a:solidFill>
                  <a:schemeClr val="tx1"/>
                </a:solidFill>
                <a:effectLst/>
                <a:latin typeface="+mj-lt"/>
                <a:ea typeface="+mn-ea"/>
                <a:cs typeface="+mn-cs"/>
              </a:rPr>
              <a:t> These types of projects are particularly appropriate for dairies and/or fully integrated farms.</a:t>
            </a:r>
            <a:endParaRPr lang="en-US" sz="1000" b="0" kern="1200" dirty="0" smtClean="0">
              <a:solidFill>
                <a:schemeClr val="tx1"/>
              </a:solidFill>
              <a:effectLst/>
              <a:latin typeface="+mj-lt"/>
              <a:ea typeface="+mn-ea"/>
              <a:cs typeface="+mn-cs"/>
            </a:endParaRPr>
          </a:p>
          <a:p>
            <a:r>
              <a:rPr lang="en-US" sz="1000" kern="1200" dirty="0" smtClean="0">
                <a:solidFill>
                  <a:schemeClr val="tx1"/>
                </a:solidFill>
                <a:effectLst/>
                <a:latin typeface="+mj-lt"/>
                <a:ea typeface="+mn-ea"/>
                <a:cs typeface="+mn-cs"/>
              </a:rPr>
              <a:t> </a:t>
            </a:r>
          </a:p>
          <a:p>
            <a:r>
              <a:rPr lang="en-US" sz="1000" b="1" kern="1200" dirty="0" smtClean="0">
                <a:solidFill>
                  <a:schemeClr val="tx1"/>
                </a:solidFill>
                <a:effectLst/>
                <a:latin typeface="+mj-lt"/>
                <a:ea typeface="+mn-ea"/>
                <a:cs typeface="+mn-cs"/>
              </a:rPr>
              <a:t>RESULTS</a:t>
            </a:r>
            <a:endParaRPr lang="en-US" sz="1000" kern="1200" dirty="0" smtClean="0">
              <a:solidFill>
                <a:schemeClr val="tx1"/>
              </a:solidFill>
              <a:effectLst/>
              <a:latin typeface="+mj-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a:t>
            </a:r>
            <a:endParaRPr lang="en-US" sz="1200" kern="1200" dirty="0" smtClean="0">
              <a:solidFill>
                <a:schemeClr val="tx1"/>
              </a:solidFill>
              <a:latin typeface="+mn-lt"/>
              <a:ea typeface="+mn-ea"/>
              <a:cs typeface="+mn-cs"/>
            </a:endParaRPr>
          </a:p>
          <a:p>
            <a:r>
              <a:rPr lang="en-US" sz="1000" b="1" kern="1200" dirty="0" smtClean="0">
                <a:solidFill>
                  <a:schemeClr val="tx1"/>
                </a:solidFill>
                <a:effectLst/>
                <a:latin typeface="+mj-lt"/>
                <a:ea typeface="+mn-ea"/>
                <a:cs typeface="+mn-cs"/>
              </a:rPr>
              <a:t>US</a:t>
            </a:r>
            <a:endParaRPr lang="en-US" sz="1000" kern="1200" dirty="0" smtClean="0">
              <a:solidFill>
                <a:schemeClr val="tx1"/>
              </a:solidFill>
              <a:effectLst/>
              <a:latin typeface="+mj-lt"/>
              <a:ea typeface="+mn-ea"/>
              <a:cs typeface="+mn-cs"/>
            </a:endParaRPr>
          </a:p>
          <a:p>
            <a:r>
              <a:rPr lang="en-US" sz="1000" kern="1200" dirty="0" smtClean="0">
                <a:solidFill>
                  <a:schemeClr val="tx1"/>
                </a:solidFill>
                <a:effectLst/>
                <a:latin typeface="+mj-lt"/>
                <a:ea typeface="+mn-ea"/>
                <a:cs typeface="+mn-cs"/>
              </a:rPr>
              <a:t>Biogas now displaces 20-25 percent of natural gas demand at all eight of Cargill’s US meat processing plants. Using the biogas reduces greenhouse gas (GHG) emissions by more than 1.3 million metric tons in the last four years. The amount of renewable biomass Cargill used in 2009 would be enough to power the complete energy needs of a town of 100,000 people (in the US).</a:t>
            </a:r>
          </a:p>
          <a:p>
            <a:r>
              <a:rPr lang="en-US" sz="1000" b="1" kern="1200" dirty="0" smtClean="0">
                <a:solidFill>
                  <a:schemeClr val="tx1"/>
                </a:solidFill>
                <a:effectLst/>
                <a:latin typeface="+mj-lt"/>
                <a:ea typeface="+mn-ea"/>
                <a:cs typeface="+mn-cs"/>
              </a:rPr>
              <a:t> </a:t>
            </a:r>
            <a:endParaRPr lang="en-US" sz="1000" kern="1200" dirty="0" smtClean="0">
              <a:solidFill>
                <a:schemeClr val="tx1"/>
              </a:solidFill>
              <a:effectLst/>
              <a:latin typeface="+mj-lt"/>
              <a:ea typeface="+mn-ea"/>
              <a:cs typeface="+mn-cs"/>
            </a:endParaRPr>
          </a:p>
          <a:p>
            <a:r>
              <a:rPr lang="en-US" sz="1000" b="1" kern="1200" dirty="0" smtClean="0">
                <a:solidFill>
                  <a:schemeClr val="tx1"/>
                </a:solidFill>
                <a:effectLst/>
                <a:latin typeface="+mj-lt"/>
                <a:ea typeface="+mn-ea"/>
                <a:cs typeface="+mn-cs"/>
              </a:rPr>
              <a:t>KOREA</a:t>
            </a:r>
            <a:endParaRPr lang="en-US" sz="1000" kern="1200" dirty="0" smtClean="0">
              <a:solidFill>
                <a:schemeClr val="tx1"/>
              </a:solidFill>
              <a:effectLst/>
              <a:latin typeface="+mj-lt"/>
              <a:ea typeface="+mn-ea"/>
              <a:cs typeface="+mn-cs"/>
            </a:endParaRPr>
          </a:p>
          <a:p>
            <a:r>
              <a:rPr lang="en-US" sz="1000" kern="1200" dirty="0" smtClean="0">
                <a:solidFill>
                  <a:schemeClr val="tx1"/>
                </a:solidFill>
                <a:effectLst/>
                <a:latin typeface="+mj-lt"/>
                <a:ea typeface="+mn-ea"/>
                <a:cs typeface="+mn-cs"/>
              </a:rPr>
              <a:t>Cargill announced an investment in a biogas project on in </a:t>
            </a:r>
            <a:r>
              <a:rPr lang="en-US" sz="1000" kern="1200" dirty="0" err="1" smtClean="0">
                <a:solidFill>
                  <a:schemeClr val="tx1"/>
                </a:solidFill>
                <a:effectLst/>
                <a:latin typeface="+mj-lt"/>
                <a:ea typeface="+mn-ea"/>
                <a:cs typeface="+mn-cs"/>
              </a:rPr>
              <a:t>Jeju</a:t>
            </a:r>
            <a:r>
              <a:rPr lang="en-US" sz="1000" kern="1200" dirty="0" smtClean="0">
                <a:solidFill>
                  <a:schemeClr val="tx1"/>
                </a:solidFill>
                <a:effectLst/>
                <a:latin typeface="+mj-lt"/>
                <a:ea typeface="+mn-ea"/>
                <a:cs typeface="+mn-cs"/>
              </a:rPr>
              <a:t>, Korea. Transforming waste from hog farms, the site will generate almost 700,000 kilowatt-hours of electricity each year.</a:t>
            </a:r>
          </a:p>
          <a:p>
            <a:r>
              <a:rPr lang="en-US" sz="1000" b="1" kern="1200" dirty="0" smtClean="0">
                <a:solidFill>
                  <a:schemeClr val="tx1"/>
                </a:solidFill>
                <a:effectLst/>
                <a:latin typeface="+mj-lt"/>
                <a:ea typeface="+mn-ea"/>
                <a:cs typeface="+mn-cs"/>
              </a:rPr>
              <a:t> </a:t>
            </a:r>
            <a:endParaRPr lang="en-US" sz="1000" kern="1200" dirty="0" smtClean="0">
              <a:solidFill>
                <a:schemeClr val="tx1"/>
              </a:solidFill>
              <a:effectLst/>
              <a:latin typeface="+mj-lt"/>
              <a:ea typeface="+mn-ea"/>
              <a:cs typeface="+mn-cs"/>
            </a:endParaRPr>
          </a:p>
          <a:p>
            <a:r>
              <a:rPr lang="en-US" sz="1000" b="1" kern="1200" baseline="0" dirty="0" smtClean="0">
                <a:solidFill>
                  <a:schemeClr val="tx1"/>
                </a:solidFill>
                <a:effectLst/>
                <a:latin typeface="+mj-lt"/>
                <a:ea typeface="+mn-ea"/>
                <a:cs typeface="+mn-cs"/>
              </a:rPr>
              <a:t>HOW IS THIS RELEVANT FOR COCA-COLA BOTTLERS?</a:t>
            </a:r>
          </a:p>
          <a:p>
            <a:r>
              <a:rPr lang="en-US" sz="1000" b="0" kern="1200" baseline="0" dirty="0" smtClean="0">
                <a:solidFill>
                  <a:schemeClr val="tx1"/>
                </a:solidFill>
                <a:effectLst/>
                <a:latin typeface="+mj-lt"/>
                <a:ea typeface="+mn-ea"/>
                <a:cs typeface="+mn-cs"/>
              </a:rPr>
              <a:t>For all dairy products or integrated farms, there are significant low cost operational improvements that can generate energy AND cut costs.</a:t>
            </a:r>
          </a:p>
        </p:txBody>
      </p:sp>
      <p:sp>
        <p:nvSpPr>
          <p:cNvPr id="4" name="Slide Number Placeholder 3"/>
          <p:cNvSpPr>
            <a:spLocks noGrp="1"/>
          </p:cNvSpPr>
          <p:nvPr>
            <p:ph type="sldNum" sz="quarter" idx="10"/>
          </p:nvPr>
        </p:nvSpPr>
        <p:spPr/>
        <p:txBody>
          <a:bodyPr/>
          <a:lstStyle/>
          <a:p>
            <a:fld id="{D817C3F8-7FE1-44B2-992F-AA46AD7223CE}" type="slidenum">
              <a:rPr lang="en-US" smtClean="0"/>
              <a:pPr/>
              <a:t>17</a:t>
            </a:fld>
            <a:endParaRPr lang="en-US"/>
          </a:p>
        </p:txBody>
      </p:sp>
    </p:spTree>
    <p:extLst>
      <p:ext uri="{BB962C8B-B14F-4D97-AF65-F5344CB8AC3E}">
        <p14:creationId xmlns:p14="http://schemas.microsoft.com/office/powerpoint/2010/main" val="1965915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mj-lt"/>
              </a:rPr>
              <a:t>Why should you care?</a:t>
            </a:r>
            <a:r>
              <a:rPr lang="en-US" baseline="0" dirty="0" smtClean="0">
                <a:solidFill>
                  <a:schemeClr val="tx1"/>
                </a:solidFill>
                <a:latin typeface="+mj-lt"/>
              </a:rPr>
              <a:t> Coca-Cola has set goals in climate and in sustainable procurement to better your business, but why should your suppliers care?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a:t>
            </a:r>
            <a:endParaRPr lang="en-US" baseline="0" dirty="0" smtClean="0">
              <a:solidFill>
                <a:schemeClr val="tx1"/>
              </a:solidFill>
              <a:latin typeface="+mj-lt"/>
            </a:endParaRPr>
          </a:p>
          <a:p>
            <a:r>
              <a:rPr lang="en-US" sz="1200" baseline="0" dirty="0" smtClean="0">
                <a:solidFill>
                  <a:schemeClr val="tx1"/>
                </a:solidFill>
                <a:latin typeface="+mj-lt"/>
              </a:rPr>
              <a:t>Because emissions are energy; and energy is money.</a:t>
            </a:r>
          </a:p>
          <a:p>
            <a:r>
              <a:rPr lang="en-US" sz="1200" baseline="0" dirty="0" smtClean="0">
                <a:solidFill>
                  <a:schemeClr val="tx1"/>
                </a:solidFill>
                <a:latin typeface="+mj-lt"/>
              </a:rPr>
              <a:t>As energy costs grow, the more expensive your commodities will be. </a:t>
            </a:r>
          </a:p>
          <a:p>
            <a:r>
              <a:rPr lang="en-US" sz="1200" baseline="0" dirty="0" smtClean="0">
                <a:solidFill>
                  <a:schemeClr val="tx1"/>
                </a:solidFill>
                <a:latin typeface="+mj-lt"/>
              </a:rPr>
              <a:t>And the more emissions you’ll have to deal with down the line – when we’ll face the growing pressure of our customers, consumers, communities – and regulators. </a:t>
            </a:r>
          </a:p>
          <a:p>
            <a:endParaRPr lang="en-US" sz="1200" baseline="0" dirty="0" smtClean="0">
              <a:solidFill>
                <a:schemeClr val="tx1"/>
              </a:solidFill>
              <a:latin typeface="+mj-lt"/>
            </a:endParaRPr>
          </a:p>
        </p:txBody>
      </p:sp>
      <p:sp>
        <p:nvSpPr>
          <p:cNvPr id="4" name="Slide Number Placeholder 3"/>
          <p:cNvSpPr>
            <a:spLocks noGrp="1"/>
          </p:cNvSpPr>
          <p:nvPr>
            <p:ph type="sldNum" sz="quarter" idx="10"/>
          </p:nvPr>
        </p:nvSpPr>
        <p:spPr/>
        <p:txBody>
          <a:bodyPr/>
          <a:lstStyle/>
          <a:p>
            <a:fld id="{EF59ACFD-E827-45BF-9E3E-E461B07B9615}" type="slidenum">
              <a:rPr lang="en-US" smtClean="0"/>
              <a:pPr/>
              <a:t>18</a:t>
            </a:fld>
            <a:endParaRPr lang="en-US"/>
          </a:p>
        </p:txBody>
      </p:sp>
    </p:spTree>
    <p:extLst>
      <p:ext uri="{BB962C8B-B14F-4D97-AF65-F5344CB8AC3E}">
        <p14:creationId xmlns:p14="http://schemas.microsoft.com/office/powerpoint/2010/main" val="921859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t>Remember</a:t>
            </a:r>
            <a:r>
              <a:rPr lang="en-US" sz="1000" baseline="0" dirty="0" smtClean="0"/>
              <a:t> the business case. (It’s not all about Risk.)</a:t>
            </a:r>
          </a:p>
          <a:p>
            <a:r>
              <a:rPr lang="en-US" sz="1000" baseline="0" dirty="0" smtClean="0"/>
              <a:t>Revenue, Risk, Reputation. And then think about this practice:</a:t>
            </a:r>
          </a:p>
          <a:p>
            <a:endParaRPr lang="en-US" sz="1000" baseline="0" dirty="0" smtClean="0"/>
          </a:p>
          <a:p>
            <a:endParaRPr lang="en-US" sz="10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smtClean="0">
                <a:solidFill>
                  <a:schemeClr val="tx1"/>
                </a:solidFill>
                <a:effectLst/>
                <a:latin typeface="+mn-lt"/>
                <a:ea typeface="+mn-ea"/>
                <a:cs typeface="+mn-cs"/>
              </a:rPr>
              <a:t>DESCRIPTION OF PRACTICE.</a:t>
            </a:r>
            <a:r>
              <a:rPr lang="en-US" sz="1000" b="1"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effectLst/>
                <a:latin typeface="+mn-lt"/>
                <a:ea typeface="Calibri"/>
                <a:cs typeface="Times New Roman"/>
              </a:rPr>
              <a:t>One way in which KO and WWF have partnered is on Sugar Cane production.</a:t>
            </a:r>
            <a:r>
              <a:rPr lang="en-US" sz="1000" baseline="0" dirty="0" smtClean="0">
                <a:effectLst/>
                <a:latin typeface="+mn-lt"/>
                <a:ea typeface="Calibri"/>
                <a:cs typeface="Times New Roman"/>
              </a:rPr>
              <a:t> </a:t>
            </a:r>
            <a:r>
              <a:rPr lang="en-US" sz="1000" dirty="0" smtClean="0"/>
              <a:t>Together, WWF and Coca-Cola have piloted projects on </a:t>
            </a:r>
            <a:r>
              <a:rPr lang="en-US" sz="1000" dirty="0" smtClean="0">
                <a:hlinkClick r:id="rId3"/>
              </a:rPr>
              <a:t>sustainable sugarcane cultivation</a:t>
            </a:r>
            <a:r>
              <a:rPr lang="en-US" sz="1000" dirty="0" smtClean="0"/>
              <a:t> in Australia, Brazil, South Africa, and Honduras, working with sugarcane farmers to align their practices with the </a:t>
            </a:r>
            <a:r>
              <a:rPr lang="en-US" sz="1000" dirty="0" err="1" smtClean="0"/>
              <a:t>Bonsucro</a:t>
            </a:r>
            <a:r>
              <a:rPr lang="en-US" sz="1000" dirty="0" smtClean="0"/>
              <a:t> Standard,</a:t>
            </a:r>
            <a:r>
              <a:rPr lang="en-US" sz="1000" baseline="0" dirty="0" smtClean="0"/>
              <a:t> a standard for sustainable sugar cane production.</a:t>
            </a:r>
          </a:p>
          <a:p>
            <a:endParaRPr lang="en-US" sz="1000" dirty="0" smtClean="0"/>
          </a:p>
          <a:p>
            <a:endParaRPr lang="en-US" sz="1000" b="0" kern="1200" baseline="0" dirty="0" smtClean="0">
              <a:solidFill>
                <a:schemeClr val="tx1"/>
              </a:solidFill>
              <a:effectLst/>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19</a:t>
            </a:fld>
            <a:endParaRPr lang="en-US"/>
          </a:p>
        </p:txBody>
      </p:sp>
    </p:spTree>
    <p:extLst>
      <p:ext uri="{BB962C8B-B14F-4D97-AF65-F5344CB8AC3E}">
        <p14:creationId xmlns:p14="http://schemas.microsoft.com/office/powerpoint/2010/main" val="1965915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a:lnSpc>
                <a:spcPct val="115000"/>
              </a:lnSpc>
              <a:spcBef>
                <a:spcPts val="0"/>
              </a:spcBef>
              <a:spcAft>
                <a:spcPts val="0"/>
              </a:spcAft>
            </a:pPr>
            <a:r>
              <a:rPr lang="en-US" sz="1200" dirty="0" smtClean="0">
                <a:effectLst/>
                <a:latin typeface="+mn-lt"/>
                <a:ea typeface="Calibri"/>
                <a:cs typeface="Times New Roman"/>
              </a:rPr>
              <a:t>Sugar is the 7</a:t>
            </a:r>
            <a:r>
              <a:rPr lang="en-US" sz="1200" baseline="30000" dirty="0" smtClean="0">
                <a:effectLst/>
                <a:latin typeface="+mn-lt"/>
                <a:ea typeface="Calibri"/>
                <a:cs typeface="Times New Roman"/>
              </a:rPr>
              <a:t>th</a:t>
            </a:r>
            <a:r>
              <a:rPr lang="en-US" sz="1200" dirty="0" smtClean="0">
                <a:effectLst/>
                <a:latin typeface="+mn-lt"/>
                <a:ea typeface="Calibri"/>
                <a:cs typeface="Times New Roman"/>
              </a:rPr>
              <a:t> largest source of human calories – it’s grown around the world and it’s a primary ingredient in many of Coca Cola’s products and the production of which not only requires a lot of water and fertilizer inputs, there are a number of best practices that can enhance productivity while decreasing the environmental impacts of that process.</a:t>
            </a:r>
          </a:p>
          <a:p>
            <a:endParaRPr lang="en-US" sz="1200" b="1" dirty="0" smtClean="0"/>
          </a:p>
          <a:p>
            <a:r>
              <a:rPr lang="en-US" sz="1200" b="1" dirty="0" smtClean="0"/>
              <a:t>PROBLEMS</a:t>
            </a:r>
            <a:endParaRPr lang="en-US" sz="1200"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Seventy percent of the world's water is used for agriculture</a:t>
            </a:r>
            <a:r>
              <a:rPr lang="en-US" sz="1200" b="1" baseline="0" dirty="0" smtClean="0"/>
              <a:t>.  </a:t>
            </a:r>
            <a:r>
              <a:rPr lang="en-US" sz="1200" dirty="0" smtClean="0"/>
              <a:t>Sugarcane, one of Coca-Cola’s important ingredients, is also one of the world’s thirstiest crops.</a:t>
            </a:r>
            <a:r>
              <a:rPr lang="en-US" sz="1200" baseline="0" dirty="0" smtClean="0"/>
              <a:t> It has</a:t>
            </a:r>
            <a:r>
              <a:rPr lang="en-US" sz="1200" dirty="0" smtClean="0"/>
              <a:t> a significant impact on many environmentally sensitive regions, like the Mekong Delta and the Atlantic Forest. </a:t>
            </a:r>
          </a:p>
          <a:p>
            <a:endParaRPr lang="en-US" sz="1200" b="1" dirty="0" smtClean="0"/>
          </a:p>
          <a:p>
            <a:r>
              <a:rPr lang="en-US" sz="1200" b="1" dirty="0" smtClean="0"/>
              <a:t>Pollution</a:t>
            </a:r>
          </a:p>
          <a:p>
            <a:r>
              <a:rPr lang="en-US" sz="1200" dirty="0" smtClean="0"/>
              <a:t>Silt from eroded soils and nutrients from applied fertilizers often foul water supplies. Sugarcane processing also creates effluents that flow into water and damage important ecological areas. Water quality concerns have prompted a reduction in production in certain areas, with production consequently intensified and expanded onto sandy soils. Because such soils are easily leached, production can only be maintained over time with increasing applications of fertilizer.</a:t>
            </a:r>
          </a:p>
          <a:p>
            <a:endParaRPr lang="en-US" sz="1200" b="1" dirty="0" smtClean="0"/>
          </a:p>
          <a:p>
            <a:r>
              <a:rPr lang="en-US" sz="1200" b="1" dirty="0" smtClean="0"/>
              <a:t>Industrial waste</a:t>
            </a:r>
          </a:p>
          <a:p>
            <a:r>
              <a:rPr lang="en-US" sz="1200" dirty="0" smtClean="0"/>
              <a:t>Sugar mills produce wastewater, emissions and solid waste that impact the environment. The massive quantities of plant matter and sludge washed from mills decompose in freshwater bodies, absorbing all the available oxygen and leading to massive fish kills. In addition, mills release flue gases, soot, ash, ammonia and other substances during processing.</a:t>
            </a:r>
          </a:p>
          <a:p>
            <a:endParaRPr lang="en-US" sz="1200" dirty="0" smtClean="0"/>
          </a:p>
          <a:p>
            <a:r>
              <a:rPr lang="en-US" sz="1200" b="1" dirty="0" smtClean="0"/>
              <a:t>Soil</a:t>
            </a:r>
            <a:r>
              <a:rPr lang="en-US" sz="1200" b="1" baseline="0" dirty="0" smtClean="0"/>
              <a:t> erosion and degradation</a:t>
            </a:r>
          </a:p>
          <a:p>
            <a:r>
              <a:rPr lang="en-US" sz="1200" dirty="0" smtClean="0"/>
              <a:t>Land laid bare in preparation for cane planting is stripped of any protective cover, allowing the soils to dry out. This impacts overall microorganism diversity and mass, both of which are essential to fertility. Additionally, exposed topsoil is easily washed off of sloping land, with nutrients leached from the topsoil. Further, the continual removal of cane from the fields gradually reduces fertility and forces growers to rely increasingly on fertilizers.</a:t>
            </a:r>
          </a:p>
          <a:p>
            <a:endParaRPr lang="en-US" sz="1200" dirty="0" smtClean="0"/>
          </a:p>
          <a:p>
            <a:r>
              <a:rPr lang="en-US" sz="1200" b="1" dirty="0" smtClean="0"/>
              <a:t>Loss</a:t>
            </a:r>
            <a:r>
              <a:rPr lang="en-US" sz="1200" b="1" baseline="0" dirty="0" smtClean="0"/>
              <a:t> of biodiversity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Historic planting of sugarcane around the world has led to significant impacts on biodiversity.</a:t>
            </a:r>
          </a:p>
          <a:p>
            <a:endParaRPr lang="en-US" sz="1200" dirty="0" smtClean="0"/>
          </a:p>
          <a:p>
            <a:endParaRPr lang="en-US" sz="1200" b="1" dirty="0" smtClean="0"/>
          </a:p>
          <a:p>
            <a:r>
              <a:rPr lang="en-US" sz="1200" b="1" dirty="0" smtClean="0"/>
              <a:t>BUSINESS</a:t>
            </a:r>
            <a:r>
              <a:rPr lang="en-US" sz="1200" b="1" baseline="0" dirty="0" smtClean="0"/>
              <a:t> CASE FOR ACTION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Managing social and environmental risks is important for sugarcane growers, processors and food companies due to regulatory pressures as well as shareholder and consumer expectations for sustainably produced goods.</a:t>
            </a:r>
          </a:p>
          <a:p>
            <a:endParaRPr lang="en-US" sz="1200" dirty="0" smtClean="0"/>
          </a:p>
          <a:p>
            <a:endParaRPr lang="en-US" sz="1200" dirty="0" smtClean="0"/>
          </a:p>
          <a:p>
            <a:r>
              <a:rPr lang="en-US" sz="1200" b="1" kern="1200" dirty="0" smtClean="0">
                <a:solidFill>
                  <a:schemeClr val="tx1"/>
                </a:solidFill>
                <a:effectLst/>
                <a:latin typeface="+mn-lt"/>
                <a:ea typeface="+mn-ea"/>
                <a:cs typeface="+mn-cs"/>
              </a:rPr>
              <a:t>DESCRIPTION OF PRACTICE.</a:t>
            </a:r>
            <a:r>
              <a:rPr lang="en-US" sz="1200" b="1" kern="1200" baseline="0" dirty="0" smtClean="0">
                <a:solidFill>
                  <a:schemeClr val="tx1"/>
                </a:solidFill>
                <a:effectLst/>
                <a:latin typeface="+mn-lt"/>
                <a:ea typeface="+mn-ea"/>
                <a:cs typeface="+mn-cs"/>
              </a:rPr>
              <a:t> </a:t>
            </a:r>
          </a:p>
          <a:p>
            <a:r>
              <a:rPr lang="en-US" sz="1200" dirty="0" smtClean="0"/>
              <a:t>In June 2011, a sugar mill in São Paulo, Brazil, became the first to be certified under the </a:t>
            </a:r>
            <a:r>
              <a:rPr lang="en-US" sz="1200" dirty="0" err="1" smtClean="0"/>
              <a:t>Bonsucro</a:t>
            </a:r>
            <a:r>
              <a:rPr lang="en-US" sz="1200" dirty="0" smtClean="0"/>
              <a:t> standard, and the Coca-Cola system was the first buyer of the mill’s certified sugar. Since then, 16 sugarcane mills have been certified in Brazil. By the end of 2011, </a:t>
            </a:r>
            <a:r>
              <a:rPr lang="en-US" sz="1200" dirty="0" err="1" smtClean="0"/>
              <a:t>Bonsucro</a:t>
            </a:r>
            <a:r>
              <a:rPr lang="en-US" sz="1200" dirty="0" smtClean="0"/>
              <a:t>-certified mills had produced approximately 1.6 million tons of sugar.</a:t>
            </a:r>
          </a:p>
          <a:p>
            <a:endParaRPr lang="en-US" sz="1200" dirty="0" smtClean="0"/>
          </a:p>
          <a:p>
            <a:r>
              <a:rPr lang="en-US" sz="1200" dirty="0" smtClean="0"/>
              <a:t>In Australia, WWF and Coca-Cola continue to work with sugarcane growers to improve their farming practices. To date, growers have improved the water quality of more than 26 billion gallons of runoff and drainage water. These efforts have reduced over 183 metric of fertilizer and herbicide run-off from polluting the Great Barrier Reef.</a:t>
            </a:r>
          </a:p>
          <a:p>
            <a:endParaRPr lang="en-US" dirty="0"/>
          </a:p>
        </p:txBody>
      </p:sp>
      <p:sp>
        <p:nvSpPr>
          <p:cNvPr id="4" name="Slide Number Placeholder 3"/>
          <p:cNvSpPr>
            <a:spLocks noGrp="1"/>
          </p:cNvSpPr>
          <p:nvPr>
            <p:ph type="sldNum" sz="quarter" idx="10"/>
          </p:nvPr>
        </p:nvSpPr>
        <p:spPr/>
        <p:txBody>
          <a:bodyPr/>
          <a:lstStyle/>
          <a:p>
            <a:fld id="{1C9A5475-90C9-0A45-A4CC-539814F420EF}"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latin typeface="+mj-lt"/>
                <a:cs typeface="Arial"/>
              </a:rPr>
              <a:t>Today</a:t>
            </a:r>
            <a:r>
              <a:rPr lang="en-US" sz="1200" baseline="0" dirty="0" smtClean="0">
                <a:solidFill>
                  <a:schemeClr val="tx1"/>
                </a:solidFill>
                <a:latin typeface="+mj-lt"/>
                <a:cs typeface="Arial"/>
              </a:rPr>
              <a:t> we’ll review:</a:t>
            </a:r>
          </a:p>
          <a:p>
            <a:pPr marL="171450" indent="-171450">
              <a:buFont typeface="Arial" pitchFamily="34" charset="0"/>
              <a:buChar char="•"/>
            </a:pPr>
            <a:r>
              <a:rPr lang="en-US" sz="1200" dirty="0" smtClean="0">
                <a:solidFill>
                  <a:schemeClr val="tx1"/>
                </a:solidFill>
                <a:latin typeface="+mj-lt"/>
                <a:cs typeface="Arial"/>
              </a:rPr>
              <a:t>Identifying Waste and Opportunity across</a:t>
            </a:r>
            <a:r>
              <a:rPr lang="en-US" sz="1200" baseline="0" dirty="0" smtClean="0">
                <a:solidFill>
                  <a:schemeClr val="tx1"/>
                </a:solidFill>
                <a:latin typeface="+mj-lt"/>
                <a:cs typeface="Arial"/>
              </a:rPr>
              <a:t> the Value </a:t>
            </a:r>
            <a:r>
              <a:rPr lang="en-US" sz="1200" dirty="0" smtClean="0">
                <a:solidFill>
                  <a:schemeClr val="tx1"/>
                </a:solidFill>
                <a:latin typeface="+mj-lt"/>
                <a:cs typeface="Arial"/>
              </a:rPr>
              <a:t>Chain by reviewing cases across 5 areas</a:t>
            </a:r>
            <a:endParaRPr lang="en-US" dirty="0" smtClean="0">
              <a:solidFill>
                <a:schemeClr val="tx1"/>
              </a:solidFill>
              <a:latin typeface="+mj-lt"/>
              <a:cs typeface="Arial"/>
            </a:endParaRPr>
          </a:p>
          <a:p>
            <a:pPr marL="628650" lvl="1" indent="-171450">
              <a:buFont typeface="Arial" pitchFamily="34" charset="0"/>
              <a:buChar char="•"/>
            </a:pPr>
            <a:r>
              <a:rPr lang="en-US" sz="1200" dirty="0" smtClean="0">
                <a:solidFill>
                  <a:schemeClr val="tx1"/>
                </a:solidFill>
                <a:latin typeface="+mj-lt"/>
                <a:cs typeface="Arial"/>
              </a:rPr>
              <a:t>Ingredients</a:t>
            </a:r>
          </a:p>
          <a:p>
            <a:pPr marL="628650" lvl="1" indent="-171450">
              <a:buFont typeface="Arial" pitchFamily="34" charset="0"/>
              <a:buChar char="•"/>
            </a:pPr>
            <a:r>
              <a:rPr lang="en-US" sz="1200" dirty="0" smtClean="0">
                <a:solidFill>
                  <a:schemeClr val="tx1"/>
                </a:solidFill>
                <a:latin typeface="+mj-lt"/>
                <a:cs typeface="Arial"/>
              </a:rPr>
              <a:t>Packaging</a:t>
            </a:r>
          </a:p>
          <a:p>
            <a:pPr marL="628650" lvl="1" indent="-171450">
              <a:buFont typeface="Arial" pitchFamily="34" charset="0"/>
              <a:buChar char="•"/>
            </a:pPr>
            <a:r>
              <a:rPr lang="en-US" sz="1200" dirty="0" smtClean="0">
                <a:solidFill>
                  <a:schemeClr val="tx1"/>
                </a:solidFill>
                <a:latin typeface="+mj-lt"/>
                <a:cs typeface="Arial"/>
              </a:rPr>
              <a:t>Manufacturing</a:t>
            </a:r>
          </a:p>
          <a:p>
            <a:pPr marL="628650" lvl="1" indent="-171450">
              <a:buFont typeface="Arial" pitchFamily="34" charset="0"/>
              <a:buChar char="•"/>
            </a:pPr>
            <a:r>
              <a:rPr lang="en-US" sz="1200" dirty="0" smtClean="0">
                <a:solidFill>
                  <a:schemeClr val="tx1"/>
                </a:solidFill>
                <a:latin typeface="+mj-lt"/>
                <a:cs typeface="Arial"/>
              </a:rPr>
              <a:t>Distribution</a:t>
            </a:r>
          </a:p>
          <a:p>
            <a:pPr marL="628650" lvl="1" indent="-171450">
              <a:buFont typeface="Arial" pitchFamily="34" charset="0"/>
              <a:buChar char="•"/>
            </a:pPr>
            <a:r>
              <a:rPr lang="en-US" sz="1200" dirty="0" smtClean="0">
                <a:solidFill>
                  <a:schemeClr val="tx1"/>
                </a:solidFill>
                <a:latin typeface="+mj-lt"/>
                <a:cs typeface="Arial"/>
              </a:rPr>
              <a:t>Refrigeration</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3</a:t>
            </a:fld>
            <a:endParaRPr lang="en-US"/>
          </a:p>
        </p:txBody>
      </p:sp>
    </p:spTree>
    <p:extLst>
      <p:ext uri="{BB962C8B-B14F-4D97-AF65-F5344CB8AC3E}">
        <p14:creationId xmlns:p14="http://schemas.microsoft.com/office/powerpoint/2010/main" val="2870945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endParaRPr lang="en-US" sz="1200" dirty="0" smtClean="0">
              <a:effectLst/>
              <a:latin typeface="+mn-lt"/>
              <a:ea typeface="Calibri"/>
              <a:cs typeface="Times New Roman"/>
            </a:endParaRPr>
          </a:p>
          <a:p>
            <a:pPr marL="0" marR="0">
              <a:lnSpc>
                <a:spcPct val="115000"/>
              </a:lnSpc>
              <a:spcBef>
                <a:spcPts val="0"/>
              </a:spcBef>
              <a:spcAft>
                <a:spcPts val="0"/>
              </a:spcAft>
            </a:pPr>
            <a:r>
              <a:rPr lang="en-US" sz="1200" dirty="0" smtClean="0">
                <a:effectLst/>
                <a:latin typeface="+mn-lt"/>
                <a:ea typeface="Calibri"/>
                <a:cs typeface="Times New Roman"/>
              </a:rPr>
              <a:t>At WWF we think a lot about this.  As Matt mentioned earlier, the 50+ years that we’ve been in business have been focused on protecting spaces and species.  As we matured and become more sophisticated, we’ve come to understand that a primary driver behind environmental degradation is agriculture.  Since we don’t want to ask people to stop growing their food, we’ve taken what we think is a proactive and realistic approach to the issue by engaging agriculture with the hopes of making agriculture better – smarter, with higher yields and more efficient and smarter uses of resources so that we can do more with less.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C9A5475-90C9-0A45-A4CC-539814F420EF}" type="slidenum">
              <a:rPr lang="en-US" smtClean="0"/>
              <a:pPr/>
              <a:t>21</a:t>
            </a:fld>
            <a:endParaRPr lang="en-US"/>
          </a:p>
        </p:txBody>
      </p:sp>
    </p:spTree>
    <p:extLst>
      <p:ext uri="{BB962C8B-B14F-4D97-AF65-F5344CB8AC3E}">
        <p14:creationId xmlns:p14="http://schemas.microsoft.com/office/powerpoint/2010/main" val="675359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685800"/>
            <a:ext cx="538797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RELEVANCE TO COCA-COLA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mn-lt"/>
                <a:ea typeface="Calibri"/>
                <a:cs typeface="Times New Roman"/>
              </a:rPr>
              <a:t>Sustainability for us at WWF means a lot of things. Agriculture an important opportunity for WWF in our mission. </a:t>
            </a:r>
          </a:p>
          <a:p>
            <a:r>
              <a:rPr lang="en-US" sz="1200" dirty="0" smtClean="0">
                <a:effectLst/>
                <a:latin typeface="+mn-lt"/>
                <a:ea typeface="Calibri"/>
                <a:cs typeface="Times New Roman"/>
              </a:rPr>
              <a:t>One way of looking at sustainability, and specifically through the business lens is that sustainability means profitability in perpetuity.  One important component of the long term viability of a company is the consistent supply of raw materials.  Today supply risk is born of a number of drivers – the cost of a raw materials is fluctuating due to the effects climate change is having on yields.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Though the company does not have direct control over farm practices, its purchasing power can influence the entire industry.</a:t>
            </a:r>
            <a:r>
              <a:rPr lang="en-US" sz="1200" baseline="0" dirty="0" smtClean="0"/>
              <a:t>  </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1C9A5475-90C9-0A45-A4CC-539814F420EF}" type="slidenum">
              <a:rPr lang="en-US" smtClean="0"/>
              <a:pPr/>
              <a:t>22</a:t>
            </a:fld>
            <a:endParaRPr lang="en-US"/>
          </a:p>
        </p:txBody>
      </p:sp>
    </p:spTree>
    <p:extLst>
      <p:ext uri="{BB962C8B-B14F-4D97-AF65-F5344CB8AC3E}">
        <p14:creationId xmlns:p14="http://schemas.microsoft.com/office/powerpoint/2010/main" val="4117821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defTabSz="914400">
              <a:defRPr/>
            </a:pPr>
            <a:r>
              <a:rPr lang="en-US" sz="1000" dirty="0" smtClean="0">
                <a:latin typeface="+mj-lt"/>
                <a:cs typeface="Arial" pitchFamily="34" charset="0"/>
              </a:rPr>
              <a:t>Carbon is present from cradle to grave,</a:t>
            </a:r>
            <a:r>
              <a:rPr lang="en-US" sz="1000" baseline="0" dirty="0" smtClean="0">
                <a:latin typeface="+mj-lt"/>
                <a:cs typeface="Arial" pitchFamily="34" charset="0"/>
              </a:rPr>
              <a:t> so minimizing it up front is the best policy.  For example, light-weighting a bottle uses less material, uses less fuel, equals less waste, and so on.</a:t>
            </a:r>
            <a:endParaRPr lang="en-US" sz="1000" dirty="0" smtClean="0">
              <a:latin typeface="+mj-lt"/>
              <a:cs typeface="Arial" pitchFamily="34" charset="0"/>
            </a:endParaRPr>
          </a:p>
          <a:p>
            <a:pPr marL="342900" indent="-342900" defTabSz="914400">
              <a:defRPr/>
            </a:pPr>
            <a:endParaRPr lang="en-US" sz="1000" dirty="0" smtClean="0">
              <a:latin typeface="+mj-lt"/>
              <a:cs typeface="Arial" pitchFamily="34" charset="0"/>
            </a:endParaRPr>
          </a:p>
          <a:p>
            <a:pPr marL="342900" indent="-342900" defTabSz="914400">
              <a:defRPr/>
            </a:pPr>
            <a:r>
              <a:rPr lang="en-US" sz="1000" dirty="0" smtClean="0">
                <a:latin typeface="+mj-lt"/>
                <a:cs typeface="Arial" pitchFamily="34" charset="0"/>
              </a:rPr>
              <a:t>Product Design</a:t>
            </a:r>
          </a:p>
          <a:p>
            <a:pPr marL="342900" indent="-342900" defTabSz="914400">
              <a:buFont typeface="Wingdings" pitchFamily="2" charset="2"/>
              <a:buChar char="ü"/>
              <a:defRPr/>
            </a:pPr>
            <a:r>
              <a:rPr lang="en-US" sz="1000" dirty="0" smtClean="0">
                <a:latin typeface="+mj-lt"/>
                <a:cs typeface="Arial" pitchFamily="34" charset="0"/>
              </a:rPr>
              <a:t>Resource &amp; material choice</a:t>
            </a:r>
          </a:p>
          <a:p>
            <a:pPr marL="342900" indent="-342900" defTabSz="914400">
              <a:buFont typeface="Wingdings" pitchFamily="2" charset="2"/>
              <a:buChar char="ü"/>
              <a:defRPr/>
            </a:pPr>
            <a:r>
              <a:rPr lang="en-US" sz="1000" dirty="0" smtClean="0">
                <a:latin typeface="+mj-lt"/>
                <a:cs typeface="Arial" pitchFamily="34" charset="0"/>
              </a:rPr>
              <a:t>Packaging design</a:t>
            </a:r>
          </a:p>
          <a:p>
            <a:pPr marL="342900" indent="-342900" defTabSz="914400">
              <a:buFont typeface="Wingdings" pitchFamily="2" charset="2"/>
              <a:buChar char="ü"/>
              <a:defRPr/>
            </a:pPr>
            <a:r>
              <a:rPr lang="en-US" sz="1000" dirty="0" smtClean="0">
                <a:latin typeface="+mj-lt"/>
                <a:cs typeface="Arial" pitchFamily="34" charset="0"/>
              </a:rPr>
              <a:t>Green product development</a:t>
            </a:r>
          </a:p>
          <a:p>
            <a:pPr marL="342900" indent="-342900" defTabSz="914400">
              <a:defRPr/>
            </a:pPr>
            <a:endParaRPr lang="en-US" sz="1000" dirty="0" smtClean="0">
              <a:latin typeface="+mj-lt"/>
              <a:cs typeface="Arial" pitchFamily="34" charset="0"/>
            </a:endParaRPr>
          </a:p>
          <a:p>
            <a:pPr marL="342900" indent="-342900" defTabSz="914400">
              <a:defRPr/>
            </a:pPr>
            <a:r>
              <a:rPr lang="en-US" sz="1000" dirty="0" smtClean="0">
                <a:latin typeface="+mj-lt"/>
                <a:cs typeface="Arial" pitchFamily="34" charset="0"/>
              </a:rPr>
              <a:t>Optimize</a:t>
            </a:r>
            <a:r>
              <a:rPr lang="en-US" sz="1000" baseline="0" dirty="0" smtClean="0">
                <a:latin typeface="+mj-lt"/>
                <a:cs typeface="Arial" pitchFamily="34" charset="0"/>
              </a:rPr>
              <a:t> Value Chain</a:t>
            </a:r>
            <a:endParaRPr lang="en-US" sz="1000" dirty="0" smtClean="0">
              <a:latin typeface="+mj-lt"/>
              <a:cs typeface="Arial" pitchFamily="34" charset="0"/>
            </a:endParaRPr>
          </a:p>
          <a:p>
            <a:pPr marL="342900" indent="-342900" defTabSz="914400">
              <a:buFont typeface="Wingdings" pitchFamily="2" charset="2"/>
              <a:buChar char="ü"/>
              <a:defRPr/>
            </a:pPr>
            <a:r>
              <a:rPr lang="en-US" sz="1000" dirty="0" smtClean="0">
                <a:latin typeface="+mj-lt"/>
                <a:cs typeface="Arial" pitchFamily="34" charset="0"/>
              </a:rPr>
              <a:t>Logistics: Production location, producer &amp; transport choice</a:t>
            </a:r>
          </a:p>
          <a:p>
            <a:pPr marL="342900" indent="-342900" defTabSz="914400">
              <a:buFont typeface="Wingdings" pitchFamily="2" charset="2"/>
              <a:buChar char="ü"/>
              <a:defRPr/>
            </a:pPr>
            <a:r>
              <a:rPr lang="en-US" sz="1000" dirty="0" smtClean="0">
                <a:latin typeface="+mj-lt"/>
                <a:cs typeface="Arial" pitchFamily="34" charset="0"/>
              </a:rPr>
              <a:t>Green procurement</a:t>
            </a:r>
          </a:p>
          <a:p>
            <a:pPr marL="342900" indent="-342900" defTabSz="914400">
              <a:buFont typeface="Wingdings" pitchFamily="2" charset="2"/>
              <a:buChar char="ü"/>
              <a:defRPr/>
            </a:pPr>
            <a:r>
              <a:rPr lang="en-US" sz="1000" dirty="0" smtClean="0">
                <a:latin typeface="+mj-lt"/>
                <a:cs typeface="Arial" pitchFamily="34" charset="0"/>
              </a:rPr>
              <a:t>Local sourcing</a:t>
            </a:r>
          </a:p>
          <a:p>
            <a:pPr marL="342900" indent="-342900" defTabSz="914400">
              <a:buFont typeface="Wingdings" pitchFamily="2" charset="2"/>
              <a:buChar char="ü"/>
              <a:defRPr/>
            </a:pPr>
            <a:r>
              <a:rPr lang="en-US" sz="1000" dirty="0" smtClean="0">
                <a:latin typeface="+mj-lt"/>
                <a:cs typeface="Arial" pitchFamily="34" charset="0"/>
              </a:rPr>
              <a:t>Supplier carbon management</a:t>
            </a:r>
          </a:p>
          <a:p>
            <a:pPr marL="342900" indent="-342900" defTabSz="914400">
              <a:defRPr/>
            </a:pPr>
            <a:endParaRPr lang="en-US" sz="1000" dirty="0" smtClean="0">
              <a:latin typeface="+mj-lt"/>
              <a:cs typeface="Arial" pitchFamily="34" charset="0"/>
            </a:endParaRPr>
          </a:p>
          <a:p>
            <a:pPr marL="342900" indent="-342900" defTabSz="914400">
              <a:defRPr/>
            </a:pPr>
            <a:r>
              <a:rPr lang="en-US" sz="1000" dirty="0" smtClean="0">
                <a:latin typeface="+mj-lt"/>
                <a:cs typeface="Arial" pitchFamily="34" charset="0"/>
              </a:rPr>
              <a:t>Use &amp; End of Life</a:t>
            </a:r>
          </a:p>
          <a:p>
            <a:pPr marL="342900" indent="-342900" defTabSz="914400">
              <a:buFont typeface="Wingdings" pitchFamily="2" charset="2"/>
              <a:buChar char="ü"/>
              <a:defRPr/>
            </a:pPr>
            <a:r>
              <a:rPr lang="en-US" sz="1000" dirty="0" smtClean="0">
                <a:latin typeface="+mj-lt"/>
                <a:cs typeface="Arial" pitchFamily="34" charset="0"/>
              </a:rPr>
              <a:t>Consumer education</a:t>
            </a:r>
          </a:p>
          <a:p>
            <a:pPr marL="342900" indent="-342900" defTabSz="914400">
              <a:buFont typeface="Wingdings" pitchFamily="2" charset="2"/>
              <a:buChar char="ü"/>
              <a:defRPr/>
            </a:pPr>
            <a:r>
              <a:rPr lang="en-US" sz="1000" dirty="0" smtClean="0">
                <a:latin typeface="+mj-lt"/>
                <a:cs typeface="Arial" pitchFamily="34" charset="0"/>
              </a:rPr>
              <a:t>Resource conserving products</a:t>
            </a:r>
          </a:p>
          <a:p>
            <a:pPr marL="342900" indent="-342900" defTabSz="914400">
              <a:buFont typeface="Wingdings" pitchFamily="2" charset="2"/>
              <a:buChar char="ü"/>
              <a:defRPr/>
            </a:pPr>
            <a:r>
              <a:rPr lang="en-US" sz="1000" dirty="0" smtClean="0">
                <a:latin typeface="+mj-lt"/>
                <a:cs typeface="Arial" pitchFamily="34" charset="0"/>
              </a:rPr>
              <a:t>Recycling or compostable packaging</a:t>
            </a:r>
          </a:p>
        </p:txBody>
      </p:sp>
      <p:sp>
        <p:nvSpPr>
          <p:cNvPr id="4" name="Slide Number Placeholder 3"/>
          <p:cNvSpPr>
            <a:spLocks noGrp="1"/>
          </p:cNvSpPr>
          <p:nvPr>
            <p:ph type="sldNum" sz="quarter" idx="10"/>
          </p:nvPr>
        </p:nvSpPr>
        <p:spPr/>
        <p:txBody>
          <a:bodyPr/>
          <a:lstStyle/>
          <a:p>
            <a:fld id="{D817C3F8-7FE1-44B2-992F-AA46AD7223CE}" type="slidenum">
              <a:rPr lang="en-US" smtClean="0"/>
              <a:pPr/>
              <a:t>23</a:t>
            </a:fld>
            <a:endParaRPr lang="en-US"/>
          </a:p>
        </p:txBody>
      </p:sp>
    </p:spTree>
    <p:extLst>
      <p:ext uri="{BB962C8B-B14F-4D97-AF65-F5344CB8AC3E}">
        <p14:creationId xmlns:p14="http://schemas.microsoft.com/office/powerpoint/2010/main" val="3675639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DISCUSS</a:t>
            </a:r>
          </a:p>
          <a:p>
            <a:r>
              <a:rPr lang="en-US" sz="1200" dirty="0" smtClean="0">
                <a:solidFill>
                  <a:schemeClr val="tx1"/>
                </a:solidFill>
              </a:rPr>
              <a:t>What ingredient initiatives do you have underway?</a:t>
            </a:r>
          </a:p>
          <a:p>
            <a:r>
              <a:rPr lang="en-US" sz="1200" dirty="0" smtClean="0">
                <a:solidFill>
                  <a:schemeClr val="tx1"/>
                </a:solidFill>
              </a:rPr>
              <a:t>How did you decide upon which to undertake?</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24</a:t>
            </a:fld>
            <a:endParaRPr lang="en-US"/>
          </a:p>
        </p:txBody>
      </p:sp>
    </p:spTree>
    <p:extLst>
      <p:ext uri="{BB962C8B-B14F-4D97-AF65-F5344CB8AC3E}">
        <p14:creationId xmlns:p14="http://schemas.microsoft.com/office/powerpoint/2010/main" val="2634455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smtClean="0">
                <a:solidFill>
                  <a:schemeClr val="tx1"/>
                </a:solidFill>
                <a:effectLst/>
                <a:latin typeface="+mn-lt"/>
                <a:ea typeface="+mn-ea"/>
                <a:cs typeface="+mn-cs"/>
              </a:rPr>
              <a:t>Scenario: </a:t>
            </a:r>
          </a:p>
          <a:p>
            <a:r>
              <a:rPr lang="en-US" sz="1200" b="0" u="none" kern="1200" dirty="0" smtClean="0">
                <a:solidFill>
                  <a:schemeClr val="tx1"/>
                </a:solidFill>
                <a:effectLst/>
                <a:latin typeface="+mn-lt"/>
                <a:ea typeface="+mn-ea"/>
                <a:cs typeface="+mn-cs"/>
              </a:rPr>
              <a:t>At this</a:t>
            </a:r>
            <a:r>
              <a:rPr lang="en-US" sz="1200" b="0" u="none" kern="1200" baseline="0" dirty="0" smtClean="0">
                <a:solidFill>
                  <a:schemeClr val="tx1"/>
                </a:solidFill>
                <a:effectLst/>
                <a:latin typeface="+mn-lt"/>
                <a:ea typeface="+mn-ea"/>
                <a:cs typeface="+mn-cs"/>
              </a:rPr>
              <a:t> point, you’re wondering how you can assess your opportunities and set your targets. But that’s really only one engineering part of getting things done.  In fact, if you were actually optimizing the current solutions, you might have met your carbon target. What Coke is trying to now is trying to influence someone.</a:t>
            </a:r>
          </a:p>
          <a:p>
            <a:endParaRPr lang="en-US" sz="1200" b="0" u="none" kern="1200" baseline="0" dirty="0" smtClean="0">
              <a:solidFill>
                <a:schemeClr val="tx1"/>
              </a:solidFill>
              <a:effectLst/>
              <a:latin typeface="+mn-lt"/>
              <a:ea typeface="+mn-ea"/>
              <a:cs typeface="+mn-cs"/>
            </a:endParaRPr>
          </a:p>
          <a:p>
            <a:r>
              <a:rPr lang="en-US" sz="1200" b="0" u="none" kern="1200" dirty="0" smtClean="0">
                <a:solidFill>
                  <a:schemeClr val="tx1"/>
                </a:solidFill>
                <a:effectLst/>
                <a:latin typeface="+mn-lt"/>
                <a:ea typeface="+mn-ea"/>
                <a:cs typeface="+mn-cs"/>
              </a:rPr>
              <a:t>So here’s where</a:t>
            </a:r>
            <a:r>
              <a:rPr lang="en-US" sz="1200" b="0" u="none" kern="1200" baseline="0" dirty="0" smtClean="0">
                <a:solidFill>
                  <a:schemeClr val="tx1"/>
                </a:solidFill>
                <a:effectLst/>
                <a:latin typeface="+mn-lt"/>
                <a:ea typeface="+mn-ea"/>
                <a:cs typeface="+mn-cs"/>
              </a:rPr>
              <a:t> we are.</a:t>
            </a:r>
            <a:r>
              <a:rPr lang="en-US" sz="1200" b="0" u="none" kern="1200" dirty="0" smtClean="0">
                <a:solidFill>
                  <a:schemeClr val="tx1"/>
                </a:solidFill>
                <a:effectLst/>
                <a:latin typeface="+mn-lt"/>
                <a:ea typeface="+mn-ea"/>
                <a:cs typeface="+mn-cs"/>
              </a:rPr>
              <a:t> You don’t know</a:t>
            </a:r>
            <a:r>
              <a:rPr lang="en-US" sz="1200" b="0" u="none" kern="1200" baseline="0" dirty="0" smtClean="0">
                <a:solidFill>
                  <a:schemeClr val="tx1"/>
                </a:solidFill>
                <a:effectLst/>
                <a:latin typeface="+mn-lt"/>
                <a:ea typeface="+mn-ea"/>
                <a:cs typeface="+mn-cs"/>
              </a:rPr>
              <a:t> what the best opportunities are. And you’re not going to know what those best opportunities are until you have a conversation with your suppliers, no matter how many times you’ve calculated it because you don’t know what they’re doing. Depending on the SUPPLIER, that person might not even know what they’re doing.</a:t>
            </a:r>
          </a:p>
          <a:p>
            <a:endParaRPr lang="en-US" sz="1200" b="0" u="none" kern="1200" baseline="0" dirty="0" smtClean="0">
              <a:solidFill>
                <a:schemeClr val="tx1"/>
              </a:solidFill>
              <a:effectLst/>
              <a:latin typeface="+mn-lt"/>
              <a:ea typeface="+mn-ea"/>
              <a:cs typeface="+mn-cs"/>
            </a:endParaRPr>
          </a:p>
          <a:p>
            <a:r>
              <a:rPr lang="en-US" sz="1200" b="0" u="none" kern="1200" baseline="0" dirty="0" smtClean="0">
                <a:solidFill>
                  <a:schemeClr val="tx1"/>
                </a:solidFill>
                <a:effectLst/>
                <a:latin typeface="+mn-lt"/>
                <a:ea typeface="+mn-ea"/>
                <a:cs typeface="+mn-cs"/>
              </a:rPr>
              <a:t>A lot of you feel uncomfortable. You should. You have no control of getting this done without collaboration.</a:t>
            </a:r>
          </a:p>
          <a:p>
            <a:endParaRPr lang="en-US" sz="1200" b="1" u="sng" kern="1200" baseline="0" dirty="0" smtClean="0">
              <a:solidFill>
                <a:schemeClr val="tx1"/>
              </a:solidFill>
              <a:effectLst/>
              <a:latin typeface="+mn-lt"/>
              <a:ea typeface="+mn-ea"/>
              <a:cs typeface="+mn-cs"/>
            </a:endParaRPr>
          </a:p>
          <a:p>
            <a:r>
              <a:rPr lang="en-US" sz="1200" b="0" u="sng" kern="1200" baseline="0" dirty="0" smtClean="0">
                <a:solidFill>
                  <a:schemeClr val="tx1"/>
                </a:solidFill>
                <a:effectLst/>
                <a:latin typeface="+mn-lt"/>
                <a:ea typeface="+mn-ea"/>
                <a:cs typeface="+mn-cs"/>
              </a:rPr>
              <a:t>Discuss these questions as if you were asking the President:</a:t>
            </a:r>
          </a:p>
          <a:p>
            <a:pPr marL="171450" indent="-171450">
              <a:buFont typeface="Arial" pitchFamily="34" charset="0"/>
              <a:buChar char="•"/>
            </a:pPr>
            <a:r>
              <a:rPr lang="en-US" sz="1200" kern="1200" dirty="0" smtClean="0">
                <a:solidFill>
                  <a:schemeClr val="bg1"/>
                </a:solidFill>
                <a:latin typeface="+mn-lt"/>
                <a:ea typeface="+mn-ea"/>
                <a:cs typeface="+mn-cs"/>
                <a:sym typeface="Wingdings" pitchFamily="2" charset="2"/>
              </a:rPr>
              <a:t>What questions would you ask your supplier to</a:t>
            </a:r>
            <a:r>
              <a:rPr lang="en-US" sz="1200" kern="1200" baseline="0" dirty="0" smtClean="0">
                <a:solidFill>
                  <a:schemeClr val="bg1"/>
                </a:solidFill>
                <a:latin typeface="+mn-lt"/>
                <a:ea typeface="+mn-ea"/>
                <a:cs typeface="+mn-cs"/>
                <a:sym typeface="Wingdings" pitchFamily="2" charset="2"/>
              </a:rPr>
              <a:t> better understand if there is opportunity</a:t>
            </a:r>
            <a:r>
              <a:rPr lang="en-US" sz="1200" kern="1200" dirty="0" smtClean="0">
                <a:solidFill>
                  <a:schemeClr val="bg1"/>
                </a:solidFill>
                <a:latin typeface="+mn-lt"/>
                <a:ea typeface="+mn-ea"/>
                <a:cs typeface="+mn-cs"/>
                <a:sym typeface="Wingdings" pitchFamily="2" charset="2"/>
              </a:rPr>
              <a:t>?</a:t>
            </a:r>
          </a:p>
          <a:p>
            <a:pPr marL="171450" indent="-171450">
              <a:buFont typeface="Arial" pitchFamily="34" charset="0"/>
              <a:buChar char="•"/>
            </a:pPr>
            <a:r>
              <a:rPr lang="en-US" sz="1200" kern="1200" baseline="0" dirty="0" smtClean="0">
                <a:solidFill>
                  <a:schemeClr val="bg1"/>
                </a:solidFill>
                <a:latin typeface="+mn-lt"/>
                <a:ea typeface="+mn-ea"/>
                <a:cs typeface="+mn-cs"/>
                <a:sym typeface="Wingdings" pitchFamily="2" charset="2"/>
              </a:rPr>
              <a:t>How do you ask it?</a:t>
            </a:r>
          </a:p>
          <a:p>
            <a:endParaRPr lang="en-US" sz="1200" b="0" kern="1200" dirty="0" smtClean="0">
              <a:solidFill>
                <a:schemeClr val="tx1"/>
              </a:solidFill>
              <a:effectLst/>
              <a:latin typeface="+mn-lt"/>
              <a:ea typeface="+mn-ea"/>
              <a:cs typeface="+mn-cs"/>
            </a:endParaRPr>
          </a:p>
          <a:p>
            <a:r>
              <a:rPr lang="en-US" sz="1200" b="0" u="sng" kern="1200" baseline="0" dirty="0" smtClean="0">
                <a:solidFill>
                  <a:schemeClr val="tx1"/>
                </a:solidFill>
                <a:effectLst/>
                <a:latin typeface="+mn-lt"/>
                <a:ea typeface="+mn-ea"/>
                <a:cs typeface="+mn-cs"/>
              </a:rPr>
              <a:t>Discuss these questions as if you were asking the Head of Farming Production:</a:t>
            </a:r>
          </a:p>
          <a:p>
            <a:pPr marL="171450" indent="-171450">
              <a:buFont typeface="Arial" pitchFamily="34" charset="0"/>
              <a:buChar char="•"/>
            </a:pPr>
            <a:r>
              <a:rPr lang="en-US" sz="1200" kern="1200" dirty="0" smtClean="0">
                <a:solidFill>
                  <a:schemeClr val="bg1"/>
                </a:solidFill>
                <a:latin typeface="+mn-lt"/>
                <a:ea typeface="+mn-ea"/>
                <a:cs typeface="+mn-cs"/>
                <a:sym typeface="Wingdings" pitchFamily="2" charset="2"/>
              </a:rPr>
              <a:t>What questions would you ask your supplier to</a:t>
            </a:r>
            <a:r>
              <a:rPr lang="en-US" sz="1200" kern="1200" baseline="0" dirty="0" smtClean="0">
                <a:solidFill>
                  <a:schemeClr val="bg1"/>
                </a:solidFill>
                <a:latin typeface="+mn-lt"/>
                <a:ea typeface="+mn-ea"/>
                <a:cs typeface="+mn-cs"/>
                <a:sym typeface="Wingdings" pitchFamily="2" charset="2"/>
              </a:rPr>
              <a:t> better understand if there is opportunity</a:t>
            </a:r>
            <a:r>
              <a:rPr lang="en-US" sz="1200" kern="1200" dirty="0" smtClean="0">
                <a:solidFill>
                  <a:schemeClr val="bg1"/>
                </a:solidFill>
                <a:latin typeface="+mn-lt"/>
                <a:ea typeface="+mn-ea"/>
                <a:cs typeface="+mn-cs"/>
                <a:sym typeface="Wingdings" pitchFamily="2" charset="2"/>
              </a:rPr>
              <a:t>?</a:t>
            </a:r>
          </a:p>
          <a:p>
            <a:pPr marL="171450" indent="-171450">
              <a:buFont typeface="Arial" pitchFamily="34" charset="0"/>
              <a:buChar char="•"/>
            </a:pPr>
            <a:r>
              <a:rPr lang="en-US" sz="1200" kern="1200" baseline="0" dirty="0" smtClean="0">
                <a:solidFill>
                  <a:schemeClr val="bg1"/>
                </a:solidFill>
                <a:latin typeface="+mn-lt"/>
                <a:ea typeface="+mn-ea"/>
                <a:cs typeface="+mn-cs"/>
                <a:sym typeface="Wingdings" pitchFamily="2" charset="2"/>
              </a:rPr>
              <a:t>How do you ask it?</a:t>
            </a:r>
          </a:p>
          <a:p>
            <a:endParaRPr lang="en-US" sz="1200" b="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LEARNING POINT</a:t>
            </a:r>
            <a:r>
              <a:rPr lang="en-US" sz="1200" b="1" kern="1200" baseline="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Don’t assume. </a:t>
            </a:r>
          </a:p>
          <a:p>
            <a:pPr marL="171450" lvl="0" indent="-171450">
              <a:buFont typeface="Arial" pitchFamily="34" charset="0"/>
              <a:buChar char="•"/>
            </a:pPr>
            <a:r>
              <a:rPr lang="en-US" sz="1200" b="0" kern="1200" dirty="0" smtClean="0">
                <a:solidFill>
                  <a:schemeClr val="tx1"/>
                </a:solidFill>
                <a:effectLst/>
                <a:latin typeface="+mn-lt"/>
                <a:ea typeface="+mn-ea"/>
                <a:cs typeface="+mn-cs"/>
              </a:rPr>
              <a:t>You can’t set a target and assume that’s</a:t>
            </a:r>
            <a:r>
              <a:rPr lang="en-US" sz="1200" b="0" kern="1200" baseline="0" dirty="0" smtClean="0">
                <a:solidFill>
                  <a:schemeClr val="tx1"/>
                </a:solidFill>
                <a:effectLst/>
                <a:latin typeface="+mn-lt"/>
                <a:ea typeface="+mn-ea"/>
                <a:cs typeface="+mn-cs"/>
              </a:rPr>
              <a:t> the answer. </a:t>
            </a:r>
            <a:endParaRPr lang="en-US" sz="1200" b="0" kern="1200" dirty="0" smtClean="0">
              <a:solidFill>
                <a:schemeClr val="tx1"/>
              </a:solidFill>
              <a:effectLst/>
              <a:latin typeface="+mn-lt"/>
              <a:ea typeface="+mn-ea"/>
              <a:cs typeface="+mn-cs"/>
            </a:endParaRPr>
          </a:p>
          <a:p>
            <a:pPr marL="171450" lvl="0" indent="-171450">
              <a:buFont typeface="Arial" pitchFamily="34" charset="0"/>
              <a:buChar char="•"/>
            </a:pPr>
            <a:r>
              <a:rPr lang="en-US" sz="1200" b="0" kern="1200" dirty="0" smtClean="0">
                <a:solidFill>
                  <a:schemeClr val="tx1"/>
                </a:solidFill>
                <a:effectLst/>
                <a:latin typeface="+mn-lt"/>
                <a:ea typeface="+mn-ea"/>
                <a:cs typeface="+mn-cs"/>
              </a:rPr>
              <a:t>You actually</a:t>
            </a:r>
            <a:r>
              <a:rPr lang="en-US" sz="1200" b="0" kern="1200" baseline="0" dirty="0" smtClean="0">
                <a:solidFill>
                  <a:schemeClr val="tx1"/>
                </a:solidFill>
                <a:effectLst/>
                <a:latin typeface="+mn-lt"/>
                <a:ea typeface="+mn-ea"/>
                <a:cs typeface="+mn-cs"/>
              </a:rPr>
              <a:t> have to engage.</a:t>
            </a:r>
            <a:endParaRPr lang="en-US" sz="1200" b="0" kern="1200" dirty="0" smtClean="0">
              <a:solidFill>
                <a:schemeClr val="tx1"/>
              </a:solidFill>
              <a:effectLst/>
              <a:latin typeface="+mn-lt"/>
              <a:ea typeface="+mn-ea"/>
              <a:cs typeface="+mn-cs"/>
            </a:endParaRPr>
          </a:p>
          <a:p>
            <a:pPr marL="171450" lvl="0" indent="-171450">
              <a:buFont typeface="Arial" pitchFamily="34" charset="0"/>
              <a:buChar char="•"/>
            </a:pPr>
            <a:r>
              <a:rPr lang="en-US" sz="1200" b="0" kern="1200" dirty="0" smtClean="0">
                <a:solidFill>
                  <a:schemeClr val="tx1"/>
                </a:solidFill>
                <a:effectLst/>
                <a:latin typeface="+mn-lt"/>
                <a:ea typeface="+mn-ea"/>
                <a:cs typeface="+mn-cs"/>
              </a:rPr>
              <a:t>You need to ask questions of the supplier.</a:t>
            </a:r>
          </a:p>
          <a:p>
            <a:pPr marL="171450" lvl="0" indent="-171450">
              <a:buFont typeface="Arial" pitchFamily="34" charset="0"/>
              <a:buChar char="•"/>
            </a:pPr>
            <a:endParaRPr lang="en-US" sz="1200" b="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25</a:t>
            </a:fld>
            <a:endParaRPr lang="en-US"/>
          </a:p>
        </p:txBody>
      </p:sp>
    </p:spTree>
    <p:extLst>
      <p:ext uri="{BB962C8B-B14F-4D97-AF65-F5344CB8AC3E}">
        <p14:creationId xmlns:p14="http://schemas.microsoft.com/office/powerpoint/2010/main" val="2634455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packaging.</a:t>
            </a:r>
            <a:r>
              <a:rPr lang="en-US" baseline="0" dirty="0" smtClean="0"/>
              <a:t> Across all of our products, packaging is a significant emissions challenge. We need to look at better packaging solutions, not ONLY because of GHG, but also because of the increase in fuel and materials costs over the next years. </a:t>
            </a:r>
          </a:p>
          <a:p>
            <a:endParaRPr lang="en-US" baseline="0" dirty="0" smtClean="0"/>
          </a:p>
          <a:p>
            <a:r>
              <a:rPr lang="en-US" baseline="0" dirty="0" smtClean="0"/>
              <a:t>ASK: Who recalls what the cost increase is expected to be for PET?</a:t>
            </a:r>
          </a:p>
          <a:p>
            <a:endParaRPr lang="en-US" dirty="0" smtClean="0"/>
          </a:p>
          <a:p>
            <a:r>
              <a:rPr lang="en-US" dirty="0" smtClean="0"/>
              <a:t>We’ll look at</a:t>
            </a:r>
            <a:r>
              <a:rPr lang="en-US" baseline="0" dirty="0" smtClean="0"/>
              <a:t> a couple cases now that are not highly technical. You can only get highly technical once you are working directly with your local/regional suppliers to fit in their current technology possibilities. But let’s see what other companies pushed their suppliers to do.</a:t>
            </a:r>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26</a:t>
            </a:fld>
            <a:endParaRPr lang="en-US"/>
          </a:p>
        </p:txBody>
      </p:sp>
    </p:spTree>
    <p:extLst>
      <p:ext uri="{BB962C8B-B14F-4D97-AF65-F5344CB8AC3E}">
        <p14:creationId xmlns:p14="http://schemas.microsoft.com/office/powerpoint/2010/main" val="1885819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mj-lt"/>
              </a:rPr>
              <a:t>Remember this? </a:t>
            </a:r>
          </a:p>
          <a:p>
            <a:endParaRPr lang="en-US" dirty="0" smtClean="0">
              <a:solidFill>
                <a:schemeClr val="tx1"/>
              </a:solidFill>
              <a:latin typeface="+mj-lt"/>
            </a:endParaRPr>
          </a:p>
          <a:p>
            <a:r>
              <a:rPr lang="en-US" dirty="0" smtClean="0">
                <a:solidFill>
                  <a:schemeClr val="tx1"/>
                </a:solidFill>
                <a:latin typeface="+mj-lt"/>
              </a:rPr>
              <a:t>It</a:t>
            </a:r>
            <a:r>
              <a:rPr lang="en-US" baseline="0" dirty="0" smtClean="0">
                <a:solidFill>
                  <a:schemeClr val="tx1"/>
                </a:solidFill>
                <a:latin typeface="+mj-lt"/>
              </a:rPr>
              <a:t> represents o</a:t>
            </a:r>
            <a:r>
              <a:rPr lang="en-US" dirty="0" smtClean="0">
                <a:solidFill>
                  <a:schemeClr val="tx1"/>
                </a:solidFill>
                <a:latin typeface="+mj-lt"/>
              </a:rPr>
              <a:t>ur</a:t>
            </a:r>
            <a:r>
              <a:rPr lang="en-US" baseline="0" dirty="0" smtClean="0">
                <a:solidFill>
                  <a:schemeClr val="tx1"/>
                </a:solidFill>
                <a:latin typeface="+mj-lt"/>
              </a:rPr>
              <a:t> value chain categories of focus, along with demonstrative emissions data from KO’s value chain. The emissions opportunities will differ for each product and each organization, but these numbers help illustrate that, as a global organization we have identified some hot spots in our cola chain. Within these areas there are some common intervention areas for our work.</a:t>
            </a:r>
          </a:p>
          <a:p>
            <a:endParaRPr lang="en-US" baseline="0" dirty="0" smtClean="0">
              <a:solidFill>
                <a:schemeClr val="tx1"/>
              </a:solidFill>
              <a:latin typeface="+mj-lt"/>
            </a:endParaRPr>
          </a:p>
        </p:txBody>
      </p:sp>
      <p:sp>
        <p:nvSpPr>
          <p:cNvPr id="4" name="Slide Number Placeholder 3"/>
          <p:cNvSpPr>
            <a:spLocks noGrp="1"/>
          </p:cNvSpPr>
          <p:nvPr>
            <p:ph type="sldNum" sz="quarter" idx="10"/>
          </p:nvPr>
        </p:nvSpPr>
        <p:spPr/>
        <p:txBody>
          <a:bodyPr/>
          <a:lstStyle/>
          <a:p>
            <a:fld id="{7F9460E3-5426-48E2-BCCB-E38DE03B7786}" type="slidenum">
              <a:rPr lang="en-US" smtClean="0"/>
              <a:pPr/>
              <a:t>27</a:t>
            </a:fld>
            <a:endParaRPr lang="en-US"/>
          </a:p>
        </p:txBody>
      </p:sp>
    </p:spTree>
    <p:extLst>
      <p:ext uri="{BB962C8B-B14F-4D97-AF65-F5344CB8AC3E}">
        <p14:creationId xmlns:p14="http://schemas.microsoft.com/office/powerpoint/2010/main" val="710769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baseline="0" dirty="0" smtClean="0">
                <a:solidFill>
                  <a:schemeClr val="tx1"/>
                </a:solidFill>
                <a:effectLst/>
                <a:latin typeface="+mn-lt"/>
                <a:ea typeface="+mn-ea"/>
                <a:cs typeface="+mn-cs"/>
              </a:rPr>
              <a:t>STRATEGIC FRAME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mn-lt"/>
                <a:ea typeface="+mn-ea"/>
                <a:cs typeface="+mn-cs"/>
              </a:rPr>
              <a:t>We’ll start by understanding the principal challenges in packaging:</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Weight = more fuel in transportation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More material use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Material choice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Waste and recycling</a:t>
            </a:r>
            <a:endParaRPr lang="en-US" sz="1000" kern="1200" dirty="0" smtClean="0">
              <a:solidFill>
                <a:schemeClr val="tx1"/>
              </a:solidFill>
              <a:latin typeface="+mn-lt"/>
              <a:ea typeface="+mn-ea"/>
              <a:cs typeface="Arial" pitchFamily="34" charset="0"/>
            </a:endParaRPr>
          </a:p>
          <a:p>
            <a:pPr marL="0" indent="0" defTabSz="914400">
              <a:buFont typeface="Wingdings" pitchFamily="2" charset="2"/>
              <a:buNone/>
              <a:defRPr/>
            </a:pPr>
            <a:endParaRPr lang="en-US" sz="1000" kern="1200" dirty="0" smtClean="0">
              <a:solidFill>
                <a:schemeClr val="tx1"/>
              </a:solidFill>
              <a:latin typeface="+mn-lt"/>
              <a:ea typeface="+mn-ea"/>
              <a:cs typeface="Arial" pitchFamily="34" charset="0"/>
            </a:endParaRPr>
          </a:p>
          <a:p>
            <a:pPr marL="0" indent="0" defTabSz="914400">
              <a:buFont typeface="Wingdings" pitchFamily="2" charset="2"/>
              <a:buNone/>
              <a:defRPr/>
            </a:pPr>
            <a:r>
              <a:rPr lang="en-US" sz="1000" dirty="0" smtClean="0"/>
              <a:t>We</a:t>
            </a:r>
            <a:r>
              <a:rPr lang="en-US" sz="1000" baseline="0" dirty="0" smtClean="0"/>
              <a:t> should view this through the lens of our commitment:</a:t>
            </a:r>
          </a:p>
          <a:p>
            <a:pPr marL="0" indent="0" defTabSz="914400">
              <a:buFont typeface="Wingdings" pitchFamily="2" charset="2"/>
              <a:buNone/>
              <a:defRPr/>
            </a:pPr>
            <a:r>
              <a:rPr lang="en-US" sz="1000" dirty="0" smtClean="0"/>
              <a:t>Coca-Cola</a:t>
            </a:r>
            <a:r>
              <a:rPr lang="en-US" sz="1000" baseline="0" dirty="0" smtClean="0"/>
              <a:t> has an “additive approach”; we want to be sure we’re doing all the right smart things. </a:t>
            </a:r>
          </a:p>
          <a:p>
            <a:pPr marL="0" indent="0">
              <a:buNone/>
            </a:pPr>
            <a:r>
              <a:rPr lang="en-US" sz="1000" dirty="0" smtClean="0"/>
              <a:t>For PET,</a:t>
            </a:r>
            <a:r>
              <a:rPr lang="en-US" sz="1000" baseline="0" dirty="0" smtClean="0"/>
              <a:t> </a:t>
            </a:r>
            <a:r>
              <a:rPr lang="en-US" sz="1000" dirty="0" smtClean="0"/>
              <a:t>TCCC has committed that all PET will be first generation </a:t>
            </a:r>
            <a:r>
              <a:rPr lang="en-US" sz="1000" dirty="0" err="1" smtClean="0"/>
              <a:t>PlantBottle</a:t>
            </a:r>
            <a:r>
              <a:rPr lang="en-US" sz="1000" dirty="0" smtClean="0"/>
              <a:t> by 2020 because it:</a:t>
            </a:r>
          </a:p>
          <a:p>
            <a:pPr marL="742950" indent="-742950">
              <a:buFont typeface="+mj-lt"/>
              <a:buAutoNum type="arabicPeriod"/>
            </a:pPr>
            <a:r>
              <a:rPr lang="en-US" sz="1000" dirty="0" smtClean="0"/>
              <a:t>Is a proven brand building asset</a:t>
            </a:r>
          </a:p>
          <a:p>
            <a:pPr marL="742950" indent="-742950">
              <a:buFont typeface="+mj-lt"/>
              <a:buAutoNum type="arabicPeriod"/>
            </a:pPr>
            <a:r>
              <a:rPr lang="en-US" sz="1000" dirty="0" smtClean="0"/>
              <a:t>Drives Corporate leadership</a:t>
            </a:r>
          </a:p>
          <a:p>
            <a:pPr marL="742950" indent="-742950">
              <a:buFont typeface="+mj-lt"/>
              <a:buAutoNum type="arabicPeriod"/>
            </a:pPr>
            <a:r>
              <a:rPr lang="en-US" sz="1000" dirty="0" smtClean="0"/>
              <a:t>Hedges against oil pricing</a:t>
            </a:r>
          </a:p>
          <a:p>
            <a:pPr marL="0" indent="0" defTabSz="914400">
              <a:buFont typeface="Wingdings" pitchFamily="2" charset="2"/>
              <a:buNone/>
              <a:defRPr/>
            </a:pPr>
            <a:endParaRPr lang="en-US" sz="1000" baseline="0" dirty="0" smtClean="0"/>
          </a:p>
          <a:p>
            <a:pPr marL="0" indent="0" defTabSz="914400">
              <a:buFont typeface="Wingdings" pitchFamily="2" charset="2"/>
              <a:buNone/>
              <a:defRPr/>
            </a:pPr>
            <a:endParaRPr lang="en-US" sz="1000" kern="1200" dirty="0" smtClean="0">
              <a:solidFill>
                <a:schemeClr val="tx1"/>
              </a:solidFill>
              <a:latin typeface="+mn-lt"/>
              <a:ea typeface="+mn-ea"/>
              <a:cs typeface="Arial" pitchFamily="34" charset="0"/>
            </a:endParaRPr>
          </a:p>
          <a:p>
            <a:pPr marL="0" indent="0" defTabSz="914400">
              <a:buFont typeface="Wingdings" pitchFamily="2" charset="2"/>
              <a:buNone/>
              <a:defRPr/>
            </a:pPr>
            <a:r>
              <a:rPr lang="en-US" sz="1000" b="1" kern="1200" dirty="0" smtClean="0">
                <a:solidFill>
                  <a:schemeClr val="tx1"/>
                </a:solidFill>
                <a:latin typeface="+mn-lt"/>
                <a:ea typeface="+mn-ea"/>
                <a:cs typeface="Arial" pitchFamily="34" charset="0"/>
              </a:rPr>
              <a:t>FINANCIAL FRAME</a:t>
            </a:r>
          </a:p>
          <a:p>
            <a:pPr marL="0" indent="0" defTabSz="914400">
              <a:buFont typeface="Wingdings" pitchFamily="2" charset="2"/>
              <a:buNone/>
              <a:defRPr/>
            </a:pPr>
            <a:r>
              <a:rPr lang="en-US" sz="1000" kern="1200" dirty="0" smtClean="0">
                <a:solidFill>
                  <a:schemeClr val="tx1"/>
                </a:solidFill>
                <a:latin typeface="+mn-lt"/>
                <a:ea typeface="+mn-ea"/>
                <a:cs typeface="Arial" pitchFamily="34" charset="0"/>
              </a:rPr>
              <a:t>The frame</a:t>
            </a:r>
            <a:r>
              <a:rPr lang="en-US" sz="1000" kern="1200" baseline="0" dirty="0" smtClean="0">
                <a:solidFill>
                  <a:schemeClr val="tx1"/>
                </a:solidFill>
                <a:latin typeface="+mn-lt"/>
                <a:ea typeface="+mn-ea"/>
                <a:cs typeface="Arial" pitchFamily="34" charset="0"/>
              </a:rPr>
              <a:t> here is both cost and revenue. There are opportunities on both side. As we light-weight our packages, we make our fuel expenditures and logistics much less expensive. As we develop new innovative packages, we can expect to see marketing benefits accrue. Remember back to the 7 point increase in purchase intent that we saw with the Plant Bottle case that we discussed earlier.</a:t>
            </a:r>
          </a:p>
          <a:p>
            <a:pPr marL="0" indent="0" defTabSz="914400">
              <a:buFont typeface="Wingdings" pitchFamily="2" charset="2"/>
              <a:buNone/>
              <a:defRPr/>
            </a:pPr>
            <a:endParaRPr lang="en-US" sz="1000" kern="1200" baseline="0" dirty="0" smtClean="0">
              <a:solidFill>
                <a:schemeClr val="tx1"/>
              </a:solidFill>
              <a:latin typeface="+mn-lt"/>
              <a:ea typeface="+mn-ea"/>
              <a:cs typeface="Arial" pitchFamily="34" charset="0"/>
            </a:endParaRPr>
          </a:p>
          <a:p>
            <a:pPr marL="0" indent="0" defTabSz="914400">
              <a:buFont typeface="Wingdings" pitchFamily="2" charset="2"/>
              <a:buNone/>
              <a:defRPr/>
            </a:pPr>
            <a:r>
              <a:rPr lang="en-US" sz="1000" b="1" kern="1200" baseline="0" dirty="0" smtClean="0">
                <a:solidFill>
                  <a:schemeClr val="tx1"/>
                </a:solidFill>
                <a:latin typeface="+mn-lt"/>
                <a:ea typeface="+mn-ea"/>
                <a:cs typeface="Arial" pitchFamily="34" charset="0"/>
              </a:rPr>
              <a:t>STRATEGIC FUTURE</a:t>
            </a:r>
          </a:p>
          <a:p>
            <a:pPr marL="0" indent="0" defTabSz="914400">
              <a:buFont typeface="Wingdings" pitchFamily="2" charset="2"/>
              <a:buNone/>
              <a:defRPr/>
            </a:pPr>
            <a:r>
              <a:rPr lang="en-US" sz="1000" kern="1200" dirty="0" smtClean="0">
                <a:solidFill>
                  <a:schemeClr val="tx1"/>
                </a:solidFill>
                <a:latin typeface="+mn-lt"/>
                <a:ea typeface="+mn-ea"/>
                <a:cs typeface="Arial" pitchFamily="34" charset="0"/>
              </a:rPr>
              <a:t>With</a:t>
            </a:r>
            <a:r>
              <a:rPr lang="en-US" sz="1000" kern="1200" baseline="0" dirty="0" smtClean="0">
                <a:solidFill>
                  <a:schemeClr val="tx1"/>
                </a:solidFill>
                <a:latin typeface="+mn-lt"/>
                <a:ea typeface="+mn-ea"/>
                <a:cs typeface="Arial" pitchFamily="34" charset="0"/>
              </a:rPr>
              <a:t> rising fuel prices and increasing demand for environmental products, this isn’t just a climate argument, it’s business critical. Let’s look and see what’s going on at peer companies.</a:t>
            </a:r>
            <a:endParaRPr lang="en-US" sz="1000" kern="1200" dirty="0" smtClean="0">
              <a:solidFill>
                <a:schemeClr val="tx1"/>
              </a:solidFill>
              <a:latin typeface="+mn-lt"/>
              <a:ea typeface="+mn-ea"/>
              <a:cs typeface="Arial" pitchFamily="34" charset="0"/>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30</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j-lt"/>
                <a:ea typeface="+mn-ea"/>
                <a:cs typeface="+mn-cs"/>
              </a:rPr>
              <a:t>Danone</a:t>
            </a:r>
            <a:r>
              <a:rPr lang="en-US" sz="1200" b="0" kern="1200" baseline="0" dirty="0" smtClean="0">
                <a:solidFill>
                  <a:schemeClr val="tx1"/>
                </a:solidFill>
                <a:effectLst/>
                <a:latin typeface="+mj-lt"/>
                <a:ea typeface="+mn-ea"/>
                <a:cs typeface="+mn-cs"/>
              </a:rPr>
              <a:t> and </a:t>
            </a:r>
            <a:r>
              <a:rPr lang="en-US" sz="1200" b="0" kern="1200" baseline="0" dirty="0" err="1" smtClean="0">
                <a:solidFill>
                  <a:schemeClr val="tx1"/>
                </a:solidFill>
                <a:effectLst/>
                <a:latin typeface="+mj-lt"/>
                <a:ea typeface="+mn-ea"/>
                <a:cs typeface="+mn-cs"/>
              </a:rPr>
              <a:t>StonyField</a:t>
            </a:r>
            <a:r>
              <a:rPr lang="en-US" sz="1200" b="0" kern="1200" baseline="0" dirty="0" smtClean="0">
                <a:solidFill>
                  <a:schemeClr val="tx1"/>
                </a:solidFill>
                <a:effectLst/>
                <a:latin typeface="+mj-lt"/>
                <a:ea typeface="+mn-ea"/>
                <a:cs typeface="+mn-cs"/>
              </a:rPr>
              <a:t> Farm both sought out suppliers who could develop and provide </a:t>
            </a:r>
            <a:r>
              <a:rPr lang="en-US" sz="1200" b="0" kern="1200" dirty="0" smtClean="0">
                <a:solidFill>
                  <a:schemeClr val="tx1"/>
                </a:solidFill>
                <a:effectLst/>
                <a:latin typeface="+mj-lt"/>
                <a:ea typeface="+mn-ea"/>
                <a:cs typeface="+mn-cs"/>
              </a:rPr>
              <a:t>low-density plastics for</a:t>
            </a:r>
            <a:r>
              <a:rPr lang="en-US" sz="1200" b="0" kern="1200" baseline="0" dirty="0" smtClean="0">
                <a:solidFill>
                  <a:schemeClr val="tx1"/>
                </a:solidFill>
                <a:effectLst/>
                <a:latin typeface="+mj-lt"/>
                <a:ea typeface="+mn-ea"/>
                <a:cs typeface="+mn-cs"/>
              </a:rPr>
              <a:t> their</a:t>
            </a:r>
            <a:r>
              <a:rPr lang="en-US" sz="1200" b="0" kern="1200" dirty="0" smtClean="0">
                <a:solidFill>
                  <a:schemeClr val="tx1"/>
                </a:solidFill>
                <a:effectLst/>
                <a:latin typeface="+mj-lt"/>
                <a:ea typeface="+mn-ea"/>
                <a:cs typeface="+mn-cs"/>
              </a:rPr>
              <a:t> yogurt pots to reduce carbon dioxide emissions during production – AND</a:t>
            </a:r>
            <a:r>
              <a:rPr lang="en-US" sz="1200" b="0" kern="1200" baseline="0" dirty="0" smtClean="0">
                <a:solidFill>
                  <a:schemeClr val="tx1"/>
                </a:solidFill>
                <a:effectLst/>
                <a:latin typeface="+mj-lt"/>
                <a:ea typeface="+mn-ea"/>
                <a:cs typeface="+mn-cs"/>
              </a:rPr>
              <a:t> to serve as a competitive advantage for their product. </a:t>
            </a:r>
            <a:endParaRPr lang="en-US" sz="1200" b="0" kern="1200" dirty="0" smtClean="0">
              <a:solidFill>
                <a:schemeClr val="tx1"/>
              </a:solidFill>
              <a:effectLst/>
              <a:latin typeface="+mj-lt"/>
              <a:ea typeface="+mn-ea"/>
              <a:cs typeface="+mn-cs"/>
            </a:endParaRPr>
          </a:p>
          <a:p>
            <a:r>
              <a:rPr lang="en-US" sz="1200" kern="1200" dirty="0" smtClean="0">
                <a:solidFill>
                  <a:schemeClr val="tx1"/>
                </a:solidFill>
                <a:effectLst/>
                <a:latin typeface="+mj-lt"/>
                <a:ea typeface="+mn-ea"/>
                <a:cs typeface="+mn-cs"/>
              </a:rPr>
              <a:t> </a:t>
            </a:r>
          </a:p>
          <a:p>
            <a:r>
              <a:rPr lang="en-US" sz="1200" b="1" kern="1200" dirty="0" smtClean="0">
                <a:solidFill>
                  <a:schemeClr val="tx1"/>
                </a:solidFill>
                <a:effectLst/>
                <a:latin typeface="+mj-lt"/>
                <a:ea typeface="+mn-ea"/>
                <a:cs typeface="+mn-cs"/>
              </a:rPr>
              <a:t>DESCRIPTION &amp; RESULTS – DANONE.</a:t>
            </a:r>
            <a:r>
              <a:rPr lang="en-US" sz="1200" b="1" kern="1200" baseline="0" dirty="0" smtClean="0">
                <a:solidFill>
                  <a:schemeClr val="tx1"/>
                </a:solidFill>
                <a:effectLst/>
                <a:latin typeface="+mj-lt"/>
                <a:ea typeface="+mn-ea"/>
                <a:cs typeface="+mn-cs"/>
              </a:rPr>
              <a:t>  </a:t>
            </a:r>
            <a:r>
              <a:rPr lang="en-US" sz="1200" kern="1200" dirty="0" smtClean="0">
                <a:solidFill>
                  <a:schemeClr val="tx1"/>
                </a:solidFill>
                <a:effectLst/>
                <a:latin typeface="+mj-lt"/>
                <a:ea typeface="+mn-ea"/>
                <a:cs typeface="+mn-cs"/>
              </a:rPr>
              <a:t>The “Foam Project” set out to optimize the yogurt package’s shape, weight and volume by using a technology aimed at inserting bubbles into polystyrene to create a low-density plastic. This allowed for a 19% reduction in the density per gram of packaging and a 6% reduction in CO2 emissions. This particularly efficient technology still makes it possible to maintain the packaging's other functions: food safety, displaying nutritional information about the products, and visibility. In 2009, </a:t>
            </a:r>
            <a:r>
              <a:rPr lang="en-US" sz="1200" kern="1200" dirty="0" err="1" smtClean="0">
                <a:solidFill>
                  <a:schemeClr val="tx1"/>
                </a:solidFill>
                <a:effectLst/>
                <a:latin typeface="+mj-lt"/>
                <a:ea typeface="+mn-ea"/>
                <a:cs typeface="+mn-cs"/>
              </a:rPr>
              <a:t>Danone</a:t>
            </a:r>
            <a:r>
              <a:rPr lang="en-US" sz="1200" kern="1200" dirty="0" smtClean="0">
                <a:solidFill>
                  <a:schemeClr val="tx1"/>
                </a:solidFill>
                <a:effectLst/>
                <a:latin typeface="+mj-lt"/>
                <a:ea typeface="+mn-ea"/>
                <a:cs typeface="+mn-cs"/>
              </a:rPr>
              <a:t> deployed this technology on 26 production lines in 8 countries. By end 2012, they estimated this would be installed across 110 lines.</a:t>
            </a:r>
          </a:p>
          <a:p>
            <a:pPr fontAlgn="base"/>
            <a:endParaRPr lang="en-US" sz="1200" kern="1200" dirty="0" smtClean="0">
              <a:solidFill>
                <a:schemeClr val="tx1"/>
              </a:solidFill>
              <a:effectLst/>
              <a:latin typeface="+mj-lt"/>
              <a:ea typeface="+mn-ea"/>
              <a:cs typeface="+mn-cs"/>
            </a:endParaRPr>
          </a:p>
          <a:p>
            <a:pPr fontAlgn="base"/>
            <a:r>
              <a:rPr lang="en-US" sz="1200" b="1" kern="1200" dirty="0" smtClean="0">
                <a:solidFill>
                  <a:schemeClr val="tx1"/>
                </a:solidFill>
                <a:effectLst/>
                <a:latin typeface="+mj-lt"/>
                <a:ea typeface="+mn-ea"/>
                <a:cs typeface="+mn-cs"/>
              </a:rPr>
              <a:t>WHAT’S IMPORTANT</a:t>
            </a:r>
            <a:r>
              <a:rPr lang="en-US" sz="1200" b="1" kern="1200" baseline="0" dirty="0" smtClean="0">
                <a:solidFill>
                  <a:schemeClr val="tx1"/>
                </a:solidFill>
                <a:effectLst/>
                <a:latin typeface="+mj-lt"/>
                <a:ea typeface="+mn-ea"/>
                <a:cs typeface="+mn-cs"/>
              </a:rPr>
              <a:t> ABOUT THIS CASE FOR COCA-COLA? </a:t>
            </a:r>
            <a:r>
              <a:rPr lang="en-US" sz="1200" b="0" kern="1200" baseline="0" dirty="0" err="1" smtClean="0">
                <a:solidFill>
                  <a:schemeClr val="tx1"/>
                </a:solidFill>
                <a:effectLst/>
                <a:latin typeface="+mj-lt"/>
                <a:ea typeface="+mn-ea"/>
                <a:cs typeface="+mn-cs"/>
              </a:rPr>
              <a:t>Danone</a:t>
            </a:r>
            <a:r>
              <a:rPr lang="en-US" sz="1200" b="0" kern="1200" baseline="0" dirty="0" smtClean="0">
                <a:solidFill>
                  <a:schemeClr val="tx1"/>
                </a:solidFill>
                <a:effectLst/>
                <a:latin typeface="+mj-lt"/>
                <a:ea typeface="+mn-ea"/>
                <a:cs typeface="+mn-cs"/>
              </a:rPr>
              <a:t> goes to its suppliers and requests that they work with them on packaging. And the work for years to develop better materials and ideas. To have packaging out in a few years, you need to start thinking about, and partnering with, your suppliers </a:t>
            </a:r>
            <a:r>
              <a:rPr lang="en-US" sz="1200" b="0" u="sng" kern="1200" baseline="0" dirty="0" smtClean="0">
                <a:solidFill>
                  <a:schemeClr val="tx1"/>
                </a:solidFill>
                <a:effectLst/>
                <a:latin typeface="+mj-lt"/>
                <a:ea typeface="+mn-ea"/>
                <a:cs typeface="+mn-cs"/>
              </a:rPr>
              <a:t>now to develop plans and financial calculations that discount out the fuel saving from shipping a much lighter product. We’ll talk about that next.</a:t>
            </a:r>
          </a:p>
          <a:p>
            <a:pPr fontAlgn="base"/>
            <a:endParaRPr lang="en-US" sz="1200" b="1" u="sng" kern="1200" baseline="0" dirty="0" smtClean="0">
              <a:solidFill>
                <a:schemeClr val="tx1"/>
              </a:solidFill>
              <a:effectLst/>
              <a:latin typeface="+mj-lt"/>
              <a:ea typeface="+mn-ea"/>
              <a:cs typeface="+mn-cs"/>
            </a:endParaRPr>
          </a:p>
          <a:p>
            <a:pPr marL="171450" marR="0" lvl="1" indent="-171450" algn="l" defTabSz="914400" rtl="0" eaLnBrk="1" fontAlgn="base" latinLnBrk="0" hangingPunct="1">
              <a:lnSpc>
                <a:spcPct val="100000"/>
              </a:lnSpc>
              <a:spcBef>
                <a:spcPts val="0"/>
              </a:spcBef>
              <a:spcAft>
                <a:spcPts val="0"/>
              </a:spcAft>
              <a:buClrTx/>
              <a:buSzTx/>
              <a:buFont typeface="Wingdings"/>
              <a:buChar char="8"/>
              <a:tabLst/>
              <a:defRPr/>
            </a:pPr>
            <a:r>
              <a:rPr lang="en-US" dirty="0" smtClean="0">
                <a:solidFill>
                  <a:schemeClr val="tx1"/>
                </a:solidFill>
                <a:latin typeface="+mj-lt"/>
                <a:sym typeface="Wingdings" pitchFamily="2" charset="2"/>
              </a:rPr>
              <a:t>Another important</a:t>
            </a:r>
            <a:r>
              <a:rPr lang="en-US" baseline="0" dirty="0" smtClean="0">
                <a:solidFill>
                  <a:schemeClr val="tx1"/>
                </a:solidFill>
                <a:latin typeface="+mj-lt"/>
                <a:sym typeface="Wingdings" pitchFamily="2" charset="2"/>
              </a:rPr>
              <a:t> point on this case beyond the </a:t>
            </a:r>
            <a:r>
              <a:rPr lang="en-US" dirty="0" smtClean="0">
                <a:solidFill>
                  <a:schemeClr val="tx1"/>
                </a:solidFill>
                <a:latin typeface="+mj-lt"/>
                <a:sym typeface="Wingdings" pitchFamily="2" charset="2"/>
              </a:rPr>
              <a:t>environmental</a:t>
            </a:r>
            <a:r>
              <a:rPr lang="en-US" baseline="0" dirty="0" smtClean="0">
                <a:solidFill>
                  <a:schemeClr val="tx1"/>
                </a:solidFill>
                <a:latin typeface="+mj-lt"/>
                <a:sym typeface="Wingdings" pitchFamily="2" charset="2"/>
              </a:rPr>
              <a:t> and cost savings. Remember the global brand study: </a:t>
            </a:r>
            <a:r>
              <a:rPr lang="en-US" sz="1200" dirty="0" smtClean="0">
                <a:solidFill>
                  <a:schemeClr val="tx1"/>
                </a:solidFill>
                <a:latin typeface="+mj-lt"/>
                <a:cs typeface="Arial" pitchFamily="34" charset="0"/>
              </a:rPr>
              <a:t>-At least a quarter of consumers in all countries say that packaging has the greatest impact on their likelihood to purchase green products. </a:t>
            </a:r>
          </a:p>
          <a:p>
            <a:pPr marL="0" marR="0" lvl="1" indent="0" algn="l" defTabSz="914400" rtl="0" eaLnBrk="1" fontAlgn="base" latinLnBrk="0" hangingPunct="1">
              <a:lnSpc>
                <a:spcPct val="100000"/>
              </a:lnSpc>
              <a:spcBef>
                <a:spcPts val="0"/>
              </a:spcBef>
              <a:spcAft>
                <a:spcPts val="0"/>
              </a:spcAft>
              <a:buClrTx/>
              <a:buSzTx/>
              <a:buFont typeface="Wingdings"/>
              <a:buNone/>
              <a:tabLst/>
              <a:defRPr/>
            </a:pPr>
            <a:endParaRPr lang="en-US" sz="1200" dirty="0" smtClean="0">
              <a:solidFill>
                <a:schemeClr val="tx1"/>
              </a:solidFill>
              <a:latin typeface="+mj-lt"/>
              <a:cs typeface="Arial" pitchFamily="34" charset="0"/>
            </a:endParaRPr>
          </a:p>
          <a:p>
            <a:pPr marL="0" marR="0" lvl="1" indent="0" algn="l" defTabSz="914400" rtl="0" eaLnBrk="1" fontAlgn="base" latinLnBrk="0" hangingPunct="1">
              <a:lnSpc>
                <a:spcPct val="100000"/>
              </a:lnSpc>
              <a:spcBef>
                <a:spcPts val="0"/>
              </a:spcBef>
              <a:spcAft>
                <a:spcPts val="0"/>
              </a:spcAft>
              <a:buClrTx/>
              <a:buSzTx/>
              <a:buFont typeface="Wingdings"/>
              <a:buNone/>
              <a:tabLst/>
              <a:defRPr/>
            </a:pPr>
            <a:r>
              <a:rPr lang="en-US" sz="1200" b="1" dirty="0" smtClean="0">
                <a:solidFill>
                  <a:schemeClr val="tx1"/>
                </a:solidFill>
                <a:latin typeface="+mj-lt"/>
                <a:cs typeface="Arial" pitchFamily="34" charset="0"/>
              </a:rPr>
              <a:t>The</a:t>
            </a:r>
            <a:r>
              <a:rPr lang="en-US" sz="1200" b="1" baseline="0" dirty="0" smtClean="0">
                <a:solidFill>
                  <a:schemeClr val="tx1"/>
                </a:solidFill>
                <a:latin typeface="+mj-lt"/>
                <a:cs typeface="Arial" pitchFamily="34" charset="0"/>
              </a:rPr>
              <a:t> biggest takeaway from this case can be pulled from this quote from </a:t>
            </a:r>
            <a:r>
              <a:rPr lang="en-US" sz="1200" b="1" baseline="0" dirty="0" err="1" smtClean="0">
                <a:solidFill>
                  <a:schemeClr val="tx1"/>
                </a:solidFill>
                <a:latin typeface="+mj-lt"/>
                <a:cs typeface="Arial" pitchFamily="34" charset="0"/>
              </a:rPr>
              <a:t>Danone’s</a:t>
            </a:r>
            <a:r>
              <a:rPr lang="en-US" sz="1200" b="1" baseline="0" dirty="0" smtClean="0">
                <a:solidFill>
                  <a:schemeClr val="tx1"/>
                </a:solidFill>
                <a:latin typeface="+mj-lt"/>
                <a:cs typeface="Arial" pitchFamily="34" charset="0"/>
              </a:rPr>
              <a:t> CEO:</a:t>
            </a:r>
          </a:p>
          <a:p>
            <a:pPr marL="0" marR="0" lvl="1" indent="0" algn="l" defTabSz="914400" rtl="0" eaLnBrk="1" fontAlgn="base" latinLnBrk="0" hangingPunct="1">
              <a:lnSpc>
                <a:spcPct val="100000"/>
              </a:lnSpc>
              <a:spcBef>
                <a:spcPts val="0"/>
              </a:spcBef>
              <a:spcAft>
                <a:spcPts val="0"/>
              </a:spcAft>
              <a:buClrTx/>
              <a:buSzTx/>
              <a:buFont typeface="Wingdings"/>
              <a:buNone/>
              <a:tabLst/>
              <a:defRPr/>
            </a:pPr>
            <a:r>
              <a:rPr lang="en-US" i="1" dirty="0" err="1" smtClean="0"/>
              <a:t>Danone</a:t>
            </a:r>
            <a:r>
              <a:rPr lang="en-US" i="1" dirty="0" smtClean="0"/>
              <a:t> favors a decentralized structure and encourages its teams in the field to develop (its sustainability</a:t>
            </a:r>
            <a:r>
              <a:rPr lang="en-US" i="1" baseline="0" dirty="0" smtClean="0"/>
              <a:t>/innovation) </a:t>
            </a:r>
            <a:r>
              <a:rPr lang="en-US" i="1" dirty="0" smtClean="0"/>
              <a:t>initiatives in line with local habits and expectations. The most successful local experiments are replicated in other countries. </a:t>
            </a:r>
          </a:p>
          <a:p>
            <a:pPr marL="0" marR="0" lvl="1" indent="0" algn="l" defTabSz="914400" rtl="0" eaLnBrk="1" fontAlgn="base" latinLnBrk="0" hangingPunct="1">
              <a:lnSpc>
                <a:spcPct val="100000"/>
              </a:lnSpc>
              <a:spcBef>
                <a:spcPts val="0"/>
              </a:spcBef>
              <a:spcAft>
                <a:spcPts val="0"/>
              </a:spcAft>
              <a:buClrTx/>
              <a:buSzTx/>
              <a:buFont typeface="Wingdings"/>
              <a:buNone/>
              <a:tabLst/>
              <a:defRPr/>
            </a:pPr>
            <a:endParaRPr lang="en-US" i="1" dirty="0" smtClean="0"/>
          </a:p>
          <a:p>
            <a:pPr marL="0" marR="0" lvl="1" indent="0" algn="l" defTabSz="914400" rtl="0" eaLnBrk="1" fontAlgn="base" latinLnBrk="0" hangingPunct="1">
              <a:lnSpc>
                <a:spcPct val="100000"/>
              </a:lnSpc>
              <a:spcBef>
                <a:spcPts val="0"/>
              </a:spcBef>
              <a:spcAft>
                <a:spcPts val="0"/>
              </a:spcAft>
              <a:buClrTx/>
              <a:buSzTx/>
              <a:buFont typeface="Wingdings"/>
              <a:buNone/>
              <a:tabLst/>
              <a:defRPr/>
            </a:pPr>
            <a:r>
              <a:rPr lang="en-US" sz="1200" b="1" baseline="0" dirty="0" smtClean="0">
                <a:solidFill>
                  <a:schemeClr val="tx1"/>
                </a:solidFill>
                <a:latin typeface="+mj-lt"/>
                <a:cs typeface="Arial" pitchFamily="34" charset="0"/>
              </a:rPr>
              <a:t>DISCUSSION.  The question and next step for you is to ask at your facility:</a:t>
            </a:r>
          </a:p>
          <a:p>
            <a:pPr marL="171450" marR="0" lvl="1" indent="-171450" algn="l" defTabSz="914400" rtl="0" eaLnBrk="1" fontAlgn="base" latinLnBrk="0" hangingPunct="1">
              <a:lnSpc>
                <a:spcPct val="100000"/>
              </a:lnSpc>
              <a:spcBef>
                <a:spcPts val="0"/>
              </a:spcBef>
              <a:spcAft>
                <a:spcPts val="0"/>
              </a:spcAft>
              <a:buClrTx/>
              <a:buSzTx/>
              <a:buFont typeface="Arial" pitchFamily="34" charset="0"/>
              <a:buChar char="•"/>
              <a:tabLst/>
              <a:defRPr/>
            </a:pPr>
            <a:r>
              <a:rPr lang="en-US" sz="1200" b="0" baseline="0" dirty="0" smtClean="0">
                <a:solidFill>
                  <a:schemeClr val="tx1"/>
                </a:solidFill>
                <a:latin typeface="+mj-lt"/>
                <a:cs typeface="Arial" pitchFamily="34" charset="0"/>
              </a:rPr>
              <a:t>Do you have a mechanism in your company so that you are engaged in your conversations about product development? Do you have the right strategic and technical resources at the table? </a:t>
            </a:r>
          </a:p>
          <a:p>
            <a:pPr marL="171450" marR="0" lvl="1" indent="-171450" algn="l" defTabSz="914400" rtl="0" eaLnBrk="1" fontAlgn="base" latinLnBrk="0" hangingPunct="1">
              <a:lnSpc>
                <a:spcPct val="100000"/>
              </a:lnSpc>
              <a:spcBef>
                <a:spcPts val="0"/>
              </a:spcBef>
              <a:spcAft>
                <a:spcPts val="0"/>
              </a:spcAft>
              <a:buClrTx/>
              <a:buSzTx/>
              <a:buFont typeface="Arial" pitchFamily="34" charset="0"/>
              <a:buChar char="•"/>
              <a:tabLst/>
              <a:defRPr/>
            </a:pPr>
            <a:r>
              <a:rPr lang="en-US" sz="1200" b="0" baseline="0" dirty="0" smtClean="0">
                <a:solidFill>
                  <a:schemeClr val="tx1"/>
                </a:solidFill>
                <a:latin typeface="+mj-lt"/>
                <a:cs typeface="Arial" pitchFamily="34" charset="0"/>
              </a:rPr>
              <a:t>If so, share.</a:t>
            </a:r>
          </a:p>
          <a:p>
            <a:pPr marL="171450" marR="0" lvl="1" indent="-171450" algn="l" defTabSz="914400" rtl="0" eaLnBrk="1" fontAlgn="base" latinLnBrk="0" hangingPunct="1">
              <a:lnSpc>
                <a:spcPct val="100000"/>
              </a:lnSpc>
              <a:spcBef>
                <a:spcPts val="0"/>
              </a:spcBef>
              <a:spcAft>
                <a:spcPts val="0"/>
              </a:spcAft>
              <a:buClrTx/>
              <a:buSzTx/>
              <a:buFont typeface="Arial" pitchFamily="34" charset="0"/>
              <a:buChar char="•"/>
              <a:tabLst/>
              <a:defRPr/>
            </a:pPr>
            <a:r>
              <a:rPr lang="en-US" sz="1200" b="0" baseline="0" dirty="0" smtClean="0">
                <a:solidFill>
                  <a:schemeClr val="tx1"/>
                </a:solidFill>
                <a:latin typeface="+mj-lt"/>
                <a:cs typeface="Arial" pitchFamily="34" charset="0"/>
              </a:rPr>
              <a:t>If not, how can you get it? What needs to happen?</a:t>
            </a:r>
            <a:endParaRPr lang="en-US" sz="1200" b="0" dirty="0" smtClean="0">
              <a:solidFill>
                <a:schemeClr val="tx1"/>
              </a:solidFill>
              <a:latin typeface="+mj-lt"/>
              <a:cs typeface="Arial" pitchFamily="34" charset="0"/>
            </a:endParaRPr>
          </a:p>
          <a:p>
            <a:pPr fontAlgn="base"/>
            <a:endParaRPr lang="en-US" sz="1200" b="1" u="sng" kern="1200" dirty="0" smtClean="0">
              <a:solidFill>
                <a:schemeClr val="tx1"/>
              </a:solidFill>
              <a:effectLst/>
              <a:latin typeface="+mj-lt"/>
              <a:ea typeface="+mn-ea"/>
              <a:cs typeface="+mn-cs"/>
            </a:endParaRPr>
          </a:p>
          <a:p>
            <a:r>
              <a:rPr lang="en-US" sz="1200" kern="1200" dirty="0" smtClean="0">
                <a:solidFill>
                  <a:schemeClr val="tx1"/>
                </a:solidFill>
                <a:effectLst/>
                <a:latin typeface="+mj-lt"/>
                <a:ea typeface="+mn-ea"/>
                <a:cs typeface="+mn-cs"/>
              </a:rPr>
              <a:t> </a:t>
            </a:r>
          </a:p>
          <a:p>
            <a:r>
              <a:rPr lang="en-US" sz="1200" b="1" kern="1200" dirty="0" smtClean="0">
                <a:solidFill>
                  <a:schemeClr val="tx1"/>
                </a:solidFill>
                <a:effectLst/>
                <a:latin typeface="+mj-lt"/>
                <a:ea typeface="+mn-ea"/>
                <a:cs typeface="+mn-cs"/>
              </a:rPr>
              <a:t>ADDITIONAL CONTENT</a:t>
            </a:r>
          </a:p>
          <a:p>
            <a:r>
              <a:rPr lang="en-US" sz="1200" b="1" kern="1200" dirty="0" smtClean="0">
                <a:solidFill>
                  <a:schemeClr val="tx1"/>
                </a:solidFill>
                <a:effectLst/>
                <a:latin typeface="+mj-lt"/>
                <a:ea typeface="+mn-ea"/>
                <a:cs typeface="+mn-cs"/>
              </a:rPr>
              <a:t>DESCRIPTION &amp; RESULTS – STONYFIELD FARM</a:t>
            </a:r>
          </a:p>
          <a:p>
            <a:r>
              <a:rPr lang="en-US" sz="1200" kern="1200" dirty="0" smtClean="0">
                <a:solidFill>
                  <a:schemeClr val="tx1"/>
                </a:solidFill>
                <a:effectLst/>
                <a:latin typeface="+mj-lt"/>
                <a:ea typeface="+mn-ea"/>
                <a:cs typeface="+mn-cs"/>
              </a:rPr>
              <a:t>The global organic yogurt leader, </a:t>
            </a:r>
            <a:r>
              <a:rPr lang="en-US" sz="1200" kern="1200" dirty="0" err="1" smtClean="0">
                <a:solidFill>
                  <a:schemeClr val="tx1"/>
                </a:solidFill>
                <a:effectLst/>
                <a:latin typeface="+mj-lt"/>
                <a:ea typeface="+mn-ea"/>
                <a:cs typeface="+mn-cs"/>
              </a:rPr>
              <a:t>Stonyfield</a:t>
            </a:r>
            <a:r>
              <a:rPr lang="en-US" sz="1200" kern="1200" dirty="0" smtClean="0">
                <a:solidFill>
                  <a:schemeClr val="tx1"/>
                </a:solidFill>
                <a:effectLst/>
                <a:latin typeface="+mj-lt"/>
                <a:ea typeface="+mn-ea"/>
                <a:cs typeface="+mn-cs"/>
              </a:rPr>
              <a:t> Farm, has replaced all of its petroleum-based multipack yogurt cups with a plant-based packaging alternative </a:t>
            </a:r>
            <a:r>
              <a:rPr lang="en-US" sz="1200" kern="1200" dirty="0" err="1" smtClean="0">
                <a:solidFill>
                  <a:schemeClr val="tx1"/>
                </a:solidFill>
                <a:effectLst/>
                <a:latin typeface="+mj-lt"/>
                <a:ea typeface="+mn-ea"/>
                <a:cs typeface="+mn-cs"/>
              </a:rPr>
              <a:t>Ingeo</a:t>
            </a:r>
            <a:r>
              <a:rPr lang="en-US" sz="1200" kern="1200" dirty="0" smtClean="0">
                <a:solidFill>
                  <a:schemeClr val="tx1"/>
                </a:solidFill>
                <a:effectLst/>
                <a:latin typeface="+mj-lt"/>
                <a:ea typeface="+mn-ea"/>
                <a:cs typeface="+mn-cs"/>
              </a:rPr>
              <a:t>™ created by </a:t>
            </a:r>
            <a:r>
              <a:rPr lang="en-US" sz="1200" kern="1200" dirty="0" err="1" smtClean="0">
                <a:solidFill>
                  <a:schemeClr val="tx1"/>
                </a:solidFill>
                <a:effectLst/>
                <a:latin typeface="+mj-lt"/>
                <a:ea typeface="+mn-ea"/>
                <a:cs typeface="+mn-cs"/>
              </a:rPr>
              <a:t>NatureWorks</a:t>
            </a:r>
            <a:r>
              <a:rPr lang="en-US" sz="1200" kern="1200" dirty="0" smtClean="0">
                <a:solidFill>
                  <a:schemeClr val="tx1"/>
                </a:solidFill>
                <a:effectLst/>
                <a:latin typeface="+mj-lt"/>
                <a:ea typeface="+mn-ea"/>
                <a:cs typeface="+mn-cs"/>
              </a:rPr>
              <a:t>. These plant-based cups reduce the package’s greenhouse gas emissions by 48%.</a:t>
            </a:r>
          </a:p>
          <a:p>
            <a:endParaRPr lang="en-US" dirty="0" smtClean="0">
              <a:solidFill>
                <a:schemeClr val="tx1"/>
              </a:solidFill>
              <a:latin typeface="+mj-lt"/>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31</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kern="1200" dirty="0" smtClean="0">
                <a:solidFill>
                  <a:schemeClr val="tx1"/>
                </a:solidFill>
                <a:effectLst/>
                <a:latin typeface="+mn-lt"/>
                <a:ea typeface="+mn-ea"/>
                <a:cs typeface="+mn-cs"/>
              </a:rPr>
              <a:t>This is another case to get you thinking about</a:t>
            </a:r>
            <a:r>
              <a:rPr lang="en-US" sz="1000" b="0" kern="1200" baseline="0" dirty="0" smtClean="0">
                <a:solidFill>
                  <a:schemeClr val="tx1"/>
                </a:solidFill>
                <a:effectLst/>
                <a:latin typeface="+mn-lt"/>
                <a:ea typeface="+mn-ea"/>
                <a:cs typeface="+mn-cs"/>
              </a:rPr>
              <a:t> how working across departments can really pay off. </a:t>
            </a:r>
            <a:r>
              <a:rPr lang="en-US" sz="1000" b="0" kern="1200" baseline="0" dirty="0" err="1" smtClean="0">
                <a:solidFill>
                  <a:schemeClr val="tx1"/>
                </a:solidFill>
                <a:effectLst/>
                <a:latin typeface="+mn-lt"/>
                <a:ea typeface="+mn-ea"/>
                <a:cs typeface="+mn-cs"/>
              </a:rPr>
              <a:t>Conagra</a:t>
            </a:r>
            <a:r>
              <a:rPr lang="en-US" sz="1000" b="0" kern="1200" baseline="0" dirty="0" smtClean="0">
                <a:solidFill>
                  <a:schemeClr val="tx1"/>
                </a:solidFill>
                <a:effectLst/>
                <a:latin typeface="+mn-lt"/>
                <a:ea typeface="+mn-ea"/>
                <a:cs typeface="+mn-cs"/>
              </a:rPr>
              <a:t> was able to reduce its packaging, not because it was seeking the environmental marketing advantage that </a:t>
            </a:r>
            <a:r>
              <a:rPr lang="en-US" sz="1000" b="0" kern="1200" baseline="0" dirty="0" err="1" smtClean="0">
                <a:solidFill>
                  <a:schemeClr val="tx1"/>
                </a:solidFill>
                <a:effectLst/>
                <a:latin typeface="+mn-lt"/>
                <a:ea typeface="+mn-ea"/>
                <a:cs typeface="+mn-cs"/>
              </a:rPr>
              <a:t>Danone</a:t>
            </a:r>
            <a:r>
              <a:rPr lang="en-US" sz="1000" b="0" kern="1200" baseline="0" dirty="0" smtClean="0">
                <a:solidFill>
                  <a:schemeClr val="tx1"/>
                </a:solidFill>
                <a:effectLst/>
                <a:latin typeface="+mn-lt"/>
                <a:ea typeface="+mn-ea"/>
                <a:cs typeface="+mn-cs"/>
              </a:rPr>
              <a:t> and </a:t>
            </a:r>
            <a:r>
              <a:rPr lang="en-US" sz="1000" b="0" kern="1200" baseline="0" dirty="0" err="1" smtClean="0">
                <a:solidFill>
                  <a:schemeClr val="tx1"/>
                </a:solidFill>
                <a:effectLst/>
                <a:latin typeface="+mn-lt"/>
                <a:ea typeface="+mn-ea"/>
                <a:cs typeface="+mn-cs"/>
              </a:rPr>
              <a:t>Stonyfield</a:t>
            </a:r>
            <a:r>
              <a:rPr lang="en-US" sz="1000" b="0" kern="1200" baseline="0" dirty="0" smtClean="0">
                <a:solidFill>
                  <a:schemeClr val="tx1"/>
                </a:solidFill>
                <a:effectLst/>
                <a:latin typeface="+mn-lt"/>
                <a:ea typeface="+mn-ea"/>
                <a:cs typeface="+mn-cs"/>
              </a:rPr>
              <a:t> get from their packaging, but because of the fuel savings they could yield from </a:t>
            </a:r>
            <a:r>
              <a:rPr lang="en-US" sz="1000" b="0" kern="1200" dirty="0" smtClean="0">
                <a:solidFill>
                  <a:schemeClr val="tx1"/>
                </a:solidFill>
                <a:effectLst/>
                <a:latin typeface="+mn-lt"/>
                <a:ea typeface="+mn-ea"/>
                <a:cs typeface="+mn-cs"/>
              </a:rPr>
              <a:t>more efficient packaging materials</a:t>
            </a:r>
            <a:r>
              <a:rPr lang="en-US" sz="1000" b="1" kern="1200" dirty="0" smtClean="0">
                <a:solidFill>
                  <a:schemeClr val="tx1"/>
                </a:solidFill>
                <a:effectLst/>
                <a:latin typeface="+mn-lt"/>
                <a:ea typeface="+mn-ea"/>
                <a:cs typeface="+mn-cs"/>
              </a:rPr>
              <a:t> </a:t>
            </a:r>
            <a:endParaRPr lang="en-US" sz="1000" kern="1200" dirty="0" smtClean="0">
              <a:solidFill>
                <a:schemeClr val="tx1"/>
              </a:solidFill>
              <a:effectLst/>
              <a:latin typeface="+mn-lt"/>
              <a:ea typeface="+mn-ea"/>
              <a:cs typeface="+mn-cs"/>
            </a:endParaRPr>
          </a:p>
          <a:p>
            <a:r>
              <a:rPr lang="en-US" sz="1000" b="1" kern="1200" dirty="0" smtClean="0">
                <a:solidFill>
                  <a:schemeClr val="tx1"/>
                </a:solidFill>
                <a:effectLst/>
                <a:latin typeface="+mn-lt"/>
                <a:ea typeface="+mn-ea"/>
                <a:cs typeface="+mn-cs"/>
              </a:rPr>
              <a:t> </a:t>
            </a:r>
            <a:endParaRPr lang="en-US" sz="1000" kern="1200" dirty="0" smtClean="0">
              <a:solidFill>
                <a:schemeClr val="tx1"/>
              </a:solidFill>
              <a:effectLst/>
              <a:latin typeface="+mn-lt"/>
              <a:ea typeface="+mn-ea"/>
              <a:cs typeface="+mn-cs"/>
            </a:endParaRPr>
          </a:p>
          <a:p>
            <a:pPr marL="171450" indent="-171450">
              <a:buFont typeface="Arial" pitchFamily="34" charset="0"/>
              <a:buChar char="•"/>
            </a:pPr>
            <a:r>
              <a:rPr lang="en-US" sz="1000" kern="1200" dirty="0" smtClean="0">
                <a:solidFill>
                  <a:schemeClr val="tx1"/>
                </a:solidFill>
                <a:effectLst/>
                <a:latin typeface="+mn-lt"/>
                <a:ea typeface="+mn-ea"/>
                <a:cs typeface="+mn-cs"/>
              </a:rPr>
              <a:t>ConAgra was able to reduce packaging materials by 1.8 million pounds annually by optimizing its Banquet® chicken bags. More efficient packaging means more efficient truck utilization — 79,200 gallons of diesel fuel were conserved in the first year. At current fuel prices, this is equal to well over $250,000 in just fuel costs. </a:t>
            </a:r>
          </a:p>
          <a:p>
            <a:pPr marL="171450" indent="-171450">
              <a:buFont typeface="Arial" pitchFamily="34" charset="0"/>
              <a:buChar char="•"/>
            </a:pPr>
            <a:r>
              <a:rPr lang="en-US" sz="1000" kern="1200" dirty="0" smtClean="0">
                <a:solidFill>
                  <a:schemeClr val="tx1"/>
                </a:solidFill>
                <a:effectLst/>
                <a:latin typeface="+mn-lt"/>
                <a:ea typeface="+mn-ea"/>
                <a:cs typeface="+mn-cs"/>
              </a:rPr>
              <a:t>This</a:t>
            </a:r>
            <a:r>
              <a:rPr lang="en-US" sz="1000" kern="1200" baseline="0" dirty="0" smtClean="0">
                <a:solidFill>
                  <a:schemeClr val="tx1"/>
                </a:solidFill>
                <a:effectLst/>
                <a:latin typeface="+mn-lt"/>
                <a:ea typeface="+mn-ea"/>
                <a:cs typeface="+mn-cs"/>
              </a:rPr>
              <a:t> speaks to the need to start thinking broadly with your departments. </a:t>
            </a:r>
            <a:r>
              <a:rPr lang="en-US" sz="1000" b="1" kern="1200" baseline="0" dirty="0" smtClean="0">
                <a:solidFill>
                  <a:schemeClr val="tx1"/>
                </a:solidFill>
                <a:effectLst/>
                <a:latin typeface="+mn-lt"/>
                <a:ea typeface="+mn-ea"/>
                <a:cs typeface="+mn-cs"/>
              </a:rPr>
              <a:t>How can you work with marketing and fleet to build better products/packaging that wins on both sides?</a:t>
            </a:r>
          </a:p>
          <a:p>
            <a:pPr marL="0" indent="0">
              <a:buFont typeface="Arial" pitchFamily="34" charset="0"/>
              <a:buNone/>
            </a:pPr>
            <a:endParaRPr lang="en-US" sz="1000" kern="1200" dirty="0" smtClean="0">
              <a:solidFill>
                <a:schemeClr val="tx1"/>
              </a:solidFill>
              <a:effectLst/>
              <a:latin typeface="+mn-lt"/>
              <a:ea typeface="+mn-ea"/>
              <a:cs typeface="+mn-cs"/>
            </a:endParaRPr>
          </a:p>
          <a:p>
            <a:r>
              <a:rPr lang="en-US" sz="1000" b="1" kern="1200" dirty="0" smtClean="0">
                <a:solidFill>
                  <a:schemeClr val="tx1"/>
                </a:solidFill>
                <a:effectLst/>
                <a:latin typeface="+mn-lt"/>
                <a:ea typeface="+mn-ea"/>
                <a:cs typeface="+mn-cs"/>
              </a:rPr>
              <a:t>Another practice at</a:t>
            </a:r>
            <a:r>
              <a:rPr lang="en-US" sz="1000" b="1" kern="1200" baseline="0" dirty="0" smtClean="0">
                <a:solidFill>
                  <a:schemeClr val="tx1"/>
                </a:solidFill>
                <a:effectLst/>
                <a:latin typeface="+mn-lt"/>
                <a:ea typeface="+mn-ea"/>
                <a:cs typeface="+mn-cs"/>
              </a:rPr>
              <a:t> ConAgra demonstrates how to collaborate with suppliers:</a:t>
            </a:r>
            <a:r>
              <a:rPr lang="en-US" sz="1000" b="0" kern="1200" baseline="0" dirty="0" smtClean="0">
                <a:solidFill>
                  <a:schemeClr val="tx1"/>
                </a:solidFill>
                <a:effectLst/>
                <a:latin typeface="+mn-lt"/>
                <a:ea typeface="+mn-ea"/>
                <a:cs typeface="+mn-cs"/>
              </a:rPr>
              <a:t>  </a:t>
            </a:r>
            <a:r>
              <a:rPr lang="en-US" sz="1000" kern="1200" dirty="0" smtClean="0">
                <a:solidFill>
                  <a:schemeClr val="tx1"/>
                </a:solidFill>
                <a:effectLst/>
                <a:latin typeface="+mn-lt"/>
                <a:ea typeface="+mn-ea"/>
                <a:cs typeface="+mn-cs"/>
              </a:rPr>
              <a:t>ConAgra partnered with a supplier and a customer to develop a first-of-its-kind package for its line of Lamb Weston® frozen potato products. Traditional frozen French fry bags have layers of both paper and plastic, but ConAgra’s new bag is now recyclable in its re-pulping facilities. After training its customers on how to manage recovery of the new bags, 25,000 pounds of materials will be recycled by the customer each year. This is equal to 396,000 French fry bags not going to a landfill.</a:t>
            </a:r>
          </a:p>
          <a:p>
            <a:endParaRPr lang="en-US" sz="1000" kern="1200" dirty="0" smtClean="0">
              <a:solidFill>
                <a:schemeClr val="tx1"/>
              </a:solidFill>
              <a:effectLst/>
              <a:latin typeface="+mn-lt"/>
              <a:ea typeface="+mn-ea"/>
              <a:cs typeface="+mn-cs"/>
            </a:endParaRPr>
          </a:p>
          <a:p>
            <a:r>
              <a:rPr lang="en-US" sz="1000" b="1" kern="1200" dirty="0" smtClean="0">
                <a:solidFill>
                  <a:schemeClr val="tx1"/>
                </a:solidFill>
                <a:effectLst/>
                <a:latin typeface="+mn-lt"/>
                <a:ea typeface="+mn-ea"/>
                <a:cs typeface="+mn-cs"/>
              </a:rPr>
              <a:t>WHY IS THIS</a:t>
            </a:r>
            <a:r>
              <a:rPr lang="en-US" sz="1000" b="1" kern="1200" baseline="0" dirty="0" smtClean="0">
                <a:solidFill>
                  <a:schemeClr val="tx1"/>
                </a:solidFill>
                <a:effectLst/>
                <a:latin typeface="+mn-lt"/>
                <a:ea typeface="+mn-ea"/>
                <a:cs typeface="+mn-cs"/>
              </a:rPr>
              <a:t> RELEVANT TO COCA-COLA? </a:t>
            </a:r>
            <a:r>
              <a:rPr lang="en-US" sz="1000" kern="1200" baseline="0" dirty="0" smtClean="0">
                <a:solidFill>
                  <a:schemeClr val="tx1"/>
                </a:solidFill>
                <a:effectLst/>
                <a:latin typeface="+mn-lt"/>
                <a:ea typeface="+mn-ea"/>
                <a:cs typeface="+mn-cs"/>
              </a:rPr>
              <a:t>Because collaborating – fleet, marketing, packaging – you can discover win-win-win product innovations that create real value for the company.</a:t>
            </a:r>
          </a:p>
          <a:p>
            <a:endParaRPr lang="en-US" sz="1000" kern="1200" dirty="0" smtClean="0">
              <a:solidFill>
                <a:schemeClr val="tx1"/>
              </a:solidFill>
              <a:effectLst/>
              <a:latin typeface="+mn-lt"/>
              <a:ea typeface="+mn-ea"/>
              <a:cs typeface="+mn-cs"/>
            </a:endParaRPr>
          </a:p>
          <a:p>
            <a:r>
              <a:rPr lang="en-US" sz="1000" kern="1200" dirty="0" smtClean="0">
                <a:solidFill>
                  <a:schemeClr val="tx1"/>
                </a:solidFill>
                <a:effectLst/>
                <a:latin typeface="+mn-lt"/>
                <a:ea typeface="+mn-ea"/>
                <a:cs typeface="+mn-cs"/>
              </a:rPr>
              <a:t>How can this happen</a:t>
            </a:r>
            <a:r>
              <a:rPr lang="en-US" sz="1000" kern="1200" baseline="0" dirty="0" smtClean="0">
                <a:solidFill>
                  <a:schemeClr val="tx1"/>
                </a:solidFill>
                <a:effectLst/>
                <a:latin typeface="+mn-lt"/>
                <a:ea typeface="+mn-ea"/>
                <a:cs typeface="+mn-cs"/>
              </a:rPr>
              <a:t> at your facility? What packaging opportunities are you missing?</a:t>
            </a:r>
            <a:endParaRPr lang="en-US" sz="1000" kern="1200" dirty="0" smtClean="0">
              <a:solidFill>
                <a:schemeClr val="tx1"/>
              </a:solidFill>
              <a:effectLst/>
              <a:latin typeface="+mn-lt"/>
              <a:ea typeface="+mn-ea"/>
              <a:cs typeface="+mn-cs"/>
            </a:endParaRPr>
          </a:p>
          <a:p>
            <a:r>
              <a:rPr lang="en-US" sz="1000" b="1" kern="1200" dirty="0" smtClean="0">
                <a:solidFill>
                  <a:schemeClr val="tx1"/>
                </a:solidFill>
                <a:effectLst/>
                <a:latin typeface="+mn-lt"/>
                <a:ea typeface="+mn-ea"/>
                <a:cs typeface="+mn-cs"/>
              </a:rPr>
              <a:t> </a:t>
            </a:r>
            <a:endParaRPr lang="en-US" sz="10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32</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mj-lt"/>
              </a:rPr>
              <a:t>Remember this? </a:t>
            </a:r>
          </a:p>
          <a:p>
            <a:endParaRPr lang="en-US" dirty="0" smtClean="0">
              <a:solidFill>
                <a:schemeClr val="tx1"/>
              </a:solidFill>
              <a:latin typeface="+mj-lt"/>
            </a:endParaRPr>
          </a:p>
          <a:p>
            <a:r>
              <a:rPr lang="en-US" dirty="0" smtClean="0">
                <a:solidFill>
                  <a:schemeClr val="tx1"/>
                </a:solidFill>
                <a:latin typeface="+mj-lt"/>
              </a:rPr>
              <a:t>It</a:t>
            </a:r>
            <a:r>
              <a:rPr lang="en-US" baseline="0" dirty="0" smtClean="0">
                <a:solidFill>
                  <a:schemeClr val="tx1"/>
                </a:solidFill>
                <a:latin typeface="+mj-lt"/>
              </a:rPr>
              <a:t> represents o</a:t>
            </a:r>
            <a:r>
              <a:rPr lang="en-US" dirty="0" smtClean="0">
                <a:solidFill>
                  <a:schemeClr val="tx1"/>
                </a:solidFill>
                <a:latin typeface="+mj-lt"/>
              </a:rPr>
              <a:t>ur</a:t>
            </a:r>
            <a:r>
              <a:rPr lang="en-US" baseline="0" dirty="0" smtClean="0">
                <a:solidFill>
                  <a:schemeClr val="tx1"/>
                </a:solidFill>
                <a:latin typeface="+mj-lt"/>
              </a:rPr>
              <a:t> value chain categories of focus, along with demonstrative emissions data from KO’s value chain. The emissions opportunities will differ for each product and each organization, but these numbers help illustrate that, as a global organization we have identified some hot spots in our cola chain. Within these areas there are some common intervention areas for our work.</a:t>
            </a:r>
          </a:p>
          <a:p>
            <a:endParaRPr lang="en-US" baseline="0" dirty="0" smtClean="0">
              <a:solidFill>
                <a:schemeClr val="tx1"/>
              </a:solidFill>
              <a:latin typeface="+mj-lt"/>
            </a:endParaRPr>
          </a:p>
        </p:txBody>
      </p:sp>
      <p:sp>
        <p:nvSpPr>
          <p:cNvPr id="4" name="Slide Number Placeholder 3"/>
          <p:cNvSpPr>
            <a:spLocks noGrp="1"/>
          </p:cNvSpPr>
          <p:nvPr>
            <p:ph type="sldNum" sz="quarter" idx="10"/>
          </p:nvPr>
        </p:nvSpPr>
        <p:spPr/>
        <p:txBody>
          <a:bodyPr/>
          <a:lstStyle/>
          <a:p>
            <a:fld id="{7F9460E3-5426-48E2-BCCB-E38DE03B7786}" type="slidenum">
              <a:rPr lang="en-US" smtClean="0"/>
              <a:pPr/>
              <a:t>4</a:t>
            </a:fld>
            <a:endParaRPr lang="en-US"/>
          </a:p>
        </p:txBody>
      </p:sp>
    </p:spTree>
    <p:extLst>
      <p:ext uri="{BB962C8B-B14F-4D97-AF65-F5344CB8AC3E}">
        <p14:creationId xmlns:p14="http://schemas.microsoft.com/office/powerpoint/2010/main" val="710769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Creating More Efficient </a:t>
            </a:r>
            <a:r>
              <a:rPr lang="en-US" b="1" dirty="0" smtClean="0">
                <a:hlinkClick r:id="rId3"/>
              </a:rPr>
              <a:t>Packaging</a:t>
            </a:r>
            <a:r>
              <a:rPr lang="en-US" b="1" dirty="0" smtClean="0"/>
              <a:t> </a:t>
            </a:r>
            <a:r>
              <a:rPr lang="en-US" dirty="0" smtClean="0"/>
              <a:t/>
            </a:r>
            <a:br>
              <a:rPr lang="en-US" dirty="0" smtClean="0"/>
            </a:br>
            <a:r>
              <a:rPr lang="en-US" dirty="0" smtClean="0"/>
              <a:t>In 2010, we continued the innovative light-weighting of our packaging that has proven to save costs, materials and resources. In fact, in 2010 we saved $90 million by reducing packaging waste. Here is a snapshot of our efforts from around the world:</a:t>
            </a:r>
          </a:p>
          <a:p>
            <a:r>
              <a:rPr lang="en-US" dirty="0" smtClean="0"/>
              <a:t>We launched a 10.5-gram </a:t>
            </a:r>
            <a:r>
              <a:rPr lang="en-US" dirty="0" err="1" smtClean="0"/>
              <a:t>Damla</a:t>
            </a:r>
            <a:r>
              <a:rPr lang="en-US" dirty="0" smtClean="0"/>
              <a:t> 500-ml PET bottle in Turkey.</a:t>
            </a:r>
          </a:p>
          <a:p>
            <a:r>
              <a:rPr lang="en-US" dirty="0" smtClean="0"/>
              <a:t>Our operations in the Philippines reduced the use of glass material by 20 percent through the continued rollout of Ultra Glass.</a:t>
            </a:r>
          </a:p>
          <a:p>
            <a:r>
              <a:rPr lang="en-US" dirty="0" smtClean="0"/>
              <a:t>We avoided $5 million in costs by rolling out the 1881 short-height closure on large polyethylene terephthalate, better known as PET, bottles in North America.</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Ultra-glass:</a:t>
            </a:r>
          </a:p>
          <a:p>
            <a:r>
              <a:rPr lang="en-US" sz="1200" dirty="0" smtClean="0">
                <a:effectLst/>
              </a:rPr>
              <a:t>The innovative Ultra Glass contour bottle is designed by Coca Cola Company to improve impact resistance, reduce weight and cost. These bottles are 40 percent stronger, 20 percent lighter and 10 percent less expensive than traditional contour bottles. Use of the Ultra Glass design has eliminated 52,000 metric tons of glass resulting in a CO</a:t>
            </a:r>
            <a:r>
              <a:rPr lang="en-US" sz="1200" baseline="-25000" dirty="0" smtClean="0">
                <a:effectLst/>
              </a:rPr>
              <a:t>2 </a:t>
            </a:r>
            <a:r>
              <a:rPr lang="en-US" sz="1200" dirty="0" smtClean="0">
                <a:effectLst/>
              </a:rPr>
              <a:t>reduction of 26,000 tons. </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33</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mn-lt"/>
                <a:ea typeface="+mn-ea"/>
                <a:cs typeface="+mn-cs"/>
              </a:rPr>
              <a:t>In 2007-2008, </a:t>
            </a:r>
            <a:r>
              <a:rPr lang="en-US" sz="1000" b="1" kern="1200" dirty="0" smtClean="0">
                <a:solidFill>
                  <a:schemeClr val="tx1"/>
                </a:solidFill>
                <a:effectLst/>
                <a:latin typeface="+mn-lt"/>
                <a:ea typeface="+mn-ea"/>
                <a:cs typeface="+mn-cs"/>
              </a:rPr>
              <a:t>Coca-Cola</a:t>
            </a:r>
            <a:r>
              <a:rPr lang="en-US" sz="1000" kern="1200" dirty="0" smtClean="0">
                <a:solidFill>
                  <a:schemeClr val="tx1"/>
                </a:solidFill>
                <a:effectLst/>
                <a:latin typeface="+mn-lt"/>
                <a:ea typeface="+mn-ea"/>
                <a:cs typeface="+mn-cs"/>
              </a:rPr>
              <a:t> rolled out a process to lightweight its range of 500ml plastic PET bottles by reducing the overall packaging weight from 26g to 24g, representing a material saving of 8%. The change has affected 700 million bottles annually – including Coca-Cola, Diet Coke, Fanta and Sprite – saving approximately 700 tons of PET each year.</a:t>
            </a:r>
          </a:p>
          <a:p>
            <a:r>
              <a:rPr lang="en-US" sz="1000" kern="1200" dirty="0" smtClean="0">
                <a:solidFill>
                  <a:schemeClr val="tx1"/>
                </a:solidFill>
                <a:effectLst/>
                <a:latin typeface="+mn-lt"/>
                <a:ea typeface="+mn-ea"/>
                <a:cs typeface="+mn-cs"/>
              </a:rPr>
              <a:t> </a:t>
            </a:r>
          </a:p>
          <a:p>
            <a:r>
              <a:rPr lang="en-US" sz="1000" kern="1200" dirty="0" smtClean="0">
                <a:solidFill>
                  <a:schemeClr val="tx1"/>
                </a:solidFill>
                <a:effectLst/>
                <a:latin typeface="+mn-lt"/>
                <a:ea typeface="+mn-ea"/>
                <a:cs typeface="+mn-cs"/>
              </a:rPr>
              <a:t>In 2011, </a:t>
            </a:r>
            <a:r>
              <a:rPr lang="en-US" sz="1000" b="1" kern="1200" dirty="0" smtClean="0">
                <a:solidFill>
                  <a:schemeClr val="tx1"/>
                </a:solidFill>
                <a:effectLst/>
                <a:latin typeface="+mn-lt"/>
                <a:ea typeface="+mn-ea"/>
                <a:cs typeface="+mn-cs"/>
              </a:rPr>
              <a:t>Coca-Cola </a:t>
            </a:r>
            <a:r>
              <a:rPr lang="en-US" sz="1000" b="1" kern="1200" dirty="0" err="1" smtClean="0">
                <a:solidFill>
                  <a:schemeClr val="tx1"/>
                </a:solidFill>
                <a:effectLst/>
                <a:latin typeface="+mn-lt"/>
                <a:ea typeface="+mn-ea"/>
                <a:cs typeface="+mn-cs"/>
              </a:rPr>
              <a:t>Amatil</a:t>
            </a:r>
            <a:r>
              <a:rPr lang="en-US" sz="1000" kern="1200" dirty="0" smtClean="0">
                <a:solidFill>
                  <a:schemeClr val="tx1"/>
                </a:solidFill>
                <a:effectLst/>
                <a:latin typeface="+mn-lt"/>
                <a:ea typeface="+mn-ea"/>
                <a:cs typeface="+mn-cs"/>
              </a:rPr>
              <a:t> (CCA) continued the $450 million group-wide rollout of </a:t>
            </a:r>
            <a:r>
              <a:rPr lang="en-US" sz="1000" kern="1200" dirty="0" err="1" smtClean="0">
                <a:solidFill>
                  <a:schemeClr val="tx1"/>
                </a:solidFill>
                <a:effectLst/>
                <a:latin typeface="+mn-lt"/>
                <a:ea typeface="+mn-ea"/>
                <a:cs typeface="+mn-cs"/>
              </a:rPr>
              <a:t>blowfill</a:t>
            </a:r>
            <a:r>
              <a:rPr lang="en-US" sz="1000" kern="1200" dirty="0" smtClean="0">
                <a:solidFill>
                  <a:schemeClr val="tx1"/>
                </a:solidFill>
                <a:effectLst/>
                <a:latin typeface="+mn-lt"/>
                <a:ea typeface="+mn-ea"/>
                <a:cs typeface="+mn-cs"/>
              </a:rPr>
              <a:t> technology, or PET bottle self-manufacture technology, with three additional lines commissioned in Australia. </a:t>
            </a:r>
            <a:r>
              <a:rPr lang="en-US" sz="1000" kern="1200" dirty="0" err="1" smtClean="0">
                <a:solidFill>
                  <a:schemeClr val="tx1"/>
                </a:solidFill>
                <a:effectLst/>
                <a:latin typeface="+mn-lt"/>
                <a:ea typeface="+mn-ea"/>
                <a:cs typeface="+mn-cs"/>
              </a:rPr>
              <a:t>Blowfill</a:t>
            </a:r>
            <a:r>
              <a:rPr lang="en-US" sz="1000" kern="1200" dirty="0" smtClean="0">
                <a:solidFill>
                  <a:schemeClr val="tx1"/>
                </a:solidFill>
                <a:effectLst/>
                <a:latin typeface="+mn-lt"/>
                <a:ea typeface="+mn-ea"/>
                <a:cs typeface="+mn-cs"/>
              </a:rPr>
              <a:t> technology enabled CCA to design new lightweight primary and secondary packaging, and has enabled the saving of thousands of tons of raw materials.  </a:t>
            </a:r>
          </a:p>
          <a:p>
            <a:endParaRPr lang="en-US" sz="1000" kern="1200" dirty="0" smtClean="0">
              <a:solidFill>
                <a:schemeClr val="tx1"/>
              </a:solidFill>
              <a:effectLst/>
              <a:latin typeface="+mn-lt"/>
              <a:ea typeface="+mn-ea"/>
              <a:cs typeface="+mn-cs"/>
            </a:endParaRPr>
          </a:p>
          <a:p>
            <a:r>
              <a:rPr lang="en-US" sz="1000" kern="1200" dirty="0" smtClean="0">
                <a:solidFill>
                  <a:schemeClr val="tx1"/>
                </a:solidFill>
                <a:effectLst/>
                <a:latin typeface="+mn-lt"/>
                <a:ea typeface="+mn-ea"/>
                <a:cs typeface="+mn-cs"/>
              </a:rPr>
              <a:t>CCA’s Mount Franklin Easy-Crush bottle went into the market in 2011 as the lightest Australian-produced 600ml water bottle made with 35 percent less PET plastic and a carbon footprint that is 27 percent less than the previous Mount Franklin bottle. The Mount Franklin Easy-Crush Bottle is also 100 percent recyclable and easily crushed when empty, making it easier to recycle. </a:t>
            </a:r>
          </a:p>
          <a:p>
            <a:endParaRPr lang="en-US" sz="1000" kern="1200" dirty="0" smtClean="0">
              <a:solidFill>
                <a:schemeClr val="tx1"/>
              </a:solidFill>
              <a:effectLst/>
              <a:latin typeface="+mn-lt"/>
              <a:ea typeface="+mn-ea"/>
              <a:cs typeface="+mn-cs"/>
            </a:endParaRPr>
          </a:p>
          <a:p>
            <a:r>
              <a:rPr lang="en-US" sz="1000" kern="1200" dirty="0" smtClean="0">
                <a:solidFill>
                  <a:schemeClr val="tx1"/>
                </a:solidFill>
                <a:effectLst/>
                <a:latin typeface="+mn-lt"/>
                <a:ea typeface="+mn-ea"/>
                <a:cs typeface="+mn-cs"/>
              </a:rPr>
              <a:t>This innovation was awarded gold in the Australian Packaging Covenant Sustainability Award category of the 2011 Australian Packaging Design Awards.  </a:t>
            </a:r>
            <a:r>
              <a:rPr lang="en-US" sz="1000" kern="1200" dirty="0" err="1" smtClean="0">
                <a:solidFill>
                  <a:schemeClr val="tx1"/>
                </a:solidFill>
                <a:effectLst/>
                <a:latin typeface="+mn-lt"/>
                <a:ea typeface="+mn-ea"/>
                <a:cs typeface="+mn-cs"/>
              </a:rPr>
              <a:t>Blowfill</a:t>
            </a:r>
            <a:r>
              <a:rPr lang="en-US" sz="1000" kern="1200" dirty="0" smtClean="0">
                <a:solidFill>
                  <a:schemeClr val="tx1"/>
                </a:solidFill>
                <a:effectLst/>
                <a:latin typeface="+mn-lt"/>
                <a:ea typeface="+mn-ea"/>
                <a:cs typeface="+mn-cs"/>
              </a:rPr>
              <a:t> technology has enabled CCA to lightweight its entire small carbonated soft drink PET plastic bottle range, making the bottles the lightest in the global Coca-Cola system.  When the rollout of the </a:t>
            </a:r>
            <a:r>
              <a:rPr lang="en-US" sz="1000" kern="1200" dirty="0" err="1" smtClean="0">
                <a:solidFill>
                  <a:schemeClr val="tx1"/>
                </a:solidFill>
                <a:effectLst/>
                <a:latin typeface="+mn-lt"/>
                <a:ea typeface="+mn-ea"/>
                <a:cs typeface="+mn-cs"/>
              </a:rPr>
              <a:t>blowfill</a:t>
            </a:r>
            <a:r>
              <a:rPr lang="en-US" sz="1000" kern="1200" dirty="0" smtClean="0">
                <a:solidFill>
                  <a:schemeClr val="tx1"/>
                </a:solidFill>
                <a:effectLst/>
                <a:latin typeface="+mn-lt"/>
                <a:ea typeface="+mn-ea"/>
                <a:cs typeface="+mn-cs"/>
              </a:rPr>
              <a:t> technology across the group is completed in 2015, it is estimated that more than 9,000 tons of PET resin a year will be saved. </a:t>
            </a:r>
          </a:p>
          <a:p>
            <a:endParaRPr lang="en-US" sz="1000" kern="1200" dirty="0" smtClean="0">
              <a:solidFill>
                <a:schemeClr val="tx1"/>
              </a:solidFill>
              <a:effectLst/>
              <a:latin typeface="+mn-lt"/>
              <a:ea typeface="+mn-ea"/>
              <a:cs typeface="+mn-cs"/>
            </a:endParaRPr>
          </a:p>
          <a:p>
            <a:r>
              <a:rPr lang="en-US" sz="1000" b="1" kern="1200" dirty="0" smtClean="0">
                <a:solidFill>
                  <a:schemeClr val="tx1"/>
                </a:solidFill>
                <a:effectLst/>
                <a:latin typeface="+mn-lt"/>
                <a:ea typeface="+mn-ea"/>
                <a:cs typeface="+mn-cs"/>
              </a:rPr>
              <a:t>WHY IS THIS</a:t>
            </a:r>
            <a:r>
              <a:rPr lang="en-US" sz="1000" b="1" kern="1200" baseline="0" dirty="0" smtClean="0">
                <a:solidFill>
                  <a:schemeClr val="tx1"/>
                </a:solidFill>
                <a:effectLst/>
                <a:latin typeface="+mn-lt"/>
                <a:ea typeface="+mn-ea"/>
                <a:cs typeface="+mn-cs"/>
              </a:rPr>
              <a:t> RELEVANT FOR COCA-COLA BOTTLERS? </a:t>
            </a:r>
          </a:p>
          <a:p>
            <a:pPr marL="171450" indent="-171450">
              <a:buFont typeface="Arial" pitchFamily="34" charset="0"/>
              <a:buChar char="•"/>
            </a:pPr>
            <a:r>
              <a:rPr lang="en-US" sz="1000" kern="1200" baseline="0" dirty="0" smtClean="0">
                <a:solidFill>
                  <a:schemeClr val="tx1"/>
                </a:solidFill>
                <a:effectLst/>
                <a:latin typeface="+mn-lt"/>
                <a:ea typeface="+mn-ea"/>
                <a:cs typeface="+mn-cs"/>
              </a:rPr>
              <a:t>On revenue side, we see 7 percent increase in purchase intent with products like </a:t>
            </a:r>
            <a:r>
              <a:rPr lang="en-US" sz="1000" kern="1200" baseline="0" dirty="0" err="1" smtClean="0">
                <a:solidFill>
                  <a:schemeClr val="tx1"/>
                </a:solidFill>
                <a:effectLst/>
                <a:latin typeface="+mn-lt"/>
                <a:ea typeface="+mn-ea"/>
                <a:cs typeface="+mn-cs"/>
              </a:rPr>
              <a:t>PlantBottle</a:t>
            </a:r>
            <a:r>
              <a:rPr lang="en-US" sz="1000" kern="1200" baseline="0" dirty="0" smtClean="0">
                <a:solidFill>
                  <a:schemeClr val="tx1"/>
                </a:solidFill>
                <a:effectLst/>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kern="1200" baseline="0" dirty="0" smtClean="0">
                <a:solidFill>
                  <a:schemeClr val="tx1"/>
                </a:solidFill>
                <a:effectLst/>
                <a:latin typeface="+mn-lt"/>
                <a:ea typeface="+mn-ea"/>
                <a:cs typeface="+mn-cs"/>
              </a:rPr>
              <a:t>For companies like </a:t>
            </a:r>
            <a:r>
              <a:rPr lang="en-US" sz="1000" b="1" kern="1200" dirty="0" smtClean="0">
                <a:solidFill>
                  <a:schemeClr val="tx1"/>
                </a:solidFill>
                <a:effectLst/>
                <a:latin typeface="+mn-lt"/>
                <a:ea typeface="+mn-ea"/>
                <a:cs typeface="+mn-cs"/>
              </a:rPr>
              <a:t>Britvic </a:t>
            </a:r>
            <a:r>
              <a:rPr lang="en-US" sz="1000" b="0" kern="1200" dirty="0" smtClean="0">
                <a:solidFill>
                  <a:schemeClr val="tx1"/>
                </a:solidFill>
                <a:effectLst/>
                <a:latin typeface="+mn-lt"/>
                <a:ea typeface="+mn-ea"/>
                <a:cs typeface="+mn-cs"/>
              </a:rPr>
              <a:t>that</a:t>
            </a:r>
            <a:r>
              <a:rPr lang="en-US" sz="1000" b="1" kern="1200" dirty="0" smtClean="0">
                <a:solidFill>
                  <a:schemeClr val="tx1"/>
                </a:solidFill>
                <a:effectLst/>
                <a:latin typeface="+mn-lt"/>
                <a:ea typeface="+mn-ea"/>
                <a:cs typeface="+mn-cs"/>
              </a:rPr>
              <a:t> </a:t>
            </a:r>
            <a:r>
              <a:rPr lang="en-US" sz="1000" kern="1200" dirty="0" smtClean="0">
                <a:solidFill>
                  <a:schemeClr val="tx1"/>
                </a:solidFill>
                <a:effectLst/>
                <a:latin typeface="+mn-lt"/>
                <a:ea typeface="+mn-ea"/>
                <a:cs typeface="+mn-cs"/>
              </a:rPr>
              <a:t>introduced a new lighter bottle in 2008 for its one liter Robinsons squash – the UK’s best-selling brand of squash. The bottle is 2g lighter than the previous container, saving over 300 tons of PET each year, and reducing the energy needed to manufacture the bottle by 5%. The changes have also enabled 25% more cases of Robinsons to be loaded onto pallets, reducing lorry loads, fuel costs and carbon emissions.</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34</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35</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36</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Assumes we focus on continuous improvement.  For PET…advance lower carbon solutions, manage</a:t>
            </a:r>
            <a:r>
              <a:rPr lang="en-US" baseline="0" dirty="0" smtClean="0"/>
              <a:t> cost and continue to meet consumer need</a:t>
            </a:r>
            <a:endParaRPr lang="en-US" dirty="0"/>
          </a:p>
        </p:txBody>
      </p:sp>
      <p:sp>
        <p:nvSpPr>
          <p:cNvPr id="4" name="Slide Number Placeholder 3"/>
          <p:cNvSpPr>
            <a:spLocks noGrp="1"/>
          </p:cNvSpPr>
          <p:nvPr>
            <p:ph type="sldNum" sz="quarter" idx="10"/>
          </p:nvPr>
        </p:nvSpPr>
        <p:spPr/>
        <p:txBody>
          <a:bodyPr/>
          <a:lstStyle/>
          <a:p>
            <a:fld id="{B3260B6A-5227-4847-8441-E7DE33D0C619}" type="slidenum">
              <a:rPr lang="en-US" smtClean="0"/>
              <a:t>37</a:t>
            </a:fld>
            <a:endParaRPr lang="en-US"/>
          </a:p>
        </p:txBody>
      </p:sp>
    </p:spTree>
    <p:extLst>
      <p:ext uri="{BB962C8B-B14F-4D97-AF65-F5344CB8AC3E}">
        <p14:creationId xmlns:p14="http://schemas.microsoft.com/office/powerpoint/2010/main" val="170185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PlantBottle</a:t>
            </a:r>
            <a:r>
              <a:rPr lang="en-US" sz="1200" kern="1200" dirty="0" smtClean="0">
                <a:solidFill>
                  <a:schemeClr val="tx1"/>
                </a:solidFill>
                <a:effectLst/>
                <a:latin typeface="+mn-lt"/>
                <a:ea typeface="+mn-ea"/>
                <a:cs typeface="+mn-cs"/>
              </a:rPr>
              <a:t> packaging has proven to drive sales (both volume and value), drive brand love (trial &amp; repeat), and drive additional distribution to more customers.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And in general, the reason TCCC is so heavily invested in </a:t>
            </a:r>
            <a:r>
              <a:rPr lang="en-US" sz="1200" kern="1200" dirty="0" err="1" smtClean="0">
                <a:solidFill>
                  <a:schemeClr val="tx1"/>
                </a:solidFill>
                <a:effectLst/>
                <a:latin typeface="+mn-lt"/>
                <a:ea typeface="+mn-ea"/>
                <a:cs typeface="+mn-cs"/>
              </a:rPr>
              <a:t>PlantBottle</a:t>
            </a:r>
            <a:r>
              <a:rPr lang="en-US" sz="1200" kern="1200" dirty="0" smtClean="0">
                <a:solidFill>
                  <a:schemeClr val="tx1"/>
                </a:solidFill>
                <a:effectLst/>
                <a:latin typeface="+mn-lt"/>
                <a:ea typeface="+mn-ea"/>
                <a:cs typeface="+mn-cs"/>
              </a:rPr>
              <a:t> is:</a:t>
            </a:r>
          </a:p>
          <a:p>
            <a:r>
              <a:rPr lang="en-US" sz="1200" kern="1200" dirty="0" smtClean="0">
                <a:solidFill>
                  <a:schemeClr val="tx1"/>
                </a:solidFill>
                <a:effectLst/>
                <a:latin typeface="+mn-lt"/>
                <a:ea typeface="+mn-ea"/>
                <a:cs typeface="+mn-cs"/>
              </a:rPr>
              <a:t>1.) Corporate Leadership Opportunity</a:t>
            </a:r>
          </a:p>
          <a:p>
            <a:r>
              <a:rPr lang="en-US" sz="1200" kern="1200" dirty="0" smtClean="0">
                <a:solidFill>
                  <a:schemeClr val="tx1"/>
                </a:solidFill>
                <a:effectLst/>
                <a:latin typeface="+mn-lt"/>
                <a:ea typeface="+mn-ea"/>
                <a:cs typeface="+mn-cs"/>
              </a:rPr>
              <a:t>·         Packaging is TCCC’s largest CO2 source</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PlantBottle</a:t>
            </a:r>
            <a:r>
              <a:rPr lang="en-US" sz="1200" kern="1200" dirty="0" smtClean="0">
                <a:solidFill>
                  <a:schemeClr val="tx1"/>
                </a:solidFill>
                <a:effectLst/>
                <a:latin typeface="+mn-lt"/>
                <a:ea typeface="+mn-ea"/>
                <a:cs typeface="+mn-cs"/>
              </a:rPr>
              <a:t> reduces environmental impact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PlantBottle</a:t>
            </a:r>
            <a:r>
              <a:rPr lang="en-US" sz="1200" kern="1200" dirty="0" smtClean="0">
                <a:solidFill>
                  <a:schemeClr val="tx1"/>
                </a:solidFill>
                <a:effectLst/>
                <a:latin typeface="+mn-lt"/>
                <a:ea typeface="+mn-ea"/>
                <a:cs typeface="+mn-cs"/>
              </a:rPr>
              <a:t> will change entire plastic industry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2.) Hedge Against Oil Pricing</a:t>
            </a:r>
          </a:p>
          <a:p>
            <a:r>
              <a:rPr lang="en-US" sz="1200" kern="1200" dirty="0" smtClean="0">
                <a:solidFill>
                  <a:schemeClr val="tx1"/>
                </a:solidFill>
                <a:effectLst/>
                <a:latin typeface="+mn-lt"/>
                <a:ea typeface="+mn-ea"/>
                <a:cs typeface="+mn-cs"/>
              </a:rPr>
              <a:t>·         PET is ~60% of TCCC packaging and growing, critical to 2020 goal</a:t>
            </a:r>
          </a:p>
          <a:p>
            <a:r>
              <a:rPr lang="en-US" sz="1200" kern="1200" dirty="0" smtClean="0">
                <a:solidFill>
                  <a:schemeClr val="tx1"/>
                </a:solidFill>
                <a:effectLst/>
                <a:latin typeface="+mn-lt"/>
                <a:ea typeface="+mn-ea"/>
                <a:cs typeface="+mn-cs"/>
              </a:rPr>
              <a:t>·         Oil pricing is highly volatile and trending up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3.) Brand Building</a:t>
            </a:r>
          </a:p>
          <a:p>
            <a:r>
              <a:rPr lang="en-US" sz="1200" kern="1200" dirty="0" smtClean="0">
                <a:solidFill>
                  <a:schemeClr val="tx1"/>
                </a:solidFill>
                <a:effectLst/>
                <a:latin typeface="+mn-lt"/>
                <a:ea typeface="+mn-ea"/>
                <a:cs typeface="+mn-cs"/>
              </a:rPr>
              <a:t>·         When promoted correctly, </a:t>
            </a:r>
            <a:r>
              <a:rPr lang="en-US" sz="1200" kern="1200" dirty="0" err="1" smtClean="0">
                <a:solidFill>
                  <a:schemeClr val="tx1"/>
                </a:solidFill>
                <a:effectLst/>
                <a:latin typeface="+mn-lt"/>
                <a:ea typeface="+mn-ea"/>
                <a:cs typeface="+mn-cs"/>
              </a:rPr>
              <a:t>PlantBottle</a:t>
            </a:r>
            <a:r>
              <a:rPr lang="en-US" sz="1200" kern="1200" dirty="0" smtClean="0">
                <a:solidFill>
                  <a:schemeClr val="tx1"/>
                </a:solidFill>
                <a:effectLst/>
                <a:latin typeface="+mn-lt"/>
                <a:ea typeface="+mn-ea"/>
                <a:cs typeface="+mn-cs"/>
              </a:rPr>
              <a:t> is an </a:t>
            </a:r>
            <a:r>
              <a:rPr lang="en-US" sz="1200" kern="1200" dirty="0" err="1" smtClean="0">
                <a:solidFill>
                  <a:schemeClr val="tx1"/>
                </a:solidFill>
                <a:effectLst/>
                <a:latin typeface="+mn-lt"/>
                <a:ea typeface="+mn-ea"/>
                <a:cs typeface="+mn-cs"/>
              </a:rPr>
              <a:t>ownable</a:t>
            </a:r>
            <a:r>
              <a:rPr lang="en-US" sz="1200" kern="1200" dirty="0" smtClean="0">
                <a:solidFill>
                  <a:schemeClr val="tx1"/>
                </a:solidFill>
                <a:effectLst/>
                <a:latin typeface="+mn-lt"/>
                <a:ea typeface="+mn-ea"/>
                <a:cs typeface="+mn-cs"/>
              </a:rPr>
              <a:t> point of differentiation driving trail &amp; repeat</a:t>
            </a:r>
          </a:p>
          <a:p>
            <a:r>
              <a:rPr lang="en-US" sz="1200" kern="1200" dirty="0" smtClean="0">
                <a:solidFill>
                  <a:schemeClr val="tx1"/>
                </a:solidFill>
                <a:effectLst/>
                <a:latin typeface="+mn-lt"/>
                <a:ea typeface="+mn-ea"/>
                <a:cs typeface="+mn-cs"/>
              </a:rPr>
              <a:t>·         Natural cues of packaging reinforce positive qualities of product</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PlantBottle</a:t>
            </a:r>
            <a:r>
              <a:rPr lang="en-US" sz="1200" kern="1200" dirty="0" smtClean="0">
                <a:solidFill>
                  <a:schemeClr val="tx1"/>
                </a:solidFill>
                <a:effectLst/>
                <a:latin typeface="+mn-lt"/>
                <a:ea typeface="+mn-ea"/>
                <a:cs typeface="+mn-cs"/>
              </a:rPr>
              <a:t> fights negative category perceptions among customers and consumers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All PET will be first generation </a:t>
            </a:r>
            <a:r>
              <a:rPr lang="en-US" sz="1200" kern="1200" dirty="0" err="1" smtClean="0">
                <a:solidFill>
                  <a:schemeClr val="tx1"/>
                </a:solidFill>
                <a:effectLst/>
                <a:latin typeface="+mn-lt"/>
                <a:ea typeface="+mn-ea"/>
                <a:cs typeface="+mn-cs"/>
              </a:rPr>
              <a:t>PlantBottle</a:t>
            </a:r>
            <a:r>
              <a:rPr lang="en-US" sz="1200" kern="1200" dirty="0" smtClean="0">
                <a:solidFill>
                  <a:schemeClr val="tx1"/>
                </a:solidFill>
                <a:effectLst/>
                <a:latin typeface="+mn-lt"/>
                <a:ea typeface="+mn-ea"/>
                <a:cs typeface="+mn-cs"/>
              </a:rPr>
              <a:t> by 2020</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38</a:t>
            </a:fld>
            <a:endParaRPr lang="en-US"/>
          </a:p>
        </p:txBody>
      </p:sp>
    </p:spTree>
    <p:extLst>
      <p:ext uri="{BB962C8B-B14F-4D97-AF65-F5344CB8AC3E}">
        <p14:creationId xmlns:p14="http://schemas.microsoft.com/office/powerpoint/2010/main" val="2902292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dirty="0" smtClean="0"/>
              <a:t>Water Brands:</a:t>
            </a:r>
          </a:p>
          <a:p>
            <a:r>
              <a:rPr lang="en-US" sz="1200" dirty="0" smtClean="0"/>
              <a:t>2009 – US &amp; Canada Dasani</a:t>
            </a:r>
          </a:p>
          <a:p>
            <a:r>
              <a:rPr lang="en-US" sz="1200" dirty="0" smtClean="0"/>
              <a:t>2010 – Japan </a:t>
            </a:r>
            <a:r>
              <a:rPr lang="en-US" sz="1200" dirty="0" err="1" smtClean="0"/>
              <a:t>iLOHAS</a:t>
            </a:r>
            <a:endParaRPr lang="en-US" sz="1200" dirty="0" smtClean="0"/>
          </a:p>
          <a:p>
            <a:r>
              <a:rPr lang="en-US" sz="1200" dirty="0" smtClean="0"/>
              <a:t>2010 – Sweden &amp; Norway </a:t>
            </a:r>
            <a:r>
              <a:rPr lang="en-US" sz="1200" dirty="0" err="1" smtClean="0"/>
              <a:t>Bonaqua</a:t>
            </a:r>
            <a:endParaRPr lang="en-US" sz="1200" dirty="0" smtClean="0"/>
          </a:p>
          <a:p>
            <a:r>
              <a:rPr lang="en-US" sz="1200" dirty="0" smtClean="0"/>
              <a:t>2011 – South Africa </a:t>
            </a:r>
            <a:r>
              <a:rPr lang="en-US" sz="1200" dirty="0" err="1" smtClean="0"/>
              <a:t>Valpre</a:t>
            </a:r>
            <a:endParaRPr lang="en-US" sz="1200" dirty="0" smtClean="0"/>
          </a:p>
          <a:p>
            <a:r>
              <a:rPr lang="en-US" sz="1200" dirty="0" smtClean="0"/>
              <a:t>2011 – Germany </a:t>
            </a:r>
            <a:r>
              <a:rPr lang="en-US" sz="1200" dirty="0" err="1" smtClean="0"/>
              <a:t>ViO</a:t>
            </a:r>
            <a:endParaRPr lang="en-US" sz="1200" dirty="0" smtClean="0"/>
          </a:p>
          <a:p>
            <a:r>
              <a:rPr lang="en-US" sz="1200" dirty="0" smtClean="0"/>
              <a:t>2012 – Serbia Rosa</a:t>
            </a:r>
          </a:p>
          <a:p>
            <a:r>
              <a:rPr lang="en-US" sz="1200" dirty="0" smtClean="0"/>
              <a:t>2012 – Mexico </a:t>
            </a:r>
            <a:r>
              <a:rPr lang="en-US" sz="1200" dirty="0" err="1" smtClean="0"/>
              <a:t>Ciel</a:t>
            </a:r>
            <a:endParaRPr lang="en-US" sz="1200" dirty="0" smtClean="0"/>
          </a:p>
          <a:p>
            <a:r>
              <a:rPr lang="en-US" sz="1200" dirty="0" smtClean="0"/>
              <a:t>2012 – Brazil Crystal</a:t>
            </a:r>
          </a:p>
          <a:p>
            <a:r>
              <a:rPr lang="en-US" sz="1200" dirty="0" smtClean="0"/>
              <a:t>2012 – Hong Kong &amp; Taiwan </a:t>
            </a:r>
            <a:r>
              <a:rPr lang="en-US" sz="1200" dirty="0" err="1" smtClean="0"/>
              <a:t>Bonaqua</a:t>
            </a:r>
            <a:endParaRPr lang="en-US" sz="1200" dirty="0" smtClean="0"/>
          </a:p>
          <a:p>
            <a:r>
              <a:rPr lang="en-US" sz="1200" dirty="0" smtClean="0"/>
              <a:t>2012 – US &amp; Canada </a:t>
            </a:r>
            <a:r>
              <a:rPr lang="en-US" sz="1200" dirty="0" err="1" smtClean="0"/>
              <a:t>smartwater</a:t>
            </a:r>
            <a:endParaRPr lang="en-US" sz="1200" dirty="0" smtClean="0"/>
          </a:p>
          <a:p>
            <a:r>
              <a:rPr lang="en-US" sz="1200" dirty="0" smtClean="0"/>
              <a:t>2013 – Trinidad &amp; Tobago Dasani </a:t>
            </a:r>
          </a:p>
          <a:p>
            <a:r>
              <a:rPr lang="en-US" sz="1200" dirty="0" smtClean="0"/>
              <a:t>2013 – Finland </a:t>
            </a:r>
            <a:r>
              <a:rPr lang="en-US" sz="1200" dirty="0" err="1" smtClean="0"/>
              <a:t>Bonaqua</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39</a:t>
            </a:fld>
            <a:endParaRPr lang="en-US"/>
          </a:p>
        </p:txBody>
      </p:sp>
    </p:spTree>
    <p:extLst>
      <p:ext uri="{BB962C8B-B14F-4D97-AF65-F5344CB8AC3E}">
        <p14:creationId xmlns:p14="http://schemas.microsoft.com/office/powerpoint/2010/main" val="604674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err="1" smtClean="0"/>
              <a:t>PlantBottle</a:t>
            </a:r>
            <a:r>
              <a:rPr lang="en-US" sz="1200" dirty="0" smtClean="0"/>
              <a:t> is real differentiation. It is the first ever recyclable PET plastic beverage bottle made partially from plants.  </a:t>
            </a:r>
          </a:p>
          <a:p>
            <a:pPr marL="0" indent="0">
              <a:buNone/>
            </a:pPr>
            <a:endParaRPr lang="en-US" sz="1200" dirty="0" smtClean="0"/>
          </a:p>
          <a:p>
            <a:pPr marL="0" indent="0">
              <a:buNone/>
            </a:pPr>
            <a:r>
              <a:rPr lang="en-US" sz="1200" dirty="0" err="1" smtClean="0"/>
              <a:t>PlantBottle</a:t>
            </a:r>
            <a:r>
              <a:rPr lang="en-US" sz="1200" dirty="0" smtClean="0"/>
              <a:t> packaging looks, functions and recycles just like traditional PET plastic, but does so with a lighter footprint on the planet and its scarce resources.</a:t>
            </a:r>
          </a:p>
        </p:txBody>
      </p:sp>
      <p:sp>
        <p:nvSpPr>
          <p:cNvPr id="4" name="Slide Number Placeholder 3"/>
          <p:cNvSpPr>
            <a:spLocks noGrp="1"/>
          </p:cNvSpPr>
          <p:nvPr>
            <p:ph type="sldNum" sz="quarter" idx="10"/>
          </p:nvPr>
        </p:nvSpPr>
        <p:spPr/>
        <p:txBody>
          <a:bodyPr/>
          <a:lstStyle/>
          <a:p>
            <a:fld id="{D817C3F8-7FE1-44B2-992F-AA46AD7223CE}" type="slidenum">
              <a:rPr lang="en-US" smtClean="0"/>
              <a:pPr/>
              <a:t>40</a:t>
            </a:fld>
            <a:endParaRPr lang="en-US"/>
          </a:p>
        </p:txBody>
      </p:sp>
    </p:spTree>
    <p:extLst>
      <p:ext uri="{BB962C8B-B14F-4D97-AF65-F5344CB8AC3E}">
        <p14:creationId xmlns:p14="http://schemas.microsoft.com/office/powerpoint/2010/main" val="3651669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400" dirty="0" smtClean="0"/>
              <a:t>Results</a:t>
            </a:r>
          </a:p>
          <a:p>
            <a:r>
              <a:rPr lang="en-US" sz="2800" dirty="0" smtClean="0"/>
              <a:t>Dasani seen as ‘leader is eco-friendly packaging’</a:t>
            </a:r>
          </a:p>
          <a:p>
            <a:r>
              <a:rPr lang="en-US" sz="2800" dirty="0" smtClean="0"/>
              <a:t>Consumers recognize Dasani as their ‘favorite brand’ more since the </a:t>
            </a:r>
            <a:r>
              <a:rPr lang="en-US" sz="2800" dirty="0" err="1" smtClean="0"/>
              <a:t>PlantBottle</a:t>
            </a:r>
            <a:r>
              <a:rPr lang="en-US" sz="2800" dirty="0" smtClean="0"/>
              <a:t> campaign began, extending its lead over the competition</a:t>
            </a:r>
          </a:p>
          <a:p>
            <a:r>
              <a:rPr lang="en-US" sz="2800" dirty="0" smtClean="0"/>
              <a:t>Dasani saw its daily drinkers increase from 10MM to 12MM (+20%) </a:t>
            </a:r>
          </a:p>
          <a:p>
            <a:r>
              <a:rPr lang="en-US" sz="2800" dirty="0" smtClean="0"/>
              <a:t>Dasani is winning both value and volume share</a:t>
            </a:r>
          </a:p>
          <a:p>
            <a:pPr lvl="1"/>
            <a:r>
              <a:rPr lang="en-US" sz="2800" dirty="0" smtClean="0"/>
              <a:t>Value share has increased 2.1pts vs. competition</a:t>
            </a:r>
          </a:p>
          <a:p>
            <a:pPr lvl="1"/>
            <a:r>
              <a:rPr lang="en-US" sz="2800" dirty="0" smtClean="0"/>
              <a:t>Volume jumped 50MM incremental unit cases, outpacing category growth 2 to 1</a:t>
            </a:r>
          </a:p>
          <a:p>
            <a:r>
              <a:rPr lang="en-US" sz="2800" dirty="0" smtClean="0"/>
              <a:t>Dasani was reauthorized in over 25,000 outlets between 2010 and 2012, including </a:t>
            </a:r>
            <a:r>
              <a:rPr lang="en-US" sz="2800" dirty="0" err="1" smtClean="0"/>
              <a:t>Walmart</a:t>
            </a:r>
            <a:r>
              <a:rPr lang="en-US" sz="2800" dirty="0" smtClean="0"/>
              <a:t> &amp; Safeway.</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41</a:t>
            </a:fld>
            <a:endParaRPr lang="en-US"/>
          </a:p>
        </p:txBody>
      </p:sp>
    </p:spTree>
    <p:extLst>
      <p:ext uri="{BB962C8B-B14F-4D97-AF65-F5344CB8AC3E}">
        <p14:creationId xmlns:p14="http://schemas.microsoft.com/office/powerpoint/2010/main" val="1320245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3200" dirty="0" smtClean="0"/>
              <a:t>Rosa (Serbia)</a:t>
            </a:r>
            <a:endParaRPr lang="en-US" sz="1100" dirty="0" smtClean="0"/>
          </a:p>
          <a:p>
            <a:pPr marL="0" indent="0">
              <a:buFont typeface="Arial"/>
              <a:buNone/>
            </a:pPr>
            <a:r>
              <a:rPr lang="en-US" sz="1200" dirty="0" smtClean="0"/>
              <a:t>Serbia introduced </a:t>
            </a:r>
            <a:r>
              <a:rPr lang="en-US" sz="1200" dirty="0" err="1" smtClean="0"/>
              <a:t>PlantBottle</a:t>
            </a:r>
            <a:r>
              <a:rPr lang="en-US" sz="1200" dirty="0" smtClean="0"/>
              <a:t> to address shrinking category leadership and reboot brand that was perceived as “old and undifferentiated” </a:t>
            </a:r>
          </a:p>
          <a:p>
            <a:pPr marL="0" indent="0">
              <a:buFont typeface="Arial"/>
              <a:buNone/>
            </a:pPr>
            <a:r>
              <a:rPr lang="en-US" sz="2000" dirty="0" smtClean="0"/>
              <a:t>Results</a:t>
            </a:r>
          </a:p>
          <a:p>
            <a:r>
              <a:rPr lang="en-US" sz="1200" dirty="0" smtClean="0"/>
              <a:t>Volume growth, back on double digit trend</a:t>
            </a:r>
          </a:p>
          <a:p>
            <a:r>
              <a:rPr lang="en-US" sz="1200" dirty="0" smtClean="0"/>
              <a:t>Rosa is clear #1 Still Water - YTD Sep12  27.1% (+2.6pts vs. LY, +5.8pts vs. 2LY)</a:t>
            </a:r>
          </a:p>
          <a:p>
            <a:r>
              <a:rPr lang="en-US" sz="1200" dirty="0" smtClean="0"/>
              <a:t>Rosa increases its gap with Aqua Viva, on all parameters  </a:t>
            </a:r>
          </a:p>
          <a:p>
            <a:r>
              <a:rPr lang="en-US" sz="1200" dirty="0" smtClean="0"/>
              <a:t>Rosa became Favorite Packaged Water Brand</a:t>
            </a:r>
          </a:p>
          <a:p>
            <a:r>
              <a:rPr lang="en-US" sz="1200" dirty="0" smtClean="0"/>
              <a:t>Rosa is within Top 5 AFB brands in Brand Trust</a:t>
            </a:r>
          </a:p>
          <a:p>
            <a:r>
              <a:rPr lang="en-US" sz="1200" dirty="0" smtClean="0"/>
              <a:t>Rosa is #1 player in local AFB digital arena with FB page of 165.000 fans</a:t>
            </a:r>
          </a:p>
          <a:p>
            <a:r>
              <a:rPr lang="en-US" sz="1200" dirty="0" smtClean="0"/>
              <a:t>Rosa now is pure, healthy, persistent, composed, traditional, trustful, family oriented, yet at the same time up to dated, modern, dynamic and urban (</a:t>
            </a:r>
            <a:r>
              <a:rPr lang="en-US" sz="1200" dirty="0" err="1" smtClean="0"/>
              <a:t>Censydiam</a:t>
            </a:r>
            <a:r>
              <a:rPr lang="en-US" sz="1200" dirty="0" smtClean="0"/>
              <a:t> Jun12)</a:t>
            </a:r>
            <a:endParaRPr lang="en-US" sz="1200"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42</a:t>
            </a:fld>
            <a:endParaRPr lang="en-US"/>
          </a:p>
        </p:txBody>
      </p:sp>
    </p:spTree>
    <p:extLst>
      <p:ext uri="{BB962C8B-B14F-4D97-AF65-F5344CB8AC3E}">
        <p14:creationId xmlns:p14="http://schemas.microsoft.com/office/powerpoint/2010/main" val="39120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Of course, it merits mention that the opportunity varies even INSIDE of the cola line, so, of course, it will vary even more across other products. Let’s now take a look now into </a:t>
            </a:r>
            <a:r>
              <a:rPr lang="en-US" sz="1200" kern="1200" dirty="0" smtClean="0">
                <a:solidFill>
                  <a:schemeClr val="tx1"/>
                </a:solidFill>
                <a:latin typeface="+mn-lt"/>
                <a:ea typeface="+mn-ea"/>
                <a:cs typeface="+mn-cs"/>
              </a:rPr>
              <a:t>each area,</a:t>
            </a:r>
            <a:r>
              <a:rPr lang="en-US" sz="1200" kern="1200" baseline="0" dirty="0" smtClean="0">
                <a:solidFill>
                  <a:schemeClr val="tx1"/>
                </a:solidFill>
                <a:latin typeface="+mn-lt"/>
                <a:ea typeface="+mn-ea"/>
                <a:cs typeface="+mn-cs"/>
              </a:rPr>
              <a:t> at some of the biggest problems, and some solutions that we, competitors, and peers are taking on. We’ll look at these through cases.</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5</a:t>
            </a:fld>
            <a:endParaRPr lang="en-US"/>
          </a:p>
        </p:txBody>
      </p:sp>
    </p:spTree>
    <p:extLst>
      <p:ext uri="{BB962C8B-B14F-4D97-AF65-F5344CB8AC3E}">
        <p14:creationId xmlns:p14="http://schemas.microsoft.com/office/powerpoint/2010/main" val="1919891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dirty="0" smtClean="0">
                <a:latin typeface="Arial" pitchFamily="34" charset="0"/>
                <a:cs typeface="Arial" pitchFamily="34" charset="0"/>
              </a:rPr>
              <a:t>The only difference is that the MEG is sourced from plants as opposed to oil.  MEG is 30% of PET by weight.</a:t>
            </a:r>
          </a:p>
          <a:p>
            <a:endParaRPr lang="en-US" dirty="0" smtClean="0">
              <a:latin typeface="Arial" pitchFamily="34" charset="0"/>
              <a:cs typeface="Arial" pitchFamily="34" charset="0"/>
            </a:endParaRPr>
          </a:p>
          <a:p>
            <a:r>
              <a:rPr lang="en-US" dirty="0" smtClean="0">
                <a:latin typeface="Arial" pitchFamily="34" charset="0"/>
                <a:cs typeface="Arial" pitchFamily="34" charset="0"/>
              </a:rPr>
              <a:t>The innovative breakthrough is that it is partly made from plants as opposed to oil.</a:t>
            </a:r>
          </a:p>
          <a:p>
            <a:r>
              <a:rPr lang="en-US" dirty="0" smtClean="0">
                <a:latin typeface="Arial" pitchFamily="34" charset="0"/>
                <a:cs typeface="Arial" pitchFamily="34" charset="0"/>
              </a:rPr>
              <a:t>  Fully recyclable</a:t>
            </a:r>
          </a:p>
          <a:p>
            <a:r>
              <a:rPr lang="en-US" dirty="0" smtClean="0">
                <a:latin typeface="Arial" pitchFamily="34" charset="0"/>
                <a:cs typeface="Arial" pitchFamily="34" charset="0"/>
              </a:rPr>
              <a:t>  Cost competitive to oil-based PET</a:t>
            </a:r>
          </a:p>
          <a:p>
            <a:r>
              <a:rPr lang="en-US" dirty="0" smtClean="0">
                <a:latin typeface="Arial" pitchFamily="34" charset="0"/>
                <a:cs typeface="Arial" pitchFamily="34" charset="0"/>
              </a:rPr>
              <a:t>  Commercially viable today</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43</a:t>
            </a:fld>
            <a:endParaRPr lang="en-US"/>
          </a:p>
        </p:txBody>
      </p:sp>
    </p:spTree>
    <p:extLst>
      <p:ext uri="{BB962C8B-B14F-4D97-AF65-F5344CB8AC3E}">
        <p14:creationId xmlns:p14="http://schemas.microsoft.com/office/powerpoint/2010/main" val="162055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400" dirty="0" smtClean="0">
                <a:solidFill>
                  <a:schemeClr val="bg1"/>
                </a:solidFill>
                <a:latin typeface="Arial" pitchFamily="34" charset="0"/>
                <a:cs typeface="Arial" pitchFamily="34" charset="0"/>
              </a:rPr>
              <a:t>US Example: </a:t>
            </a:r>
          </a:p>
          <a:p>
            <a:r>
              <a:rPr lang="en-US" sz="1200" dirty="0" err="1" smtClean="0">
                <a:solidFill>
                  <a:schemeClr val="bg1"/>
                </a:solidFill>
                <a:latin typeface="Arial" pitchFamily="34" charset="0"/>
                <a:cs typeface="Arial" pitchFamily="34" charset="0"/>
              </a:rPr>
              <a:t>Walmart</a:t>
            </a:r>
            <a:r>
              <a:rPr lang="en-US" sz="1200" dirty="0" smtClean="0">
                <a:solidFill>
                  <a:schemeClr val="bg1"/>
                </a:solidFill>
                <a:latin typeface="Arial" pitchFamily="34" charset="0"/>
                <a:cs typeface="Arial" pitchFamily="34" charset="0"/>
              </a:rPr>
              <a:t> relisted Dasani because of </a:t>
            </a:r>
            <a:r>
              <a:rPr lang="en-US" sz="1200" dirty="0" err="1" smtClean="0">
                <a:solidFill>
                  <a:schemeClr val="bg1"/>
                </a:solidFill>
                <a:latin typeface="Arial" pitchFamily="34" charset="0"/>
                <a:cs typeface="Arial" pitchFamily="34" charset="0"/>
              </a:rPr>
              <a:t>PlantBottle</a:t>
            </a:r>
            <a:r>
              <a:rPr lang="en-US" sz="1200" dirty="0" smtClean="0">
                <a:solidFill>
                  <a:schemeClr val="bg1"/>
                </a:solidFill>
                <a:latin typeface="Arial" pitchFamily="34" charset="0"/>
                <a:cs typeface="Arial" pitchFamily="34" charset="0"/>
              </a:rPr>
              <a:t> and now demands more brands to convert to </a:t>
            </a:r>
            <a:r>
              <a:rPr lang="en-US" sz="1200" dirty="0" err="1" smtClean="0">
                <a:solidFill>
                  <a:schemeClr val="bg1"/>
                </a:solidFill>
                <a:latin typeface="Arial" pitchFamily="34" charset="0"/>
                <a:cs typeface="Arial" pitchFamily="34" charset="0"/>
              </a:rPr>
              <a:t>PlantBottle</a:t>
            </a:r>
            <a:r>
              <a:rPr lang="en-US" sz="1200" dirty="0" smtClean="0">
                <a:solidFill>
                  <a:schemeClr val="bg1"/>
                </a:solidFill>
                <a:latin typeface="Arial" pitchFamily="34" charset="0"/>
                <a:cs typeface="Arial" pitchFamily="34" charset="0"/>
              </a:rPr>
              <a:t>, like Simply and Gold Peak</a:t>
            </a:r>
          </a:p>
          <a:p>
            <a:r>
              <a:rPr lang="en-US" sz="1200" dirty="0" err="1" smtClean="0">
                <a:solidFill>
                  <a:schemeClr val="bg1"/>
                </a:solidFill>
                <a:latin typeface="Arial" pitchFamily="34" charset="0"/>
                <a:cs typeface="Arial" pitchFamily="34" charset="0"/>
              </a:rPr>
              <a:t>PlantBottle</a:t>
            </a:r>
            <a:r>
              <a:rPr lang="en-US" sz="1200" dirty="0" smtClean="0">
                <a:solidFill>
                  <a:schemeClr val="bg1"/>
                </a:solidFill>
                <a:latin typeface="Arial" pitchFamily="34" charset="0"/>
                <a:cs typeface="Arial" pitchFamily="34" charset="0"/>
              </a:rPr>
              <a:t> has cemented annual in-store promotions for brand, example: Dasani Earth Month</a:t>
            </a:r>
          </a:p>
          <a:p>
            <a:r>
              <a:rPr lang="en-US" sz="1200" dirty="0" err="1" smtClean="0">
                <a:solidFill>
                  <a:schemeClr val="bg1"/>
                </a:solidFill>
                <a:latin typeface="Arial" pitchFamily="34" charset="0"/>
                <a:cs typeface="Arial" pitchFamily="34" charset="0"/>
              </a:rPr>
              <a:t>PlantBottle</a:t>
            </a:r>
            <a:r>
              <a:rPr lang="en-US" sz="1200" dirty="0" smtClean="0">
                <a:solidFill>
                  <a:schemeClr val="bg1"/>
                </a:solidFill>
                <a:latin typeface="Arial" pitchFamily="34" charset="0"/>
                <a:cs typeface="Arial" pitchFamily="34" charset="0"/>
              </a:rPr>
              <a:t> was the reason for new FSOP partnerships like Starwood, Disney &amp; Sea World theme parks</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49</a:t>
            </a:fld>
            <a:endParaRPr lang="en-US"/>
          </a:p>
        </p:txBody>
      </p:sp>
    </p:spTree>
    <p:extLst>
      <p:ext uri="{BB962C8B-B14F-4D97-AF65-F5344CB8AC3E}">
        <p14:creationId xmlns:p14="http://schemas.microsoft.com/office/powerpoint/2010/main" val="2883407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400" dirty="0" smtClean="0">
                <a:solidFill>
                  <a:schemeClr val="bg1"/>
                </a:solidFill>
                <a:latin typeface="Arial" pitchFamily="34" charset="0"/>
                <a:cs typeface="Arial" pitchFamily="34" charset="0"/>
              </a:rPr>
              <a:t>US Example: </a:t>
            </a:r>
          </a:p>
          <a:p>
            <a:r>
              <a:rPr lang="en-US" sz="1200" dirty="0" err="1" smtClean="0">
                <a:solidFill>
                  <a:schemeClr val="bg1"/>
                </a:solidFill>
                <a:latin typeface="Arial" pitchFamily="34" charset="0"/>
                <a:cs typeface="Arial" pitchFamily="34" charset="0"/>
              </a:rPr>
              <a:t>Walmart</a:t>
            </a:r>
            <a:r>
              <a:rPr lang="en-US" sz="1200" dirty="0" smtClean="0">
                <a:solidFill>
                  <a:schemeClr val="bg1"/>
                </a:solidFill>
                <a:latin typeface="Arial" pitchFamily="34" charset="0"/>
                <a:cs typeface="Arial" pitchFamily="34" charset="0"/>
              </a:rPr>
              <a:t> relisted Dasani because of </a:t>
            </a:r>
            <a:r>
              <a:rPr lang="en-US" sz="1200" dirty="0" err="1" smtClean="0">
                <a:solidFill>
                  <a:schemeClr val="bg1"/>
                </a:solidFill>
                <a:latin typeface="Arial" pitchFamily="34" charset="0"/>
                <a:cs typeface="Arial" pitchFamily="34" charset="0"/>
              </a:rPr>
              <a:t>PlantBottle</a:t>
            </a:r>
            <a:r>
              <a:rPr lang="en-US" sz="1200" dirty="0" smtClean="0">
                <a:solidFill>
                  <a:schemeClr val="bg1"/>
                </a:solidFill>
                <a:latin typeface="Arial" pitchFamily="34" charset="0"/>
                <a:cs typeface="Arial" pitchFamily="34" charset="0"/>
              </a:rPr>
              <a:t> and now demands more brands to convert to </a:t>
            </a:r>
            <a:r>
              <a:rPr lang="en-US" sz="1200" dirty="0" err="1" smtClean="0">
                <a:solidFill>
                  <a:schemeClr val="bg1"/>
                </a:solidFill>
                <a:latin typeface="Arial" pitchFamily="34" charset="0"/>
                <a:cs typeface="Arial" pitchFamily="34" charset="0"/>
              </a:rPr>
              <a:t>PlantBottle</a:t>
            </a:r>
            <a:r>
              <a:rPr lang="en-US" sz="1200" dirty="0" smtClean="0">
                <a:solidFill>
                  <a:schemeClr val="bg1"/>
                </a:solidFill>
                <a:latin typeface="Arial" pitchFamily="34" charset="0"/>
                <a:cs typeface="Arial" pitchFamily="34" charset="0"/>
              </a:rPr>
              <a:t>, like Simply and Gold Peak</a:t>
            </a:r>
          </a:p>
          <a:p>
            <a:r>
              <a:rPr lang="en-US" sz="1200" dirty="0" err="1" smtClean="0">
                <a:solidFill>
                  <a:schemeClr val="bg1"/>
                </a:solidFill>
                <a:latin typeface="Arial" pitchFamily="34" charset="0"/>
                <a:cs typeface="Arial" pitchFamily="34" charset="0"/>
              </a:rPr>
              <a:t>PlantBottle</a:t>
            </a:r>
            <a:r>
              <a:rPr lang="en-US" sz="1200" dirty="0" smtClean="0">
                <a:solidFill>
                  <a:schemeClr val="bg1"/>
                </a:solidFill>
                <a:latin typeface="Arial" pitchFamily="34" charset="0"/>
                <a:cs typeface="Arial" pitchFamily="34" charset="0"/>
              </a:rPr>
              <a:t> has cemented annual in-store promotions for brand, example: Dasani Earth Month</a:t>
            </a:r>
          </a:p>
          <a:p>
            <a:r>
              <a:rPr lang="en-US" sz="1200" dirty="0" err="1" smtClean="0">
                <a:solidFill>
                  <a:schemeClr val="bg1"/>
                </a:solidFill>
                <a:latin typeface="Arial" pitchFamily="34" charset="0"/>
                <a:cs typeface="Arial" pitchFamily="34" charset="0"/>
              </a:rPr>
              <a:t>PlantBottle</a:t>
            </a:r>
            <a:r>
              <a:rPr lang="en-US" sz="1200" dirty="0" smtClean="0">
                <a:solidFill>
                  <a:schemeClr val="bg1"/>
                </a:solidFill>
                <a:latin typeface="Arial" pitchFamily="34" charset="0"/>
                <a:cs typeface="Arial" pitchFamily="34" charset="0"/>
              </a:rPr>
              <a:t> was the reason for new FSOP partnerships like Starwood, Disney &amp; Sea World theme parks</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51</a:t>
            </a:fld>
            <a:endParaRPr lang="en-US"/>
          </a:p>
        </p:txBody>
      </p:sp>
    </p:spTree>
    <p:extLst>
      <p:ext uri="{BB962C8B-B14F-4D97-AF65-F5344CB8AC3E}">
        <p14:creationId xmlns:p14="http://schemas.microsoft.com/office/powerpoint/2010/main" val="28834076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AAA41A-89E5-40C7-ABF0-35C7A1701B58}" type="slidenum">
              <a:rPr lang="en-US" smtClean="0"/>
              <a:t>52</a:t>
            </a:fld>
            <a:endParaRPr lang="en-US"/>
          </a:p>
        </p:txBody>
      </p:sp>
    </p:spTree>
    <p:extLst>
      <p:ext uri="{BB962C8B-B14F-4D97-AF65-F5344CB8AC3E}">
        <p14:creationId xmlns:p14="http://schemas.microsoft.com/office/powerpoint/2010/main" val="654566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defTabSz="914400">
              <a:defRPr/>
            </a:pPr>
            <a:endParaRPr lang="en-US" sz="1000" dirty="0" smtClean="0">
              <a:latin typeface="+mj-lt"/>
              <a:cs typeface="Arial" pitchFamily="34" charset="0"/>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53</a:t>
            </a:fld>
            <a:endParaRPr lang="en-US"/>
          </a:p>
        </p:txBody>
      </p:sp>
    </p:spTree>
    <p:extLst>
      <p:ext uri="{BB962C8B-B14F-4D97-AF65-F5344CB8AC3E}">
        <p14:creationId xmlns:p14="http://schemas.microsoft.com/office/powerpoint/2010/main" val="36756399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Discuss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solidFill>
                  <a:schemeClr val="tx1"/>
                </a:solidFill>
              </a:rPr>
              <a:t>In your market, which suppliers are doing the most to reduce carbon in packaging?</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solidFill>
                  <a:schemeClr val="tx1"/>
                </a:solidFill>
              </a:rPr>
              <a:t>What cases have you heard about from other local industries or companies?</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54</a:t>
            </a:fld>
            <a:endParaRPr lang="en-US"/>
          </a:p>
        </p:txBody>
      </p:sp>
    </p:spTree>
    <p:extLst>
      <p:ext uri="{BB962C8B-B14F-4D97-AF65-F5344CB8AC3E}">
        <p14:creationId xmlns:p14="http://schemas.microsoft.com/office/powerpoint/2010/main" val="4680392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past o</a:t>
            </a:r>
            <a:r>
              <a:rPr lang="en-US" dirty="0" smtClean="0"/>
              <a:t>ur main focus has</a:t>
            </a:r>
            <a:r>
              <a:rPr lang="en-US" baseline="0" dirty="0" smtClean="0"/>
              <a:t> been our manufacturing sites and we are familiar with actions to improve energy efficiency and reduce carbon emissions at plants. We’ll spend less time on it today, but we will look at what are the available tools and programs that help us reduce carbon emissions as well as what Coca-Cola colleagues </a:t>
            </a:r>
            <a:r>
              <a:rPr lang="en-US" baseline="0" smtClean="0"/>
              <a:t>are doing.</a:t>
            </a:r>
            <a:endParaRPr lang="en-US" baseline="0" dirty="0" smtClean="0"/>
          </a:p>
        </p:txBody>
      </p:sp>
      <p:sp>
        <p:nvSpPr>
          <p:cNvPr id="4" name="Slide Number Placeholder 3"/>
          <p:cNvSpPr>
            <a:spLocks noGrp="1"/>
          </p:cNvSpPr>
          <p:nvPr>
            <p:ph type="sldNum" sz="quarter" idx="10"/>
          </p:nvPr>
        </p:nvSpPr>
        <p:spPr/>
        <p:txBody>
          <a:bodyPr/>
          <a:lstStyle/>
          <a:p>
            <a:fld id="{D817C3F8-7FE1-44B2-992F-AA46AD7223CE}" type="slidenum">
              <a:rPr lang="en-US" smtClean="0"/>
              <a:pPr/>
              <a:t>55</a:t>
            </a:fld>
            <a:endParaRPr lang="en-US"/>
          </a:p>
        </p:txBody>
      </p:sp>
    </p:spTree>
    <p:extLst>
      <p:ext uri="{BB962C8B-B14F-4D97-AF65-F5344CB8AC3E}">
        <p14:creationId xmlns:p14="http://schemas.microsoft.com/office/powerpoint/2010/main" val="3841502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Carbon emissions in manufacturing originate from electricity consumption as well as fuel consumption, mainly fuel used in our boilers operation. The approaches to reduce these carbon emissions can be classified as a) Improvements in energy efficiency (reduce energy use) and b) Use of cleaner sources of energy (like renewable energy). </a:t>
            </a:r>
            <a:r>
              <a:rPr lang="en-US" sz="1200" kern="1200" dirty="0" smtClean="0">
                <a:solidFill>
                  <a:schemeClr val="tx1"/>
                </a:solidFill>
                <a:latin typeface="+mn-lt"/>
                <a:ea typeface="+mn-ea"/>
                <a:cs typeface="Arial" pitchFamily="34" charset="0"/>
              </a:rPr>
              <a:t>The</a:t>
            </a:r>
            <a:r>
              <a:rPr lang="en-US" sz="1200" kern="1200" baseline="0" dirty="0" smtClean="0">
                <a:solidFill>
                  <a:schemeClr val="tx1"/>
                </a:solidFill>
                <a:latin typeface="+mn-lt"/>
                <a:ea typeface="+mn-ea"/>
                <a:cs typeface="Arial" pitchFamily="34" charset="0"/>
              </a:rPr>
              <a:t> environmental and financial impacts of carbon reduction interventions will vary greatly amongst and within these approaches with low cost (and in many cases low impact) quick returns actions on one side of the spectrum and high cost high impact activities in the other. But we have developed tools and programs to help our bottlers navigate the options and build the business case</a:t>
            </a:r>
          </a:p>
        </p:txBody>
      </p:sp>
      <p:sp>
        <p:nvSpPr>
          <p:cNvPr id="4" name="Slide Number Placeholder 3"/>
          <p:cNvSpPr>
            <a:spLocks noGrp="1"/>
          </p:cNvSpPr>
          <p:nvPr>
            <p:ph type="sldNum" sz="quarter" idx="10"/>
          </p:nvPr>
        </p:nvSpPr>
        <p:spPr/>
        <p:txBody>
          <a:bodyPr/>
          <a:lstStyle/>
          <a:p>
            <a:fld id="{D817C3F8-7FE1-44B2-992F-AA46AD7223CE}" type="slidenum">
              <a:rPr lang="en-US" smtClean="0"/>
              <a:pPr/>
              <a:t>56</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61</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Inside of </a:t>
            </a:r>
            <a:r>
              <a:rPr lang="en-US" sz="1200" b="0" kern="1200" dirty="0" err="1" smtClean="0">
                <a:solidFill>
                  <a:schemeClr val="tx1"/>
                </a:solidFill>
                <a:effectLst/>
                <a:latin typeface="+mn-lt"/>
                <a:ea typeface="+mn-ea"/>
                <a:cs typeface="+mn-cs"/>
              </a:rPr>
              <a:t>esKO</a:t>
            </a:r>
            <a:r>
              <a:rPr lang="en-US" sz="1200" b="0" kern="1200" dirty="0" smtClean="0">
                <a:solidFill>
                  <a:schemeClr val="tx1"/>
                </a:solidFill>
                <a:effectLst/>
                <a:latin typeface="+mn-lt"/>
                <a:ea typeface="+mn-ea"/>
                <a:cs typeface="+mn-cs"/>
              </a:rPr>
              <a:t>, you’ll find the</a:t>
            </a:r>
            <a:r>
              <a:rPr lang="en-US" sz="1200" b="0" kern="1200" baseline="0" dirty="0" smtClean="0">
                <a:solidFill>
                  <a:schemeClr val="tx1"/>
                </a:solidFill>
                <a:effectLst/>
                <a:latin typeface="+mn-lt"/>
                <a:ea typeface="+mn-ea"/>
                <a:cs typeface="+mn-cs"/>
              </a:rPr>
              <a:t> top 10 simple, high-return practices that </a:t>
            </a:r>
            <a:r>
              <a:rPr lang="en-US" sz="1200" b="0" kern="1200" dirty="0" smtClean="0">
                <a:solidFill>
                  <a:schemeClr val="tx1"/>
                </a:solidFill>
                <a:effectLst/>
                <a:latin typeface="+mn-lt"/>
                <a:ea typeface="+mn-ea"/>
                <a:cs typeface="+mn-cs"/>
              </a:rPr>
              <a:t>100% of Coca-Cola bottlers should by the end of 2013.  With what</a:t>
            </a:r>
            <a:r>
              <a:rPr lang="en-US" sz="1200" b="0" kern="1200" baseline="0" dirty="0" smtClean="0">
                <a:solidFill>
                  <a:schemeClr val="tx1"/>
                </a:solidFill>
                <a:effectLst/>
                <a:latin typeface="+mn-lt"/>
                <a:ea typeface="+mn-ea"/>
                <a:cs typeface="+mn-cs"/>
              </a:rPr>
              <a:t> you’ve heard about the future of energy, this practice is even more important than ever.</a:t>
            </a:r>
          </a:p>
          <a:p>
            <a:endParaRPr lang="en-US" sz="1200" b="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ASK</a:t>
            </a:r>
          </a:p>
          <a:p>
            <a:r>
              <a:rPr lang="en-US" sz="1200" b="0" kern="1200" baseline="0" dirty="0" smtClean="0">
                <a:solidFill>
                  <a:schemeClr val="tx1"/>
                </a:solidFill>
                <a:effectLst/>
                <a:latin typeface="+mn-lt"/>
                <a:ea typeface="+mn-ea"/>
                <a:cs typeface="+mn-cs"/>
              </a:rPr>
              <a:t>How many people know what it is?</a:t>
            </a:r>
          </a:p>
          <a:p>
            <a:r>
              <a:rPr lang="en-US" sz="1200" b="0" kern="1200" baseline="0" dirty="0" smtClean="0">
                <a:solidFill>
                  <a:schemeClr val="tx1"/>
                </a:solidFill>
                <a:effectLst/>
                <a:latin typeface="+mn-lt"/>
                <a:ea typeface="+mn-ea"/>
                <a:cs typeface="+mn-cs"/>
              </a:rPr>
              <a:t>(Audience should describe if so.)</a:t>
            </a:r>
          </a:p>
          <a:p>
            <a:endParaRPr lang="en-US" sz="1200" b="1"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practice</a:t>
            </a:r>
            <a:r>
              <a:rPr lang="en-US" sz="1200" kern="1200" baseline="0" dirty="0" smtClean="0">
                <a:solidFill>
                  <a:schemeClr val="tx1"/>
                </a:solidFill>
                <a:effectLst/>
                <a:latin typeface="+mn-lt"/>
                <a:ea typeface="+mn-ea"/>
                <a:cs typeface="+mn-cs"/>
              </a:rPr>
              <a:t>s are simple, they help control costs, </a:t>
            </a:r>
            <a:r>
              <a:rPr lang="en-US" sz="1200" kern="1200" dirty="0" smtClean="0">
                <a:solidFill>
                  <a:schemeClr val="tx1"/>
                </a:solidFill>
                <a:effectLst/>
                <a:latin typeface="+mn-lt"/>
                <a:ea typeface="+mn-ea"/>
                <a:cs typeface="+mn-cs"/>
              </a:rPr>
              <a:t>they can help reach almost 60% of our facilities’ carbon goal, and,</a:t>
            </a:r>
            <a:r>
              <a:rPr lang="en-US" sz="1200" kern="1200" baseline="0" dirty="0" smtClean="0">
                <a:solidFill>
                  <a:schemeClr val="tx1"/>
                </a:solidFill>
                <a:effectLst/>
                <a:latin typeface="+mn-lt"/>
                <a:ea typeface="+mn-ea"/>
                <a:cs typeface="+mn-cs"/>
              </a:rPr>
              <a:t> as a bonus, successful bottlers r</a:t>
            </a:r>
            <a:r>
              <a:rPr lang="en-US" sz="1200" kern="1200" dirty="0" smtClean="0">
                <a:solidFill>
                  <a:schemeClr val="tx1"/>
                </a:solidFill>
                <a:effectLst/>
                <a:latin typeface="+mn-lt"/>
                <a:ea typeface="+mn-ea"/>
                <a:cs typeface="+mn-cs"/>
              </a:rPr>
              <a:t>eceive global recognition for your environmental work.  </a:t>
            </a:r>
            <a:r>
              <a:rPr lang="en-US" sz="1200" kern="1200" baseline="0" dirty="0" smtClean="0">
                <a:solidFill>
                  <a:schemeClr val="tx1"/>
                </a:solidFill>
                <a:effectLst/>
                <a:latin typeface="+mn-lt"/>
                <a:ea typeface="+mn-ea"/>
                <a:cs typeface="+mn-cs"/>
              </a:rPr>
              <a:t>It gets better. T</a:t>
            </a:r>
            <a:r>
              <a:rPr lang="en-US" sz="1200" kern="1200" dirty="0" smtClean="0">
                <a:solidFill>
                  <a:schemeClr val="tx1"/>
                </a:solidFill>
                <a:effectLst/>
                <a:latin typeface="+mn-lt"/>
                <a:ea typeface="+mn-ea"/>
                <a:cs typeface="+mn-cs"/>
              </a:rPr>
              <a:t>ogether with World Wildlife Fund – we</a:t>
            </a:r>
            <a:r>
              <a:rPr lang="en-US" sz="1200" kern="1200" baseline="0" dirty="0" smtClean="0">
                <a:solidFill>
                  <a:schemeClr val="tx1"/>
                </a:solidFill>
                <a:effectLst/>
                <a:latin typeface="+mn-lt"/>
                <a:ea typeface="+mn-ea"/>
                <a:cs typeface="+mn-cs"/>
              </a:rPr>
              <a:t> launched</a:t>
            </a:r>
            <a:r>
              <a:rPr lang="en-US" sz="1200" kern="1200" dirty="0" smtClean="0">
                <a:solidFill>
                  <a:schemeClr val="tx1"/>
                </a:solidFill>
                <a:effectLst/>
                <a:latin typeface="+mn-lt"/>
                <a:ea typeface="+mn-ea"/>
                <a:cs typeface="+mn-cs"/>
              </a:rPr>
              <a:t> an EASY new web tool in TEN LANGUAGES so that your plants can log-in, view practices, and track their progress.  The entire process takes no longer than 15 minutes. The site is available in: Arabic, English, French, German, Hindi, Japanese, Mandarin, Portuguese, Russian, and Spanish</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RESOURCES</a:t>
            </a:r>
          </a:p>
          <a:p>
            <a:r>
              <a:rPr lang="en-US" sz="1200" kern="1200" dirty="0" smtClean="0">
                <a:solidFill>
                  <a:schemeClr val="tx1"/>
                </a:solidFill>
                <a:effectLst/>
                <a:latin typeface="+mn-lt"/>
                <a:ea typeface="+mn-ea"/>
                <a:cs typeface="+mn-cs"/>
              </a:rPr>
              <a:t>Please log-in with your </a:t>
            </a:r>
            <a:r>
              <a:rPr lang="en-US" sz="1200" kern="1200" dirty="0" err="1" smtClean="0">
                <a:solidFill>
                  <a:schemeClr val="tx1"/>
                </a:solidFill>
                <a:effectLst/>
                <a:latin typeface="+mn-lt"/>
                <a:ea typeface="+mn-ea"/>
                <a:cs typeface="+mn-cs"/>
              </a:rPr>
              <a:t>esKO</a:t>
            </a:r>
            <a:r>
              <a:rPr lang="en-US" sz="1200" kern="1200" dirty="0" smtClean="0">
                <a:solidFill>
                  <a:schemeClr val="tx1"/>
                </a:solidFill>
                <a:effectLst/>
                <a:latin typeface="+mn-lt"/>
                <a:ea typeface="+mn-ea"/>
                <a:cs typeface="+mn-cs"/>
              </a:rPr>
              <a:t> credentials now at </a:t>
            </a:r>
            <a:r>
              <a:rPr lang="en-US" sz="1200" u="sng" kern="1200" dirty="0" smtClean="0">
                <a:solidFill>
                  <a:schemeClr val="tx1"/>
                </a:solidFill>
                <a:effectLst/>
                <a:latin typeface="+mn-lt"/>
                <a:ea typeface="+mn-ea"/>
                <a:cs typeface="+mn-cs"/>
                <a:hlinkClick r:id="rId3"/>
              </a:rPr>
              <a:t>https://www.tcccgws.com/wwf/login/login.asp</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If you need access to </a:t>
            </a:r>
            <a:r>
              <a:rPr lang="en-US" sz="1200" kern="1200" dirty="0" err="1" smtClean="0">
                <a:solidFill>
                  <a:schemeClr val="tx1"/>
                </a:solidFill>
                <a:effectLst/>
                <a:latin typeface="+mn-lt"/>
                <a:ea typeface="+mn-ea"/>
                <a:cs typeface="+mn-cs"/>
              </a:rPr>
              <a:t>esKO</a:t>
            </a:r>
            <a:r>
              <a:rPr lang="en-US" sz="1200" kern="1200" dirty="0" smtClean="0">
                <a:solidFill>
                  <a:schemeClr val="tx1"/>
                </a:solidFill>
                <a:effectLst/>
                <a:latin typeface="+mn-lt"/>
                <a:ea typeface="+mn-ea"/>
                <a:cs typeface="+mn-cs"/>
              </a:rPr>
              <a:t> or the Top 10 Toolkit, contact Carlos Pacheco, capacheco@coca-cola.com.</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62</a:t>
            </a:fld>
            <a:endParaRPr lang="en-US"/>
          </a:p>
        </p:txBody>
      </p:sp>
    </p:spTree>
    <p:extLst>
      <p:ext uri="{BB962C8B-B14F-4D97-AF65-F5344CB8AC3E}">
        <p14:creationId xmlns:p14="http://schemas.microsoft.com/office/powerpoint/2010/main" val="3413007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mj-lt"/>
              </a:rPr>
              <a:t>Why</a:t>
            </a:r>
            <a:r>
              <a:rPr lang="en-US" baseline="0" dirty="0" smtClean="0">
                <a:solidFill>
                  <a:schemeClr val="tx1"/>
                </a:solidFill>
                <a:latin typeface="+mj-lt"/>
              </a:rPr>
              <a:t> do we look at cases? </a:t>
            </a:r>
          </a:p>
          <a:p>
            <a:endParaRPr lang="en-US" baseline="0" dirty="0" smtClean="0">
              <a:solidFill>
                <a:schemeClr val="tx1"/>
              </a:solidFill>
              <a:latin typeface="+mj-lt"/>
            </a:endParaRPr>
          </a:p>
          <a:p>
            <a:r>
              <a:rPr lang="en-US" baseline="0" dirty="0" smtClean="0">
                <a:solidFill>
                  <a:schemeClr val="tx1"/>
                </a:solidFill>
                <a:latin typeface="+mj-lt"/>
              </a:rPr>
              <a:t>For two reasons: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solidFill>
                  <a:schemeClr val="tx1"/>
                </a:solidFill>
                <a:latin typeface="+mj-lt"/>
              </a:rPr>
              <a:t>First, to get a high-level idea for what the competitors and peers are doing with their suppliers and along their value chains. </a:t>
            </a:r>
            <a:r>
              <a:rPr lang="en-US" sz="1200" kern="1200" dirty="0" smtClean="0">
                <a:solidFill>
                  <a:schemeClr val="tx1"/>
                </a:solidFill>
                <a:effectLst/>
                <a:latin typeface="+mj-lt"/>
                <a:ea typeface="+mn-ea"/>
                <a:cs typeface="+mn-cs"/>
              </a:rPr>
              <a:t>Some cases are not meant to provide deep technical knowledge, but to give you examples to share with their suppliers. </a:t>
            </a:r>
            <a:endParaRPr lang="en-US" sz="1200" kern="1200" baseline="0" dirty="0" smtClean="0">
              <a:solidFill>
                <a:schemeClr val="tx1"/>
              </a:solidFill>
              <a:effectLst/>
              <a:latin typeface="+mj-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smtClean="0">
                <a:solidFill>
                  <a:schemeClr val="tx1"/>
                </a:solidFill>
                <a:effectLst/>
                <a:latin typeface="+mj-lt"/>
                <a:ea typeface="+mn-ea"/>
                <a:cs typeface="+mn-cs"/>
              </a:rPr>
              <a:t>The second reason to review cases is to have a much better technical and business understanding of good practice.  A select group of cases that</a:t>
            </a:r>
            <a:r>
              <a:rPr lang="en-US" sz="1200" kern="1200" baseline="0" dirty="0" smtClean="0">
                <a:solidFill>
                  <a:schemeClr val="tx1"/>
                </a:solidFill>
                <a:effectLst/>
                <a:latin typeface="+mj-lt"/>
                <a:ea typeface="+mn-ea"/>
                <a:cs typeface="+mn-cs"/>
              </a:rPr>
              <a:t> we’ll review today</a:t>
            </a:r>
            <a:r>
              <a:rPr lang="en-US" sz="1200" kern="1200" dirty="0" smtClean="0">
                <a:solidFill>
                  <a:schemeClr val="tx1"/>
                </a:solidFill>
                <a:effectLst/>
                <a:latin typeface="+mj-lt"/>
                <a:ea typeface="+mn-ea"/>
                <a:cs typeface="+mn-cs"/>
              </a:rPr>
              <a:t> have this business information,</a:t>
            </a:r>
            <a:r>
              <a:rPr lang="en-US" sz="1200" kern="1200" baseline="0" dirty="0" smtClean="0">
                <a:solidFill>
                  <a:schemeClr val="tx1"/>
                </a:solidFill>
                <a:effectLst/>
                <a:latin typeface="+mj-lt"/>
                <a:ea typeface="+mn-ea"/>
                <a:cs typeface="+mn-cs"/>
              </a:rPr>
              <a:t> which you will be able to access online through </a:t>
            </a:r>
            <a:r>
              <a:rPr lang="en-US" sz="1200" kern="1200" baseline="0" dirty="0" err="1" smtClean="0">
                <a:solidFill>
                  <a:schemeClr val="tx1"/>
                </a:solidFill>
                <a:effectLst/>
                <a:latin typeface="+mj-lt"/>
                <a:ea typeface="+mn-ea"/>
                <a:cs typeface="+mn-cs"/>
              </a:rPr>
              <a:t>esKO</a:t>
            </a:r>
            <a:r>
              <a:rPr lang="en-US" sz="1200" kern="1200" dirty="0" smtClean="0">
                <a:solidFill>
                  <a:schemeClr val="tx1"/>
                </a:solidFill>
                <a:effectLst/>
                <a:latin typeface="+mj-lt"/>
                <a:ea typeface="+mn-ea"/>
                <a:cs typeface="+mn-cs"/>
              </a:rPr>
              <a:t>.</a:t>
            </a:r>
          </a:p>
          <a:p>
            <a:pPr marL="228600" indent="-228600">
              <a:buAutoNum type="arabicParenR"/>
            </a:pPr>
            <a:endParaRPr lang="en-US" baseline="0" dirty="0" smtClean="0">
              <a:solidFill>
                <a:schemeClr val="tx1"/>
              </a:solidFill>
              <a:latin typeface="+mj-lt"/>
            </a:endParaRPr>
          </a:p>
          <a:p>
            <a:pPr marL="0" indent="0">
              <a:buNone/>
            </a:pPr>
            <a:r>
              <a:rPr lang="en-US" baseline="0" dirty="0" smtClean="0">
                <a:solidFill>
                  <a:schemeClr val="tx1"/>
                </a:solidFill>
                <a:latin typeface="+mj-lt"/>
              </a:rPr>
              <a:t>As we go through the cases, think not about what won’t work for you, but how you can stretch your suppliers, partners and customers to help Coca-Cola squeeze waste out. Because ‘carbon’ – or emissions – really represent loss – a cost to the system. In fact, we should look at emissions as savings and innovations opportunities. </a:t>
            </a:r>
          </a:p>
          <a:p>
            <a:pPr marL="0" indent="0">
              <a:buNone/>
            </a:pPr>
            <a:endParaRPr lang="en-US" baseline="0" dirty="0" smtClean="0">
              <a:solidFill>
                <a:schemeClr val="tx1"/>
              </a:solidFill>
              <a:latin typeface="+mj-lt"/>
            </a:endParaRPr>
          </a:p>
          <a:p>
            <a:pPr marL="0" indent="0">
              <a:buNone/>
            </a:pPr>
            <a:r>
              <a:rPr lang="en-US" baseline="0" dirty="0" smtClean="0">
                <a:solidFill>
                  <a:schemeClr val="tx1"/>
                </a:solidFill>
                <a:latin typeface="+mj-lt"/>
              </a:rPr>
              <a:t>And one we’ve squeezed the carbon out, it sets us up for seizing environment opportunities – revenue opportunities - like launching environmental brands and partnering with our retailers in ways that other companies can’t.</a:t>
            </a:r>
          </a:p>
          <a:p>
            <a:pPr marL="0" indent="0">
              <a:buNone/>
            </a:pPr>
            <a:endParaRPr lang="en-US" baseline="0" dirty="0" smtClean="0">
              <a:solidFill>
                <a:schemeClr val="tx1"/>
              </a:solidFill>
              <a:latin typeface="+mj-lt"/>
            </a:endParaRPr>
          </a:p>
          <a:p>
            <a:pPr marL="0" indent="0">
              <a:buNone/>
            </a:pPr>
            <a:r>
              <a:rPr lang="en-US" baseline="0" dirty="0" smtClean="0">
                <a:solidFill>
                  <a:schemeClr val="tx1"/>
                </a:solidFill>
                <a:latin typeface="+mj-lt"/>
              </a:rPr>
              <a:t>Let’s start at our ingredients – or, in essence, let’s go back to the farm.</a:t>
            </a:r>
          </a:p>
          <a:p>
            <a:pPr marL="228600" indent="-228600">
              <a:buAutoNum type="arabicParenR"/>
            </a:pPr>
            <a:endParaRPr lang="en-US" dirty="0">
              <a:solidFill>
                <a:schemeClr val="tx1"/>
              </a:solidFill>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6</a:t>
            </a:fld>
            <a:endParaRPr lang="en-US"/>
          </a:p>
        </p:txBody>
      </p:sp>
    </p:spTree>
    <p:extLst>
      <p:ext uri="{BB962C8B-B14F-4D97-AF65-F5344CB8AC3E}">
        <p14:creationId xmlns:p14="http://schemas.microsoft.com/office/powerpoint/2010/main" val="3217389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Inside of </a:t>
            </a:r>
            <a:r>
              <a:rPr lang="en-US" sz="1200" b="0" kern="1200" dirty="0" err="1" smtClean="0">
                <a:solidFill>
                  <a:schemeClr val="tx1"/>
                </a:solidFill>
                <a:effectLst/>
                <a:latin typeface="+mn-lt"/>
                <a:ea typeface="+mn-ea"/>
                <a:cs typeface="+mn-cs"/>
              </a:rPr>
              <a:t>esKO</a:t>
            </a:r>
            <a:r>
              <a:rPr lang="en-US" sz="1200" b="0" kern="1200" dirty="0" smtClean="0">
                <a:solidFill>
                  <a:schemeClr val="tx1"/>
                </a:solidFill>
                <a:effectLst/>
                <a:latin typeface="+mn-lt"/>
                <a:ea typeface="+mn-ea"/>
                <a:cs typeface="+mn-cs"/>
              </a:rPr>
              <a:t>, you’ll find the</a:t>
            </a:r>
            <a:r>
              <a:rPr lang="en-US" sz="1200" b="0" kern="1200" baseline="0" dirty="0" smtClean="0">
                <a:solidFill>
                  <a:schemeClr val="tx1"/>
                </a:solidFill>
                <a:effectLst/>
                <a:latin typeface="+mn-lt"/>
                <a:ea typeface="+mn-ea"/>
                <a:cs typeface="+mn-cs"/>
              </a:rPr>
              <a:t> top 10 simple, high-return practices that </a:t>
            </a:r>
            <a:r>
              <a:rPr lang="en-US" sz="1200" b="0" kern="1200" dirty="0" smtClean="0">
                <a:solidFill>
                  <a:schemeClr val="tx1"/>
                </a:solidFill>
                <a:effectLst/>
                <a:latin typeface="+mn-lt"/>
                <a:ea typeface="+mn-ea"/>
                <a:cs typeface="+mn-cs"/>
              </a:rPr>
              <a:t>100% of Coca-Cola bottlers should by the end of 2013.  With what</a:t>
            </a:r>
            <a:r>
              <a:rPr lang="en-US" sz="1200" b="0" kern="1200" baseline="0" dirty="0" smtClean="0">
                <a:solidFill>
                  <a:schemeClr val="tx1"/>
                </a:solidFill>
                <a:effectLst/>
                <a:latin typeface="+mn-lt"/>
                <a:ea typeface="+mn-ea"/>
                <a:cs typeface="+mn-cs"/>
              </a:rPr>
              <a:t> you’ve heard about the future of energy, this practice is even more important than ever.</a:t>
            </a:r>
          </a:p>
          <a:p>
            <a:endParaRPr lang="en-US" sz="1200" b="0" kern="1200" baseline="0" dirty="0" smtClean="0">
              <a:solidFill>
                <a:schemeClr val="tx1"/>
              </a:solidFill>
              <a:effectLst/>
              <a:latin typeface="+mn-lt"/>
              <a:ea typeface="+mn-ea"/>
              <a:cs typeface="+mn-cs"/>
            </a:endParaRPr>
          </a:p>
          <a:p>
            <a:r>
              <a:rPr lang="en-US" sz="1200" b="1" kern="1200" baseline="0" dirty="0" smtClean="0">
                <a:solidFill>
                  <a:schemeClr val="tx1"/>
                </a:solidFill>
                <a:effectLst/>
                <a:latin typeface="+mn-lt"/>
                <a:ea typeface="+mn-ea"/>
                <a:cs typeface="+mn-cs"/>
              </a:rPr>
              <a:t>ASK</a:t>
            </a:r>
          </a:p>
          <a:p>
            <a:r>
              <a:rPr lang="en-US" sz="1200" b="0" kern="1200" baseline="0" dirty="0" smtClean="0">
                <a:solidFill>
                  <a:schemeClr val="tx1"/>
                </a:solidFill>
                <a:effectLst/>
                <a:latin typeface="+mn-lt"/>
                <a:ea typeface="+mn-ea"/>
                <a:cs typeface="+mn-cs"/>
              </a:rPr>
              <a:t>How many people know what it is?</a:t>
            </a:r>
          </a:p>
          <a:p>
            <a:r>
              <a:rPr lang="en-US" sz="1200" b="0" kern="1200" baseline="0" dirty="0" smtClean="0">
                <a:solidFill>
                  <a:schemeClr val="tx1"/>
                </a:solidFill>
                <a:effectLst/>
                <a:latin typeface="+mn-lt"/>
                <a:ea typeface="+mn-ea"/>
                <a:cs typeface="+mn-cs"/>
              </a:rPr>
              <a:t>(Audience should describe if so.)</a:t>
            </a:r>
          </a:p>
          <a:p>
            <a:endParaRPr lang="en-US" sz="1200" b="1"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practice</a:t>
            </a:r>
            <a:r>
              <a:rPr lang="en-US" sz="1200" kern="1200" baseline="0" dirty="0" smtClean="0">
                <a:solidFill>
                  <a:schemeClr val="tx1"/>
                </a:solidFill>
                <a:effectLst/>
                <a:latin typeface="+mn-lt"/>
                <a:ea typeface="+mn-ea"/>
                <a:cs typeface="+mn-cs"/>
              </a:rPr>
              <a:t>s are simple, they help control costs, </a:t>
            </a:r>
            <a:r>
              <a:rPr lang="en-US" sz="1200" kern="1200" dirty="0" smtClean="0">
                <a:solidFill>
                  <a:schemeClr val="tx1"/>
                </a:solidFill>
                <a:effectLst/>
                <a:latin typeface="+mn-lt"/>
                <a:ea typeface="+mn-ea"/>
                <a:cs typeface="+mn-cs"/>
              </a:rPr>
              <a:t>they can help reach almost 60% of our facilities’ carbon goal, and,</a:t>
            </a:r>
            <a:r>
              <a:rPr lang="en-US" sz="1200" kern="1200" baseline="0" dirty="0" smtClean="0">
                <a:solidFill>
                  <a:schemeClr val="tx1"/>
                </a:solidFill>
                <a:effectLst/>
                <a:latin typeface="+mn-lt"/>
                <a:ea typeface="+mn-ea"/>
                <a:cs typeface="+mn-cs"/>
              </a:rPr>
              <a:t> as a bonus, successful bottlers r</a:t>
            </a:r>
            <a:r>
              <a:rPr lang="en-US" sz="1200" kern="1200" dirty="0" smtClean="0">
                <a:solidFill>
                  <a:schemeClr val="tx1"/>
                </a:solidFill>
                <a:effectLst/>
                <a:latin typeface="+mn-lt"/>
                <a:ea typeface="+mn-ea"/>
                <a:cs typeface="+mn-cs"/>
              </a:rPr>
              <a:t>eceive global recognition for your environmental work.  </a:t>
            </a:r>
            <a:r>
              <a:rPr lang="en-US" sz="1200" kern="1200" baseline="0" dirty="0" smtClean="0">
                <a:solidFill>
                  <a:schemeClr val="tx1"/>
                </a:solidFill>
                <a:effectLst/>
                <a:latin typeface="+mn-lt"/>
                <a:ea typeface="+mn-ea"/>
                <a:cs typeface="+mn-cs"/>
              </a:rPr>
              <a:t>It gets better. T</a:t>
            </a:r>
            <a:r>
              <a:rPr lang="en-US" sz="1200" kern="1200" dirty="0" smtClean="0">
                <a:solidFill>
                  <a:schemeClr val="tx1"/>
                </a:solidFill>
                <a:effectLst/>
                <a:latin typeface="+mn-lt"/>
                <a:ea typeface="+mn-ea"/>
                <a:cs typeface="+mn-cs"/>
              </a:rPr>
              <a:t>ogether with World Wildlife Fund – we</a:t>
            </a:r>
            <a:r>
              <a:rPr lang="en-US" sz="1200" kern="1200" baseline="0" dirty="0" smtClean="0">
                <a:solidFill>
                  <a:schemeClr val="tx1"/>
                </a:solidFill>
                <a:effectLst/>
                <a:latin typeface="+mn-lt"/>
                <a:ea typeface="+mn-ea"/>
                <a:cs typeface="+mn-cs"/>
              </a:rPr>
              <a:t> launched</a:t>
            </a:r>
            <a:r>
              <a:rPr lang="en-US" sz="1200" kern="1200" dirty="0" smtClean="0">
                <a:solidFill>
                  <a:schemeClr val="tx1"/>
                </a:solidFill>
                <a:effectLst/>
                <a:latin typeface="+mn-lt"/>
                <a:ea typeface="+mn-ea"/>
                <a:cs typeface="+mn-cs"/>
              </a:rPr>
              <a:t> an EASY new web tool in TEN LANGUAGES so that your plants can log-in, view practices, and track their progress.  The entire process takes no longer than 15 minutes. The site is available in: Arabic, English, French, German, Hindi, Japanese, Mandarin, Portuguese, Russian, and Spanish</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RESOURCES</a:t>
            </a:r>
          </a:p>
          <a:p>
            <a:r>
              <a:rPr lang="en-US" sz="1200" kern="1200" dirty="0" smtClean="0">
                <a:solidFill>
                  <a:schemeClr val="tx1"/>
                </a:solidFill>
                <a:effectLst/>
                <a:latin typeface="+mn-lt"/>
                <a:ea typeface="+mn-ea"/>
                <a:cs typeface="+mn-cs"/>
              </a:rPr>
              <a:t>Please log-in with your </a:t>
            </a:r>
            <a:r>
              <a:rPr lang="en-US" sz="1200" kern="1200" dirty="0" err="1" smtClean="0">
                <a:solidFill>
                  <a:schemeClr val="tx1"/>
                </a:solidFill>
                <a:effectLst/>
                <a:latin typeface="+mn-lt"/>
                <a:ea typeface="+mn-ea"/>
                <a:cs typeface="+mn-cs"/>
              </a:rPr>
              <a:t>esKO</a:t>
            </a:r>
            <a:r>
              <a:rPr lang="en-US" sz="1200" kern="1200" dirty="0" smtClean="0">
                <a:solidFill>
                  <a:schemeClr val="tx1"/>
                </a:solidFill>
                <a:effectLst/>
                <a:latin typeface="+mn-lt"/>
                <a:ea typeface="+mn-ea"/>
                <a:cs typeface="+mn-cs"/>
              </a:rPr>
              <a:t> credentials now at </a:t>
            </a:r>
            <a:r>
              <a:rPr lang="en-US" sz="1200" u="sng" kern="1200" dirty="0" smtClean="0">
                <a:solidFill>
                  <a:schemeClr val="tx1"/>
                </a:solidFill>
                <a:effectLst/>
                <a:latin typeface="+mn-lt"/>
                <a:ea typeface="+mn-ea"/>
                <a:cs typeface="+mn-cs"/>
                <a:hlinkClick r:id="rId3"/>
              </a:rPr>
              <a:t>https://www.tcccgws.com/wwf/login/login.asp</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If you need access to </a:t>
            </a:r>
            <a:r>
              <a:rPr lang="en-US" sz="1200" kern="1200" dirty="0" err="1" smtClean="0">
                <a:solidFill>
                  <a:schemeClr val="tx1"/>
                </a:solidFill>
                <a:effectLst/>
                <a:latin typeface="+mn-lt"/>
                <a:ea typeface="+mn-ea"/>
                <a:cs typeface="+mn-cs"/>
              </a:rPr>
              <a:t>esKO</a:t>
            </a:r>
            <a:r>
              <a:rPr lang="en-US" sz="1200" kern="1200" dirty="0" smtClean="0">
                <a:solidFill>
                  <a:schemeClr val="tx1"/>
                </a:solidFill>
                <a:effectLst/>
                <a:latin typeface="+mn-lt"/>
                <a:ea typeface="+mn-ea"/>
                <a:cs typeface="+mn-cs"/>
              </a:rPr>
              <a:t> or the Top 10 Toolkit, contact Carlos Pacheco, capacheco@coca-cola.com.</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74</a:t>
            </a:fld>
            <a:endParaRPr lang="en-US"/>
          </a:p>
        </p:txBody>
      </p:sp>
    </p:spTree>
    <p:extLst>
      <p:ext uri="{BB962C8B-B14F-4D97-AF65-F5344CB8AC3E}">
        <p14:creationId xmlns:p14="http://schemas.microsoft.com/office/powerpoint/2010/main" val="3413007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Coca-Cola</a:t>
            </a:r>
            <a:r>
              <a:rPr lang="en-US" baseline="0" dirty="0" smtClean="0"/>
              <a:t> in </a:t>
            </a:r>
            <a:r>
              <a:rPr lang="en-US" baseline="0" dirty="0" err="1" smtClean="0"/>
              <a:t>Dongen</a:t>
            </a:r>
            <a:r>
              <a:rPr lang="en-US" baseline="0" dirty="0" smtClean="0"/>
              <a:t> partnered with </a:t>
            </a:r>
            <a:r>
              <a:rPr lang="en-US" baseline="0" dirty="0" err="1" smtClean="0"/>
              <a:t>Ardagh</a:t>
            </a:r>
            <a:r>
              <a:rPr lang="en-US" baseline="0" dirty="0" smtClean="0"/>
              <a:t> Packaging’s nearby facility to run a pilot </a:t>
            </a:r>
            <a:r>
              <a:rPr lang="en-US" dirty="0" smtClean="0"/>
              <a:t>to establish whether the residual heat released at </a:t>
            </a:r>
            <a:r>
              <a:rPr lang="en-US" dirty="0" err="1" smtClean="0"/>
              <a:t>Ardagh's</a:t>
            </a:r>
            <a:r>
              <a:rPr lang="en-US" dirty="0" smtClean="0"/>
              <a:t> during glass production, is suitable as a source of energy for the production of drinks in the Coca-Cola Enterprises factory in </a:t>
            </a:r>
            <a:r>
              <a:rPr lang="en-US" dirty="0" err="1" smtClean="0"/>
              <a:t>Dongen</a:t>
            </a:r>
            <a:r>
              <a:rPr lang="en-US" dirty="0" smtClean="0"/>
              <a:t>. Coca-Cola Enterprises is hoping that, should the tests succeed, this will result in energy savings of 15 million kWh per annum.</a:t>
            </a:r>
            <a:r>
              <a:rPr lang="en-US" baseline="0" dirty="0" smtClean="0"/>
              <a:t> </a:t>
            </a:r>
            <a:r>
              <a:rPr lang="en-US" dirty="0" smtClean="0"/>
              <a:t>That is 30 percent of the total energy required to run the factory.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76</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Coca-Cola</a:t>
            </a:r>
            <a:r>
              <a:rPr lang="en-US" baseline="0" dirty="0" smtClean="0"/>
              <a:t> in </a:t>
            </a:r>
            <a:r>
              <a:rPr lang="en-US" baseline="0" dirty="0" err="1" smtClean="0"/>
              <a:t>Dongen</a:t>
            </a:r>
            <a:r>
              <a:rPr lang="en-US" baseline="0" dirty="0" smtClean="0"/>
              <a:t> partnered with </a:t>
            </a:r>
            <a:r>
              <a:rPr lang="en-US" baseline="0" dirty="0" err="1" smtClean="0"/>
              <a:t>Ardagh</a:t>
            </a:r>
            <a:r>
              <a:rPr lang="en-US" baseline="0" dirty="0" smtClean="0"/>
              <a:t> Packaging’s nearby facility to run a pilot </a:t>
            </a:r>
            <a:r>
              <a:rPr lang="en-US" dirty="0" smtClean="0"/>
              <a:t>to establish whether the residual heat released at </a:t>
            </a:r>
            <a:r>
              <a:rPr lang="en-US" dirty="0" err="1" smtClean="0"/>
              <a:t>Ardagh's</a:t>
            </a:r>
            <a:r>
              <a:rPr lang="en-US" dirty="0" smtClean="0"/>
              <a:t> during glass production, is suitable as a source of energy for the production of drinks in the Coca-Cola Enterprises factory in </a:t>
            </a:r>
            <a:r>
              <a:rPr lang="en-US" dirty="0" err="1" smtClean="0"/>
              <a:t>Dongen</a:t>
            </a:r>
            <a:r>
              <a:rPr lang="en-US" dirty="0" smtClean="0"/>
              <a:t>. Coca-Cola Enterprises is hoping that, should the tests succeed, this will result in energy savings of 15 million kWh per annum.</a:t>
            </a:r>
            <a:r>
              <a:rPr lang="en-US" baseline="0" dirty="0" smtClean="0"/>
              <a:t> </a:t>
            </a:r>
            <a:r>
              <a:rPr lang="en-US" dirty="0" smtClean="0"/>
              <a:t>That is 30 percent of the total energy required to run the factory.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77</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chemeClr val="tx1"/>
                </a:solidFill>
              </a:rPr>
              <a:t>But it is not just about business, it is also about Societal Impact, and our impact as a members of the community.</a:t>
            </a:r>
          </a:p>
          <a:p>
            <a:r>
              <a:rPr lang="en-US" baseline="0" dirty="0" smtClean="0">
                <a:solidFill>
                  <a:schemeClr val="tx1"/>
                </a:solidFill>
              </a:rPr>
              <a:t>An important part of our World (Environment) commitment is our partnership with the World Wildlife Fund.</a:t>
            </a:r>
          </a:p>
          <a:p>
            <a:endParaRPr lang="en-US" baseline="0" dirty="0" smtClean="0">
              <a:solidFill>
                <a:schemeClr val="tx1"/>
              </a:solidFill>
            </a:endParaRPr>
          </a:p>
          <a:p>
            <a:r>
              <a:rPr lang="en-US" baseline="0" dirty="0" smtClean="0">
                <a:solidFill>
                  <a:schemeClr val="tx1"/>
                </a:solidFill>
              </a:rPr>
              <a:t>ASK: </a:t>
            </a:r>
          </a:p>
          <a:p>
            <a:r>
              <a:rPr lang="en-US" baseline="0" dirty="0" smtClean="0">
                <a:solidFill>
                  <a:schemeClr val="tx1"/>
                </a:solidFill>
              </a:rPr>
              <a:t>How many people knew about the partnership before today?</a:t>
            </a:r>
          </a:p>
          <a:p>
            <a:r>
              <a:rPr lang="en-US" baseline="0" dirty="0" smtClean="0">
                <a:solidFill>
                  <a:schemeClr val="tx1"/>
                </a:solidFill>
              </a:rPr>
              <a:t>What does the partnership do?</a:t>
            </a:r>
          </a:p>
          <a:p>
            <a:endParaRPr lang="en-US" baseline="0" dirty="0" smtClean="0">
              <a:solidFill>
                <a:schemeClr val="tx1"/>
              </a:solidFill>
            </a:endParaRPr>
          </a:p>
          <a:p>
            <a:r>
              <a:rPr lang="en-US" baseline="0" dirty="0" smtClean="0">
                <a:solidFill>
                  <a:schemeClr val="tx1"/>
                </a:solidFill>
              </a:rPr>
              <a:t>Through the global partnership Coca-Cola and WWF have committed to conserve and protect our freshwater resources. We are:</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helping ensure healthy, resilient river basins in 11 key regions</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measurably improving environmental performance across the company’s value chain</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integrating the value of nature into public and private decision-making processes</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convening influential partners to help solve shared global challenges</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Engaging</a:t>
            </a:r>
            <a:r>
              <a:rPr lang="en-US" sz="1200" b="0" i="0" kern="1200" baseline="0" dirty="0" smtClean="0">
                <a:solidFill>
                  <a:schemeClr val="tx1"/>
                </a:solidFill>
                <a:effectLst/>
                <a:latin typeface="+mn-lt"/>
                <a:ea typeface="+mn-ea"/>
                <a:cs typeface="+mn-cs"/>
              </a:rPr>
              <a:t> in c</a:t>
            </a:r>
            <a:r>
              <a:rPr lang="en-US" sz="1200" b="0" i="0" kern="1200" dirty="0" smtClean="0">
                <a:solidFill>
                  <a:schemeClr val="tx1"/>
                </a:solidFill>
                <a:effectLst/>
                <a:latin typeface="+mn-lt"/>
                <a:ea typeface="+mn-ea"/>
                <a:cs typeface="+mn-cs"/>
              </a:rPr>
              <a:t>limate reduction is an essential part</a:t>
            </a:r>
            <a:r>
              <a:rPr lang="en-US" sz="1200" b="0" i="0" kern="1200" baseline="0" dirty="0" smtClean="0">
                <a:solidFill>
                  <a:schemeClr val="tx1"/>
                </a:solidFill>
                <a:effectLst/>
                <a:latin typeface="+mn-lt"/>
                <a:ea typeface="+mn-ea"/>
                <a:cs typeface="+mn-cs"/>
              </a:rPr>
              <a:t> of our initiative – to preserve our water, to serve our community.</a:t>
            </a:r>
          </a:p>
          <a:p>
            <a:pPr fontAlgn="base"/>
            <a:r>
              <a:rPr lang="en-US" sz="1200" b="0" i="0" kern="1200" baseline="0" dirty="0" smtClean="0">
                <a:solidFill>
                  <a:schemeClr val="tx1"/>
                </a:solidFill>
                <a:effectLst/>
                <a:latin typeface="+mn-lt"/>
                <a:ea typeface="+mn-ea"/>
                <a:cs typeface="+mn-cs"/>
              </a:rPr>
              <a:t>It’s not just good business sense. It’s good corporate citizenship.</a:t>
            </a:r>
            <a:endParaRPr lang="en-US" sz="1200" b="0" i="0" kern="1200" dirty="0" smtClean="0">
              <a:solidFill>
                <a:schemeClr val="tx1"/>
              </a:solidFill>
              <a:effectLst/>
              <a:latin typeface="+mn-lt"/>
              <a:ea typeface="+mn-ea"/>
              <a:cs typeface="+mn-cs"/>
            </a:endParaRPr>
          </a:p>
          <a:p>
            <a:endParaRPr lang="en-US" dirty="0" smtClean="0"/>
          </a:p>
          <a:p>
            <a:r>
              <a:rPr lang="en-US" b="1" dirty="0" smtClean="0"/>
              <a:t>At</a:t>
            </a:r>
            <a:r>
              <a:rPr lang="en-US" b="1" baseline="0" dirty="0" smtClean="0"/>
              <a:t> that same time </a:t>
            </a:r>
            <a:r>
              <a:rPr lang="en-US" b="1" dirty="0" smtClean="0"/>
              <a:t>that we say it’s</a:t>
            </a:r>
            <a:r>
              <a:rPr lang="en-US" b="1" baseline="0" dirty="0" smtClean="0"/>
              <a:t> not about business, let’s talk about how our partnership with WWF was very good for business.</a:t>
            </a:r>
          </a:p>
        </p:txBody>
      </p:sp>
      <p:sp>
        <p:nvSpPr>
          <p:cNvPr id="4" name="Slide Number Placeholder 3"/>
          <p:cNvSpPr>
            <a:spLocks noGrp="1"/>
          </p:cNvSpPr>
          <p:nvPr>
            <p:ph type="sldNum" sz="quarter" idx="10"/>
          </p:nvPr>
        </p:nvSpPr>
        <p:spPr/>
        <p:txBody>
          <a:bodyPr/>
          <a:lstStyle/>
          <a:p>
            <a:fld id="{D817C3F8-7FE1-44B2-992F-AA46AD7223CE}" type="slidenum">
              <a:rPr lang="en-US" smtClean="0"/>
              <a:t>78</a:t>
            </a:fld>
            <a:endParaRPr lang="en-US"/>
          </a:p>
        </p:txBody>
      </p:sp>
    </p:spTree>
    <p:extLst>
      <p:ext uri="{BB962C8B-B14F-4D97-AF65-F5344CB8AC3E}">
        <p14:creationId xmlns:p14="http://schemas.microsoft.com/office/powerpoint/2010/main" val="3204328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 it works – Matt</a:t>
            </a:r>
            <a:r>
              <a:rPr lang="en-US" baseline="0" dirty="0" smtClean="0"/>
              <a:t> explains the web site.</a:t>
            </a:r>
            <a:endParaRPr lang="en-US" dirty="0"/>
          </a:p>
        </p:txBody>
      </p:sp>
      <p:sp>
        <p:nvSpPr>
          <p:cNvPr id="4" name="Slide Number Placeholder 3"/>
          <p:cNvSpPr>
            <a:spLocks noGrp="1"/>
          </p:cNvSpPr>
          <p:nvPr>
            <p:ph type="sldNum" sz="quarter" idx="10"/>
          </p:nvPr>
        </p:nvSpPr>
        <p:spPr/>
        <p:txBody>
          <a:bodyPr/>
          <a:lstStyle/>
          <a:p>
            <a:fld id="{FC337A5D-A9D5-43A8-9DC6-44150E6315A1}" type="slidenum">
              <a:rPr lang="en-US" smtClean="0"/>
              <a:pPr/>
              <a:t>82</a:t>
            </a:fld>
            <a:endParaRPr lang="en-US"/>
          </a:p>
        </p:txBody>
      </p:sp>
    </p:spTree>
    <p:extLst>
      <p:ext uri="{BB962C8B-B14F-4D97-AF65-F5344CB8AC3E}">
        <p14:creationId xmlns:p14="http://schemas.microsoft.com/office/powerpoint/2010/main" val="28417322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Bottler Spotlight testimonials provide a map for how to get the Top 10 done. </a:t>
            </a:r>
            <a:endParaRPr lang="en-US" dirty="0"/>
          </a:p>
        </p:txBody>
      </p:sp>
      <p:sp>
        <p:nvSpPr>
          <p:cNvPr id="4" name="Slide Number Placeholder 3"/>
          <p:cNvSpPr>
            <a:spLocks noGrp="1"/>
          </p:cNvSpPr>
          <p:nvPr>
            <p:ph type="sldNum" sz="quarter" idx="10"/>
          </p:nvPr>
        </p:nvSpPr>
        <p:spPr/>
        <p:txBody>
          <a:bodyPr/>
          <a:lstStyle/>
          <a:p>
            <a:fld id="{FC337A5D-A9D5-43A8-9DC6-44150E6315A1}" type="slidenum">
              <a:rPr lang="en-US" smtClean="0"/>
              <a:pPr/>
              <a:t>84</a:t>
            </a:fld>
            <a:endParaRPr lang="en-US"/>
          </a:p>
        </p:txBody>
      </p:sp>
    </p:spTree>
    <p:extLst>
      <p:ext uri="{BB962C8B-B14F-4D97-AF65-F5344CB8AC3E}">
        <p14:creationId xmlns:p14="http://schemas.microsoft.com/office/powerpoint/2010/main" val="17917928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RESULTS</a:t>
            </a:r>
            <a:r>
              <a:rPr lang="en-US" baseline="0" dirty="0" smtClean="0"/>
              <a:t> – see slide</a:t>
            </a:r>
            <a:endParaRPr lang="en-US" dirty="0" smtClean="0"/>
          </a:p>
          <a:p>
            <a:endParaRPr lang="en-US" dirty="0" smtClean="0"/>
          </a:p>
          <a:p>
            <a:r>
              <a:rPr lang="en-US" dirty="0" smtClean="0"/>
              <a:t>Photo: Coca-Cola </a:t>
            </a:r>
            <a:r>
              <a:rPr lang="en-US" dirty="0" err="1" smtClean="0"/>
              <a:t>Icecek’s</a:t>
            </a:r>
            <a:r>
              <a:rPr lang="en-US" dirty="0" smtClean="0"/>
              <a:t> Izmir bottling plant manager, </a:t>
            </a:r>
            <a:r>
              <a:rPr lang="en-US" dirty="0" err="1" smtClean="0"/>
              <a:t>Mutlu</a:t>
            </a:r>
            <a:r>
              <a:rPr lang="en-US" baseline="0" dirty="0" smtClean="0"/>
              <a:t> </a:t>
            </a:r>
            <a:r>
              <a:rPr lang="en-US" baseline="0" dirty="0" err="1" smtClean="0"/>
              <a:t>Babacan</a:t>
            </a:r>
            <a:r>
              <a:rPr lang="en-US" baseline="0" dirty="0" smtClean="0"/>
              <a:t>, and his team accepting Coca-Cola’s Presidents Award for “Best Performing Plant in the Eurasia a</a:t>
            </a:r>
          </a:p>
          <a:p>
            <a:endParaRPr lang="en-US" baseline="0" dirty="0" smtClean="0"/>
          </a:p>
          <a:p>
            <a:endParaRPr lang="en-US" baseline="0" dirty="0" smtClean="0"/>
          </a:p>
          <a:p>
            <a:pPr marL="0" indent="0">
              <a:buNone/>
            </a:pPr>
            <a:r>
              <a:rPr lang="en-US" dirty="0" smtClean="0"/>
              <a:t>To date, 526 of the system's 863 manufacturing facilities are implementing the practices</a:t>
            </a:r>
          </a:p>
          <a:p>
            <a:pPr marL="0" indent="0">
              <a:buNone/>
            </a:pPr>
            <a:r>
              <a:rPr lang="en-US" dirty="0" smtClean="0"/>
              <a:t>127 have completed the entire Top 10 challenge </a:t>
            </a:r>
          </a:p>
          <a:p>
            <a:pPr marL="0" indent="0">
              <a:buNone/>
            </a:pPr>
            <a:r>
              <a:rPr lang="en-US" dirty="0" smtClean="0"/>
              <a:t>More than 270 have made at least 80 percent progress a</a:t>
            </a:r>
            <a:r>
              <a:rPr lang="en-US" baseline="0" dirty="0" smtClean="0"/>
              <a:t>nd Africa Group”</a:t>
            </a:r>
            <a:endParaRPr lang="en-US" dirty="0" smtClean="0"/>
          </a:p>
        </p:txBody>
      </p:sp>
      <p:sp>
        <p:nvSpPr>
          <p:cNvPr id="4" name="Slide Number Placeholder 3"/>
          <p:cNvSpPr>
            <a:spLocks noGrp="1"/>
          </p:cNvSpPr>
          <p:nvPr>
            <p:ph type="sldNum" sz="quarter" idx="10"/>
          </p:nvPr>
        </p:nvSpPr>
        <p:spPr/>
        <p:txBody>
          <a:bodyPr/>
          <a:lstStyle/>
          <a:p>
            <a:fld id="{3B9545ED-9E13-594F-B697-23E057A6D298}" type="slidenum">
              <a:rPr lang="en-US" smtClean="0"/>
              <a:pPr/>
              <a:t>85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Because</a:t>
            </a:r>
            <a:r>
              <a:rPr lang="en-US" sz="1200" kern="1200" baseline="0" dirty="0" smtClean="0">
                <a:solidFill>
                  <a:schemeClr val="tx1"/>
                </a:solidFill>
                <a:effectLst/>
                <a:latin typeface="+mn-lt"/>
                <a:ea typeface="+mn-ea"/>
                <a:cs typeface="+mn-cs"/>
              </a:rPr>
              <a:t> of the high cost of fuel, m</a:t>
            </a:r>
            <a:r>
              <a:rPr lang="en-US" sz="1200" kern="1200" dirty="0" smtClean="0">
                <a:solidFill>
                  <a:schemeClr val="tx1"/>
                </a:solidFill>
                <a:effectLst/>
                <a:latin typeface="+mn-lt"/>
                <a:ea typeface="+mn-ea"/>
                <a:cs typeface="+mn-cs"/>
              </a:rPr>
              <a:t>ost Fleet Fuel Economy improvements</a:t>
            </a:r>
            <a:r>
              <a:rPr lang="en-US" sz="1200" kern="1200" baseline="0" dirty="0" smtClean="0">
                <a:solidFill>
                  <a:schemeClr val="tx1"/>
                </a:solidFill>
                <a:effectLst/>
                <a:latin typeface="+mn-lt"/>
                <a:ea typeface="+mn-ea"/>
                <a:cs typeface="+mn-cs"/>
              </a:rPr>
              <a:t> are clear wins</a:t>
            </a:r>
            <a:r>
              <a:rPr lang="en-US" sz="1200" kern="1200" dirty="0" smtClean="0">
                <a:solidFill>
                  <a:schemeClr val="tx1"/>
                </a:solidFill>
                <a:effectLst/>
                <a:latin typeface="+mn-lt"/>
                <a:ea typeface="+mn-ea"/>
                <a:cs typeface="+mn-cs"/>
              </a:rPr>
              <a:t>.  While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some may require investment (like hybrid trucks since many markets may not have the rebates and incentives), many of the fleet fuel economy improvements are low- or no-cost. For</a:t>
            </a:r>
            <a:r>
              <a:rPr lang="en-US" sz="1200" kern="1200" baseline="0" dirty="0" smtClean="0">
                <a:solidFill>
                  <a:schemeClr val="tx1"/>
                </a:solidFill>
                <a:effectLst/>
                <a:latin typeface="+mn-lt"/>
                <a:ea typeface="+mn-ea"/>
                <a:cs typeface="+mn-cs"/>
              </a:rPr>
              <a:t> example, just acting on s</a:t>
            </a:r>
            <a:r>
              <a:rPr lang="en-US" sz="1200" kern="1200" dirty="0" smtClean="0">
                <a:solidFill>
                  <a:schemeClr val="tx1"/>
                </a:solidFill>
                <a:effectLst/>
                <a:latin typeface="+mn-lt"/>
                <a:ea typeface="+mn-ea"/>
                <a:cs typeface="+mn-cs"/>
              </a:rPr>
              <a:t>peed control (based on the</a:t>
            </a:r>
            <a:r>
              <a:rPr lang="en-US" sz="1200" kern="1200" baseline="0" dirty="0" smtClean="0">
                <a:solidFill>
                  <a:schemeClr val="tx1"/>
                </a:solidFill>
                <a:effectLst/>
                <a:latin typeface="+mn-lt"/>
                <a:ea typeface="+mn-ea"/>
                <a:cs typeface="+mn-cs"/>
              </a:rPr>
              <a:t> successes CCR</a:t>
            </a:r>
            <a:r>
              <a:rPr lang="en-US" sz="1200" kern="1200" dirty="0" smtClean="0">
                <a:solidFill>
                  <a:schemeClr val="tx1"/>
                </a:solidFill>
                <a:effectLst/>
                <a:latin typeface="+mn-lt"/>
                <a:ea typeface="+mn-ea"/>
                <a:cs typeface="+mn-cs"/>
              </a:rPr>
              <a:t>) could save the system $78MM per year. </a:t>
            </a:r>
            <a:r>
              <a:rPr lang="en-US" sz="1200" b="0" kern="1200" dirty="0" smtClean="0">
                <a:solidFill>
                  <a:schemeClr val="tx1"/>
                </a:solidFill>
                <a:effectLst/>
                <a:latin typeface="+mn-lt"/>
                <a:ea typeface="+mn-ea"/>
                <a:cs typeface="+mn-cs"/>
              </a:rPr>
              <a:t>What’s your piece</a:t>
            </a:r>
            <a:r>
              <a:rPr lang="en-US" sz="1200" b="0" kern="1200" baseline="0" dirty="0" smtClean="0">
                <a:solidFill>
                  <a:schemeClr val="tx1"/>
                </a:solidFill>
                <a:effectLst/>
                <a:latin typeface="+mn-lt"/>
                <a:ea typeface="+mn-ea"/>
                <a:cs typeface="+mn-cs"/>
              </a:rPr>
              <a:t> of that pie?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86</a:t>
            </a:fld>
            <a:endParaRPr lang="en-US"/>
          </a:p>
        </p:txBody>
      </p:sp>
    </p:spTree>
    <p:extLst>
      <p:ext uri="{BB962C8B-B14F-4D97-AF65-F5344CB8AC3E}">
        <p14:creationId xmlns:p14="http://schemas.microsoft.com/office/powerpoint/2010/main" val="3918154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STRATEGIC FRAME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We’ll start by understanding the principal challenges in distribution: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Fuel use = fuel cost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Better logistics = efficiency = savings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Time = money</a:t>
            </a:r>
            <a:endParaRPr lang="en-US" sz="1200" kern="1200" dirty="0" smtClean="0">
              <a:solidFill>
                <a:schemeClr val="tx1"/>
              </a:solidFill>
              <a:latin typeface="+mn-lt"/>
              <a:ea typeface="+mn-ea"/>
              <a:cs typeface="Arial" pitchFamily="34" charset="0"/>
            </a:endParaRPr>
          </a:p>
          <a:p>
            <a:pPr marL="342900" indent="-342900" defTabSz="914400">
              <a:buFont typeface="Wingdings" pitchFamily="2" charset="2"/>
              <a:buChar char="ü"/>
              <a:defRPr/>
            </a:pPr>
            <a:endParaRPr lang="en-US" sz="1200" kern="1200" dirty="0" smtClean="0">
              <a:solidFill>
                <a:schemeClr val="tx1"/>
              </a:solidFill>
              <a:latin typeface="+mn-lt"/>
              <a:ea typeface="+mn-ea"/>
              <a:cs typeface="Arial" pitchFamily="34" charset="0"/>
            </a:endParaRPr>
          </a:p>
          <a:p>
            <a:pPr marL="0" indent="0" defTabSz="914400">
              <a:buFont typeface="Wingdings" pitchFamily="2" charset="2"/>
              <a:buNone/>
              <a:defRPr/>
            </a:pPr>
            <a:r>
              <a:rPr lang="en-US" sz="1200" b="1" kern="1200" dirty="0" smtClean="0">
                <a:solidFill>
                  <a:schemeClr val="tx1"/>
                </a:solidFill>
                <a:latin typeface="+mn-lt"/>
                <a:ea typeface="+mn-ea"/>
                <a:cs typeface="Arial" pitchFamily="34" charset="0"/>
              </a:rPr>
              <a:t>FINANCIAL FRAME</a:t>
            </a:r>
          </a:p>
          <a:p>
            <a:pPr marL="0" indent="0" defTabSz="914400">
              <a:buFont typeface="Wingdings" pitchFamily="2" charset="2"/>
              <a:buNone/>
              <a:defRPr/>
            </a:pPr>
            <a:r>
              <a:rPr lang="en-US" sz="1200" kern="1200" dirty="0" smtClean="0">
                <a:solidFill>
                  <a:schemeClr val="tx1"/>
                </a:solidFill>
                <a:latin typeface="+mn-lt"/>
                <a:ea typeface="+mn-ea"/>
                <a:cs typeface="Arial" pitchFamily="34" charset="0"/>
              </a:rPr>
              <a:t>The</a:t>
            </a:r>
            <a:r>
              <a:rPr lang="en-US" sz="1200" kern="1200" baseline="0" dirty="0" smtClean="0">
                <a:solidFill>
                  <a:schemeClr val="tx1"/>
                </a:solidFill>
                <a:latin typeface="+mn-lt"/>
                <a:ea typeface="+mn-ea"/>
                <a:cs typeface="Arial" pitchFamily="34" charset="0"/>
              </a:rPr>
              <a:t> financial benefits in distribution are varied. </a:t>
            </a:r>
          </a:p>
          <a:p>
            <a:pPr marL="0" indent="0" defTabSz="914400">
              <a:buFont typeface="Wingdings" pitchFamily="2" charset="2"/>
              <a:buNone/>
              <a:defRPr/>
            </a:pPr>
            <a:r>
              <a:rPr lang="en-US" sz="1200" kern="1200" baseline="0" dirty="0" smtClean="0">
                <a:solidFill>
                  <a:schemeClr val="tx1"/>
                </a:solidFill>
                <a:latin typeface="+mn-lt"/>
                <a:ea typeface="+mn-ea"/>
                <a:cs typeface="Arial" pitchFamily="34" charset="0"/>
              </a:rPr>
              <a:t>There are great benefits that lie in reducing fuel cost through practices like driver training or from practices like investing in modernizing the fleet.</a:t>
            </a:r>
          </a:p>
          <a:p>
            <a:pPr marL="0" indent="0" defTabSz="914400">
              <a:buFont typeface="Wingdings" pitchFamily="2" charset="2"/>
              <a:buNone/>
              <a:defRPr/>
            </a:pPr>
            <a:r>
              <a:rPr lang="en-US" sz="1200" kern="1200" baseline="0" dirty="0" smtClean="0">
                <a:solidFill>
                  <a:schemeClr val="tx1"/>
                </a:solidFill>
                <a:latin typeface="+mn-lt"/>
                <a:ea typeface="+mn-ea"/>
                <a:cs typeface="Arial" pitchFamily="34" charset="0"/>
              </a:rPr>
              <a:t>And there are logistics practices that save fuel, time, and money.</a:t>
            </a:r>
          </a:p>
          <a:p>
            <a:pPr marL="0" indent="0" defTabSz="914400">
              <a:buFont typeface="Wingdings" pitchFamily="2" charset="2"/>
              <a:buNone/>
              <a:defRPr/>
            </a:pPr>
            <a:endParaRPr lang="en-US" sz="1200" kern="1200" baseline="0" dirty="0" smtClean="0">
              <a:solidFill>
                <a:schemeClr val="tx1"/>
              </a:solidFill>
              <a:latin typeface="+mn-lt"/>
              <a:ea typeface="+mn-ea"/>
              <a:cs typeface="Arial" pitchFamily="34" charset="0"/>
            </a:endParaRPr>
          </a:p>
          <a:p>
            <a:pPr marL="0" indent="0" defTabSz="914400">
              <a:buFont typeface="Wingdings" pitchFamily="2" charset="2"/>
              <a:buNone/>
              <a:defRPr/>
            </a:pPr>
            <a:r>
              <a:rPr lang="en-US" sz="1200" b="1" kern="1200" baseline="0" dirty="0" smtClean="0">
                <a:solidFill>
                  <a:schemeClr val="tx1"/>
                </a:solidFill>
                <a:latin typeface="+mn-lt"/>
                <a:ea typeface="+mn-ea"/>
                <a:cs typeface="Arial" pitchFamily="34" charset="0"/>
              </a:rPr>
              <a:t>STRATEGIC FUTURE</a:t>
            </a:r>
          </a:p>
          <a:p>
            <a:pPr marL="0" indent="0" defTabSz="914400">
              <a:buFont typeface="Wingdings" pitchFamily="2" charset="2"/>
              <a:buNone/>
              <a:defRPr/>
            </a:pPr>
            <a:r>
              <a:rPr lang="en-US" sz="1200" kern="1200" baseline="0" dirty="0" smtClean="0">
                <a:solidFill>
                  <a:schemeClr val="tx1"/>
                </a:solidFill>
                <a:latin typeface="+mn-lt"/>
                <a:ea typeface="+mn-ea"/>
                <a:cs typeface="Arial" pitchFamily="34" charset="0"/>
              </a:rPr>
              <a:t>When we consider the rising cost of fuel, looking into better distribution practices is business critical. And an easy area for collaborating with suppliers.</a:t>
            </a:r>
          </a:p>
          <a:p>
            <a:pPr marL="0" indent="0" defTabSz="914400">
              <a:buFont typeface="Wingdings" pitchFamily="2" charset="2"/>
              <a:buNone/>
              <a:defRPr/>
            </a:pPr>
            <a:endParaRPr lang="en-US" sz="1200" kern="1200" baseline="0" dirty="0" smtClean="0">
              <a:solidFill>
                <a:schemeClr val="tx1"/>
              </a:solidFill>
              <a:latin typeface="+mn-lt"/>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200" b="0" kern="1200" baseline="0" dirty="0" smtClean="0">
                <a:solidFill>
                  <a:schemeClr val="tx1"/>
                </a:solidFill>
                <a:effectLst/>
                <a:latin typeface="+mn-lt"/>
                <a:ea typeface="+mn-ea"/>
                <a:cs typeface="+mn-cs"/>
              </a:rPr>
              <a:t>Let’s talk about what some of our peers are taking on.</a:t>
            </a:r>
            <a:endParaRPr lang="en-US" sz="1200" b="0" kern="1200" dirty="0" smtClean="0">
              <a:solidFill>
                <a:schemeClr val="tx1"/>
              </a:solidFill>
              <a:effectLst/>
              <a:latin typeface="+mn-lt"/>
              <a:ea typeface="+mn-ea"/>
              <a:cs typeface="+mn-cs"/>
            </a:endParaRPr>
          </a:p>
          <a:p>
            <a:pPr marL="0" indent="0" defTabSz="914400">
              <a:buFont typeface="Wingdings" pitchFamily="2" charset="2"/>
              <a:buNone/>
              <a:defRPr/>
            </a:pPr>
            <a:endParaRPr lang="en-US" sz="1200" kern="1200" baseline="0" dirty="0" smtClean="0">
              <a:solidFill>
                <a:schemeClr val="tx1"/>
              </a:solidFill>
              <a:latin typeface="+mn-lt"/>
              <a:ea typeface="+mn-ea"/>
              <a:cs typeface="Arial" pitchFamily="34" charset="0"/>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87</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lumMod val="50000"/>
                  </a:schemeClr>
                </a:solidFill>
                <a:latin typeface="Arial" pitchFamily="34" charset="0"/>
                <a:cs typeface="Arial" pitchFamily="34" charset="0"/>
              </a:rPr>
              <a:t>Idling costs a great deal to</a:t>
            </a:r>
            <a:r>
              <a:rPr lang="en-US" sz="1200" b="1" baseline="0" dirty="0" smtClean="0">
                <a:solidFill>
                  <a:schemeClr val="bg1">
                    <a:lumMod val="50000"/>
                  </a:schemeClr>
                </a:solidFill>
                <a:latin typeface="Arial" pitchFamily="34" charset="0"/>
                <a:cs typeface="Arial" pitchFamily="34" charset="0"/>
              </a:rPr>
              <a:t> our network of bottlers each year. </a:t>
            </a:r>
            <a:endParaRPr lang="en-US" sz="1200" b="1" dirty="0" smtClean="0">
              <a:solidFill>
                <a:schemeClr val="bg1">
                  <a:lumMod val="50000"/>
                </a:schemeClr>
              </a:solidFill>
              <a:latin typeface="Arial" pitchFamily="34" charset="0"/>
              <a:cs typeface="Arial"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Trucks consume up to one gallon of diesel fuel for each hour at idle, using as much as 2,400 gallons (approximately USD 10,000) of fuel every year per truck. From trucks in the US alone, this totals 1.2 billion gallons of diesel fuel consumed every year. On average, each idling truck produces about 21 tons of carbon dioxide (CO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and 0.3 tons of nitrogen oxides (</a:t>
            </a:r>
            <a:r>
              <a:rPr lang="en-US" sz="1200" kern="1200" dirty="0" err="1" smtClean="0">
                <a:solidFill>
                  <a:schemeClr val="tx1"/>
                </a:solidFill>
                <a:effectLst/>
                <a:latin typeface="+mn-lt"/>
                <a:ea typeface="+mn-ea"/>
                <a:cs typeface="+mn-cs"/>
              </a:rPr>
              <a:t>NO</a:t>
            </a:r>
            <a:r>
              <a:rPr lang="en-US" sz="1200" kern="1200" baseline="-25000" dirty="0" err="1"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annually.  </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1" kern="1200" dirty="0" smtClean="0">
                <a:solidFill>
                  <a:schemeClr val="tx1"/>
                </a:solidFill>
                <a:effectLst/>
                <a:latin typeface="+mn-lt"/>
                <a:ea typeface="+mn-ea"/>
                <a:cs typeface="+mn-cs"/>
              </a:rPr>
              <a:t>But what</a:t>
            </a:r>
            <a:r>
              <a:rPr lang="en-US" sz="1200" b="1" kern="1200" baseline="0" dirty="0" smtClean="0">
                <a:solidFill>
                  <a:schemeClr val="tx1"/>
                </a:solidFill>
                <a:effectLst/>
                <a:latin typeface="+mn-lt"/>
                <a:ea typeface="+mn-ea"/>
                <a:cs typeface="+mn-cs"/>
              </a:rPr>
              <a:t> else </a:t>
            </a:r>
            <a:r>
              <a:rPr lang="en-US" sz="1200" b="1" kern="1200" dirty="0" smtClean="0">
                <a:solidFill>
                  <a:schemeClr val="tx1"/>
                </a:solidFill>
                <a:effectLst/>
                <a:latin typeface="+mn-lt"/>
                <a:ea typeface="+mn-ea"/>
                <a:cs typeface="+mn-cs"/>
              </a:rPr>
              <a:t>does idling cost YOU?</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Not just</a:t>
            </a:r>
            <a:r>
              <a:rPr lang="en-US" sz="1200" b="1" kern="1200" baseline="0" dirty="0" smtClean="0">
                <a:solidFill>
                  <a:schemeClr val="tx1"/>
                </a:solidFill>
                <a:effectLst/>
                <a:latin typeface="+mn-lt"/>
                <a:ea typeface="+mn-ea"/>
                <a:cs typeface="+mn-cs"/>
              </a:rPr>
              <a:t> fuel and carbon, but life of the vehicle oil: </a:t>
            </a:r>
            <a:r>
              <a:rPr lang="en-US" sz="1200" kern="1200" dirty="0" smtClean="0">
                <a:solidFill>
                  <a:schemeClr val="tx1"/>
                </a:solidFill>
                <a:effectLst/>
                <a:latin typeface="+mn-lt"/>
                <a:ea typeface="+mn-ea"/>
                <a:cs typeface="+mn-cs"/>
              </a:rPr>
              <a:t>Idling causes twice the wear on internal parts compared to driving at highway speeds, increasing maintenance costs and shortening engine life. Prolonged idling can reduce the operating life of engine oil by 75%.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bg1">
                    <a:lumMod val="50000"/>
                  </a:schemeClr>
                </a:solidFill>
              </a:rPr>
              <a:t>With </a:t>
            </a:r>
            <a:r>
              <a:rPr lang="en-US" sz="1200" dirty="0" smtClean="0">
                <a:solidFill>
                  <a:schemeClr val="bg1">
                    <a:lumMod val="50000"/>
                  </a:schemeClr>
                </a:solidFill>
              </a:rPr>
              <a:t>SIMPLE driver</a:t>
            </a:r>
            <a:r>
              <a:rPr lang="en-US" sz="1200" baseline="0" dirty="0" smtClean="0">
                <a:solidFill>
                  <a:schemeClr val="bg1">
                    <a:lumMod val="50000"/>
                  </a:schemeClr>
                </a:solidFill>
              </a:rPr>
              <a:t> behavior changes, you can save ~$10,000 a year </a:t>
            </a:r>
            <a:r>
              <a:rPr lang="en-US" sz="1200" u="sng" baseline="0" dirty="0" smtClean="0">
                <a:solidFill>
                  <a:schemeClr val="bg1">
                    <a:lumMod val="50000"/>
                  </a:schemeClr>
                </a:solidFill>
              </a:rPr>
              <a:t>per truck </a:t>
            </a:r>
            <a:r>
              <a:rPr lang="en-US" sz="1200" baseline="0" dirty="0" smtClean="0">
                <a:solidFill>
                  <a:schemeClr val="bg1">
                    <a:lumMod val="50000"/>
                  </a:schemeClr>
                </a:solidFill>
              </a:rPr>
              <a:t>in fuel and </a:t>
            </a:r>
            <a:r>
              <a:rPr lang="en-US" sz="1200" kern="1200" dirty="0" smtClean="0">
                <a:solidFill>
                  <a:schemeClr val="tx1"/>
                </a:solidFill>
                <a:effectLst/>
                <a:latin typeface="+mn-lt"/>
                <a:ea typeface="+mn-ea"/>
                <a:cs typeface="+mn-cs"/>
              </a:rPr>
              <a:t>21 tons of carbon dioxide (CO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and 0.3 tons of nitrogen oxides (</a:t>
            </a:r>
            <a:r>
              <a:rPr lang="en-US" sz="1200" kern="1200" dirty="0" err="1" smtClean="0">
                <a:solidFill>
                  <a:schemeClr val="tx1"/>
                </a:solidFill>
                <a:effectLst/>
                <a:latin typeface="+mn-lt"/>
                <a:ea typeface="+mn-ea"/>
                <a:cs typeface="+mn-cs"/>
              </a:rPr>
              <a:t>NO</a:t>
            </a:r>
            <a:r>
              <a:rPr lang="en-US" sz="1200" kern="1200" baseline="-25000" dirty="0" err="1"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annually</a:t>
            </a:r>
            <a:r>
              <a:rPr lang="en-US" sz="1200" kern="1200" baseline="0" dirty="0" smtClean="0">
                <a:solidFill>
                  <a:schemeClr val="tx1"/>
                </a:solidFill>
                <a:effectLst/>
                <a:latin typeface="+mn-lt"/>
                <a:ea typeface="+mn-ea"/>
                <a:cs typeface="+mn-cs"/>
              </a:rPr>
              <a:t> </a:t>
            </a:r>
            <a:r>
              <a:rPr lang="en-US" sz="1200" u="sng" kern="1200" baseline="0" dirty="0" smtClean="0">
                <a:solidFill>
                  <a:schemeClr val="tx1"/>
                </a:solidFill>
                <a:effectLst/>
                <a:latin typeface="+mn-lt"/>
                <a:ea typeface="+mn-ea"/>
                <a:cs typeface="+mn-cs"/>
              </a:rPr>
              <a:t>per truck</a:t>
            </a:r>
            <a:r>
              <a:rPr lang="en-US" sz="1200" baseline="0" dirty="0" smtClean="0">
                <a:solidFill>
                  <a:schemeClr val="bg1">
                    <a:lumMod val="50000"/>
                  </a:schemeClr>
                </a:solidFill>
              </a:rPr>
              <a:t>. </a:t>
            </a:r>
            <a:r>
              <a:rPr lang="en-US" b="0" dirty="0" smtClean="0">
                <a:effectLst/>
              </a:rPr>
              <a:t>That’s a lot of money, a lot of carbon, and a lot of wear and tear. In our system,</a:t>
            </a:r>
            <a:r>
              <a:rPr lang="en-US" b="0" baseline="0" dirty="0" smtClean="0">
                <a:effectLst/>
              </a:rPr>
              <a:t> </a:t>
            </a:r>
            <a:r>
              <a:rPr lang="en-US" sz="1200" b="0" kern="1200" baseline="0" dirty="0" smtClean="0">
                <a:solidFill>
                  <a:schemeClr val="tx1"/>
                </a:solidFill>
                <a:effectLst/>
                <a:latin typeface="+mn-lt"/>
                <a:ea typeface="+mn-ea"/>
                <a:cs typeface="+mn-cs"/>
              </a:rPr>
              <a:t>e</a:t>
            </a:r>
            <a:r>
              <a:rPr lang="en-US" sz="1200" kern="1200" dirty="0" smtClean="0">
                <a:solidFill>
                  <a:schemeClr val="tx1"/>
                </a:solidFill>
                <a:effectLst/>
                <a:latin typeface="+mn-lt"/>
                <a:ea typeface="+mn-ea"/>
                <a:cs typeface="+mn-cs"/>
              </a:rPr>
              <a:t>xtrapolating from a project at CCWJ (Japan) example, idle reduction represents a $54MM per year fuel cost savings opportunity. </a:t>
            </a:r>
          </a:p>
          <a:p>
            <a:pPr lvl="0"/>
            <a:endParaRPr lang="en-US" sz="1200" b="0" kern="1200" dirty="0" smtClean="0">
              <a:solidFill>
                <a:schemeClr val="tx1"/>
              </a:solidFill>
              <a:effectLst/>
              <a:latin typeface="+mn-lt"/>
              <a:ea typeface="+mn-ea"/>
              <a:cs typeface="+mn-cs"/>
            </a:endParaRPr>
          </a:p>
          <a:p>
            <a:pPr lvl="0"/>
            <a:r>
              <a:rPr lang="en-US" b="0" dirty="0" smtClean="0">
                <a:effectLst/>
              </a:rPr>
              <a:t> </a:t>
            </a:r>
            <a:r>
              <a:rPr lang="en-US" b="1" dirty="0" smtClean="0">
                <a:effectLst/>
              </a:rPr>
              <a:t>Let’s look at a</a:t>
            </a:r>
            <a:r>
              <a:rPr lang="en-US" b="1" baseline="0" dirty="0" smtClean="0">
                <a:effectLst/>
              </a:rPr>
              <a:t> case. </a:t>
            </a:r>
            <a:r>
              <a:rPr lang="en-US" dirty="0" smtClean="0">
                <a:sym typeface="Wingdings" pitchFamily="2" charset="2"/>
              </a:rPr>
              <a:t></a:t>
            </a:r>
            <a:r>
              <a:rPr lang="en-US" baseline="0" dirty="0" smtClean="0">
                <a:sym typeface="Wingdings" pitchFamily="2" charset="2"/>
              </a:rPr>
              <a:t> </a:t>
            </a:r>
            <a:r>
              <a:rPr lang="en-US" dirty="0" smtClean="0">
                <a:sym typeface="Wingdings" pitchFamily="2" charset="2"/>
              </a:rPr>
              <a:t></a:t>
            </a:r>
            <a:r>
              <a:rPr lang="en-US" baseline="0" dirty="0" smtClean="0">
                <a:sym typeface="Wingdings" pitchFamily="2" charset="2"/>
              </a:rPr>
              <a:t> </a:t>
            </a:r>
            <a:r>
              <a:rPr lang="en-US" dirty="0" smtClean="0">
                <a:sym typeface="Wingdings" pitchFamily="2" charset="2"/>
              </a:rPr>
              <a:t></a:t>
            </a:r>
            <a:r>
              <a:rPr lang="en-US" baseline="0" dirty="0" smtClean="0">
                <a:sym typeface="Wingdings" pitchFamily="2" charset="2"/>
              </a:rPr>
              <a:t> </a:t>
            </a:r>
            <a:r>
              <a:rPr lang="en-US" b="0" i="1" baseline="0" dirty="0" smtClean="0">
                <a:solidFill>
                  <a:srgbClr val="92D050"/>
                </a:solidFill>
                <a:effectLst/>
              </a:rPr>
              <a:t>(Let audience choose which case and share case and see text below.)</a:t>
            </a:r>
            <a:r>
              <a:rPr lang="en-US" b="0" i="1" dirty="0" smtClean="0">
                <a:solidFill>
                  <a:srgbClr val="92D050"/>
                </a:solidFill>
                <a:effectLst/>
              </a:rPr>
              <a:t/>
            </a:r>
            <a:br>
              <a:rPr lang="en-US" b="0" i="1" dirty="0" smtClean="0">
                <a:solidFill>
                  <a:srgbClr val="92D050"/>
                </a:solidFill>
                <a:effectLst/>
              </a:rPr>
            </a:br>
            <a:r>
              <a:rPr lang="en-US" sz="120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We often default</a:t>
            </a:r>
            <a:r>
              <a:rPr lang="en-US" sz="1200" b="1" kern="1200" baseline="0" dirty="0" smtClean="0">
                <a:solidFill>
                  <a:schemeClr val="tx1"/>
                </a:solidFill>
                <a:effectLst/>
                <a:latin typeface="+mn-lt"/>
                <a:ea typeface="+mn-ea"/>
                <a:cs typeface="+mn-cs"/>
              </a:rPr>
              <a:t> to expensive engineering solutions for our GHG projects. We feel daunted by budgets, but there are low-cost behavioral changes all around us. How do we identify those? But these kinds of changes matter? How do we take advantage of those? </a:t>
            </a:r>
            <a:endParaRPr lang="en-U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sym typeface="Wingdings" pitchFamily="2" charset="2"/>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WAL-MART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not actively driving, truck drivers tend to idle their vehicles for a few reasons: to warm up the engine before driving; to avoid wear and tear on the engine in situations that require frequent restarting; talking on cell phones while parked in the vehicle; and to keep warm in cold temperatures or cold in hot temperatures while in the vehicle. To stop much of the idling in its truck fleet, Wal-Mart Trucking installed auxiliary power units in cabs for truck drivers for air conditioning, heating, and electronics when they sleep overnight. Wal-Mart installed the units in 100% of its trucks saving millions in fuel costs. In 2005 alone, Wal-Mart saved 25 million USD.</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sym typeface="Wingdings" pitchFamily="2" charset="2"/>
            </a:endParaRPr>
          </a:p>
          <a:p>
            <a:r>
              <a:rPr lang="en-US" sz="1200" b="1" kern="1200" dirty="0" smtClean="0">
                <a:solidFill>
                  <a:schemeClr val="tx1"/>
                </a:solidFill>
                <a:effectLst/>
                <a:latin typeface="+mn-lt"/>
                <a:ea typeface="+mn-ea"/>
                <a:cs typeface="+mn-cs"/>
              </a:rPr>
              <a:t>GREEN MOUNTAIN COFFEE ROASTERS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GMCR equipped the company’s heavy duty trucks with telemetric systems to provide detailed engine data including % of runtime that the engine is idling. GMCR found that the trucks were idling 28% of the run time. Two years after GMCR started to measure telemetric data it has reduced idling to 10% of run time resulting in a 4% savings of fuel annually. By 2009, GMCR had already reduced idling to only 3%, resulting in savings of 7,000 gallons of diesel fuel, avoiding 152,000 pounds of CO2 emissions and saving more than $20,000 a year from idle reduction.</a:t>
            </a:r>
          </a:p>
          <a:p>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How can you do it?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GMCR utilizes truck </a:t>
            </a:r>
            <a:r>
              <a:rPr lang="en-US" sz="1200" kern="1200" dirty="0" err="1" smtClean="0">
                <a:solidFill>
                  <a:schemeClr val="tx1"/>
                </a:solidFill>
                <a:effectLst/>
                <a:latin typeface="+mn-lt"/>
                <a:ea typeface="+mn-ea"/>
                <a:cs typeface="+mn-cs"/>
              </a:rPr>
              <a:t>telemetrics</a:t>
            </a:r>
            <a:r>
              <a:rPr lang="en-US" sz="1200" kern="1200" dirty="0" smtClean="0">
                <a:solidFill>
                  <a:schemeClr val="tx1"/>
                </a:solidFill>
                <a:effectLst/>
                <a:latin typeface="+mn-lt"/>
                <a:ea typeface="+mn-ea"/>
                <a:cs typeface="+mn-cs"/>
              </a:rPr>
              <a:t>, a viable lower cost alternative for monitoring engine data are Engine Control Modules (ECMs). Many modern engines are equipped with ECMs that make available data of vehicle operational parameters. A customized data logger or similar device would need to be installed on most vehicles to read this data and track engine idling, and determine how much fuel and money is saved. This would pay for itself in short order. However, while recommended, it is not essential for vehicles to utilize these systems to institute an idling reduction policy. The main and virtually cost-free component is to establish a definitive policy or practice that clearly and regularly informs company fleet drivers of the multiple benefits of idling reduction.</a:t>
            </a:r>
          </a:p>
          <a:p>
            <a:r>
              <a:rPr lang="en-US" sz="1200" kern="1200" dirty="0" smtClean="0">
                <a:solidFill>
                  <a:schemeClr val="tx1"/>
                </a:solidFill>
                <a:effectLst/>
                <a:latin typeface="+mn-lt"/>
                <a:ea typeface="+mn-ea"/>
                <a:cs typeface="+mn-cs"/>
              </a:rPr>
              <a:t> </a:t>
            </a:r>
            <a:endParaRPr lang="en-US" dirty="0" smtClean="0">
              <a:sym typeface="Wingdings" pitchFamily="2" charset="2"/>
            </a:endParaRPr>
          </a:p>
          <a:p>
            <a:r>
              <a:rPr lang="en-US" sz="1200" b="1" kern="1200" dirty="0" smtClean="0">
                <a:solidFill>
                  <a:schemeClr val="tx1"/>
                </a:solidFill>
                <a:effectLst/>
                <a:latin typeface="+mn-lt"/>
                <a:ea typeface="+mn-ea"/>
                <a:cs typeface="+mn-cs"/>
              </a:rPr>
              <a:t>UPS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Since the time UPS drivers adhere to a no-idling policy to help reduce fuel consumption and harmful emissions, UPS has cut the amount of time delivery vehicles idle by 24 minutes per driver per day – a fuel savings of $188 per driver in one year (100,000 vehicles delivering over 15 million packages and documents worldwide each day).  UPS conserves around 10 million gallons of gas of fuel per year, which equates to 100,000 Tons of CO2 Emissions per year.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Since the deployment of its route planning technology in 2004, UPS has eliminated millions </a:t>
            </a:r>
          </a:p>
          <a:p>
            <a:r>
              <a:rPr lang="pt-BR"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88</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in the video, we’ll head back to the farm.  For many products, the “ingredients” area of the supply chain represents a significant climate opportunity.  As we’ve seen in our own ‘overall’ value chain, it’s over 10%. But that number is even MORE significant when we look beyond colas to some of our fastest growing products: like teas, dairy products, and juices. With those types of products, the climate impact “at the farm” is even more significant. Let’s take a look.</a:t>
            </a:r>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7</a:t>
            </a:fld>
            <a:endParaRPr lang="en-US"/>
          </a:p>
        </p:txBody>
      </p:sp>
    </p:spTree>
    <p:extLst>
      <p:ext uri="{BB962C8B-B14F-4D97-AF65-F5344CB8AC3E}">
        <p14:creationId xmlns:p14="http://schemas.microsoft.com/office/powerpoint/2010/main" val="37501908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Powered</a:t>
            </a:r>
            <a:r>
              <a:rPr lang="en-US" sz="1200" kern="1200" baseline="0" dirty="0" smtClean="0">
                <a:solidFill>
                  <a:schemeClr val="tx1"/>
                </a:solidFill>
                <a:effectLst/>
                <a:latin typeface="+mn-lt"/>
                <a:ea typeface="+mn-ea"/>
                <a:cs typeface="+mn-cs"/>
              </a:rPr>
              <a:t> from methane from a landfill in Surrey, England. Will cut carbon emissions 50% over the life of the vehicle.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89</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InBev</a:t>
            </a:r>
            <a:r>
              <a:rPr lang="en-US" sz="1200" kern="1200" dirty="0" smtClean="0">
                <a:solidFill>
                  <a:schemeClr val="tx1"/>
                </a:solidFill>
                <a:effectLst/>
                <a:latin typeface="+mn-lt"/>
                <a:ea typeface="+mn-ea"/>
                <a:cs typeface="+mn-cs"/>
              </a:rPr>
              <a:t> launched the Shared Fleet Logistics Project in Brazil in 2009 with six routes to optimize the usage of fleet.  Rather than returning empty after delivering products to its distribution centers, </a:t>
            </a:r>
          </a:p>
          <a:p>
            <a:endParaRPr lang="en-US" sz="1200" kern="1200" dirty="0" smtClean="0">
              <a:solidFill>
                <a:schemeClr val="tx1"/>
              </a:solidFill>
              <a:effectLst/>
              <a:latin typeface="+mn-lt"/>
              <a:ea typeface="+mn-ea"/>
              <a:cs typeface="+mn-cs"/>
            </a:endParaRPr>
          </a:p>
          <a:p>
            <a:r>
              <a:rPr lang="en-US" dirty="0" smtClean="0">
                <a:sym typeface="Wingdings" pitchFamily="2" charset="2"/>
              </a:rPr>
              <a:t></a:t>
            </a:r>
            <a:r>
              <a:rPr lang="en-US" baseline="0" dirty="0" smtClean="0">
                <a:sym typeface="Wingdings" pitchFamily="2" charset="2"/>
              </a:rPr>
              <a:t> </a:t>
            </a:r>
            <a:r>
              <a:rPr lang="en-US" sz="1200" kern="1200" dirty="0" err="1" smtClean="0">
                <a:solidFill>
                  <a:schemeClr val="tx1"/>
                </a:solidFill>
                <a:effectLst/>
                <a:latin typeface="+mn-lt"/>
                <a:ea typeface="+mn-ea"/>
                <a:cs typeface="+mn-cs"/>
              </a:rPr>
              <a:t>InBev’s</a:t>
            </a:r>
            <a:r>
              <a:rPr lang="en-US" sz="1200" kern="1200" dirty="0" smtClean="0">
                <a:solidFill>
                  <a:schemeClr val="tx1"/>
                </a:solidFill>
                <a:effectLst/>
                <a:latin typeface="+mn-lt"/>
                <a:ea typeface="+mn-ea"/>
                <a:cs typeface="+mn-cs"/>
              </a:rPr>
              <a:t> logistics planned for its trucks to carry loads back from partner companies such as </a:t>
            </a:r>
            <a:r>
              <a:rPr lang="en-US" sz="1200" kern="1200" dirty="0" err="1" smtClean="0">
                <a:solidFill>
                  <a:schemeClr val="tx1"/>
                </a:solidFill>
                <a:effectLst/>
                <a:latin typeface="+mn-lt"/>
                <a:ea typeface="+mn-ea"/>
                <a:cs typeface="+mn-cs"/>
              </a:rPr>
              <a:t>Sadia</a:t>
            </a:r>
            <a:r>
              <a:rPr lang="en-US" sz="1200" kern="1200" dirty="0" smtClean="0">
                <a:solidFill>
                  <a:schemeClr val="tx1"/>
                </a:solidFill>
                <a:effectLst/>
                <a:latin typeface="+mn-lt"/>
                <a:ea typeface="+mn-ea"/>
                <a:cs typeface="+mn-cs"/>
              </a:rPr>
              <a:t>, Sara Lee, and Unilever among</a:t>
            </a:r>
            <a:r>
              <a:rPr lang="en-US" sz="1200" kern="1200" baseline="0" dirty="0" smtClean="0">
                <a:solidFill>
                  <a:schemeClr val="tx1"/>
                </a:solidFill>
                <a:effectLst/>
                <a:latin typeface="+mn-lt"/>
                <a:ea typeface="+mn-ea"/>
                <a:cs typeface="+mn-cs"/>
              </a:rPr>
              <a:t> others</a:t>
            </a:r>
            <a:r>
              <a:rPr lang="en-US" sz="1200" kern="1200" dirty="0" smtClean="0">
                <a:solidFill>
                  <a:schemeClr val="tx1"/>
                </a:solidFill>
                <a:effectLst/>
                <a:latin typeface="+mn-lt"/>
                <a:ea typeface="+mn-ea"/>
                <a:cs typeface="+mn-cs"/>
              </a:rPr>
              <a:t>. The success of the project is also due to the use of the software Transportation Management System, which identifies synergies with other companies to make our fleet more efficient.</a:t>
            </a:r>
          </a:p>
          <a:p>
            <a:r>
              <a:rPr lang="en-US" sz="1200" b="1"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RESULTS</a:t>
            </a:r>
          </a:p>
          <a:p>
            <a:pPr marL="171450" indent="-171450">
              <a:buFont typeface="Arial" pitchFamily="34" charset="0"/>
              <a:buChar char="•"/>
            </a:pPr>
            <a:r>
              <a:rPr lang="en-US" sz="1200" kern="1200" dirty="0" smtClean="0">
                <a:solidFill>
                  <a:schemeClr val="tx1"/>
                </a:solidFill>
                <a:effectLst/>
                <a:latin typeface="+mn-lt"/>
                <a:ea typeface="+mn-ea"/>
                <a:cs typeface="+mn-cs"/>
              </a:rPr>
              <a:t>The program has saved nearly 5 million liters of diesel fuel and prevented the emissions of more than 500,000 metric tons of carbon since its inception. It has now been expanded to 10 Brazilian states, and in 2012 </a:t>
            </a:r>
            <a:r>
              <a:rPr lang="en-US" sz="1200" kern="1200" dirty="0" err="1" smtClean="0">
                <a:solidFill>
                  <a:schemeClr val="tx1"/>
                </a:solidFill>
                <a:effectLst/>
                <a:latin typeface="+mn-lt"/>
                <a:ea typeface="+mn-ea"/>
                <a:cs typeface="+mn-cs"/>
              </a:rPr>
              <a:t>InBev</a:t>
            </a:r>
            <a:r>
              <a:rPr lang="en-US" sz="1200" kern="1200" dirty="0" smtClean="0">
                <a:solidFill>
                  <a:schemeClr val="tx1"/>
                </a:solidFill>
                <a:effectLst/>
                <a:latin typeface="+mn-lt"/>
                <a:ea typeface="+mn-ea"/>
                <a:cs typeface="+mn-cs"/>
              </a:rPr>
              <a:t> expects a 66% increase in this type of transportation arrangement among its factories, distribution centers, and producers of inputs. </a:t>
            </a:r>
          </a:p>
          <a:p>
            <a:pPr marL="171450" indent="-171450">
              <a:buFont typeface="Arial" pitchFamily="34" charset="0"/>
              <a:buChar char="•"/>
            </a:pPr>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is a great example of working together as suppliers.  For example, remember back to the group of companies that </a:t>
            </a:r>
            <a:r>
              <a:rPr lang="en-US" sz="1200" kern="1200" baseline="0" dirty="0" err="1" smtClean="0">
                <a:solidFill>
                  <a:schemeClr val="tx1"/>
                </a:solidFill>
                <a:effectLst/>
                <a:latin typeface="+mn-lt"/>
                <a:ea typeface="+mn-ea"/>
                <a:cs typeface="+mn-cs"/>
              </a:rPr>
              <a:t>Walmart</a:t>
            </a:r>
            <a:r>
              <a:rPr lang="en-US" sz="1200" kern="1200" baseline="0" dirty="0" smtClean="0">
                <a:solidFill>
                  <a:schemeClr val="tx1"/>
                </a:solidFill>
                <a:effectLst/>
                <a:latin typeface="+mn-lt"/>
                <a:ea typeface="+mn-ea"/>
                <a:cs typeface="+mn-cs"/>
              </a:rPr>
              <a:t> structured to focus on fertilizer. Our customers WANT us to do these types of practices. And they make sense.</a:t>
            </a:r>
          </a:p>
          <a:p>
            <a:pPr marL="171450" indent="-171450">
              <a:buFont typeface="Arial" pitchFamily="34" charset="0"/>
              <a:buChar char="•"/>
            </a:pPr>
            <a:endParaRPr lang="en-US" sz="1200" kern="1200" baseline="0" dirty="0" smtClean="0">
              <a:solidFill>
                <a:schemeClr val="tx1"/>
              </a:solidFill>
              <a:effectLst/>
              <a:latin typeface="+mn-lt"/>
              <a:ea typeface="+mn-ea"/>
              <a:cs typeface="+mn-cs"/>
            </a:endParaRPr>
          </a:p>
          <a:p>
            <a:pPr marL="0" indent="0">
              <a:buFont typeface="Arial" pitchFamily="34" charset="0"/>
              <a:buNone/>
            </a:pPr>
            <a:r>
              <a:rPr lang="en-US" sz="1200" b="1" kern="1200" baseline="0" dirty="0" smtClean="0">
                <a:solidFill>
                  <a:schemeClr val="tx1"/>
                </a:solidFill>
                <a:effectLst/>
                <a:latin typeface="+mn-lt"/>
                <a:ea typeface="+mn-ea"/>
                <a:cs typeface="+mn-cs"/>
              </a:rPr>
              <a:t>RELEVANCE TO COCA-COLA</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b="0" kern="1200" dirty="0" smtClean="0">
                <a:solidFill>
                  <a:schemeClr val="tx1"/>
                </a:solidFill>
                <a:effectLst/>
                <a:latin typeface="+mn-lt"/>
                <a:ea typeface="+mn-ea"/>
                <a:cs typeface="+mn-cs"/>
              </a:rPr>
              <a:t>CCE</a:t>
            </a:r>
            <a:r>
              <a:rPr lang="en-GB" sz="1200" b="0" kern="1200" baseline="0" dirty="0" smtClean="0">
                <a:solidFill>
                  <a:schemeClr val="tx1"/>
                </a:solidFill>
                <a:effectLst/>
                <a:latin typeface="+mn-lt"/>
                <a:ea typeface="+mn-ea"/>
                <a:cs typeface="+mn-cs"/>
              </a:rPr>
              <a:t> also has “</a:t>
            </a:r>
            <a:r>
              <a:rPr lang="en-GB" sz="1200" b="0" kern="1200" dirty="0" smtClean="0">
                <a:solidFill>
                  <a:schemeClr val="tx1"/>
                </a:solidFill>
                <a:effectLst/>
                <a:latin typeface="+mn-lt"/>
                <a:ea typeface="+mn-ea"/>
                <a:cs typeface="+mn-cs"/>
              </a:rPr>
              <a:t>Collaborative expansion of front and backhaul operations” efforts in place. </a:t>
            </a:r>
            <a:r>
              <a:rPr lang="en-GB" sz="1200" kern="1200" dirty="0" smtClean="0">
                <a:solidFill>
                  <a:schemeClr val="tx1"/>
                </a:solidFill>
                <a:effectLst/>
                <a:latin typeface="+mn-lt"/>
                <a:ea typeface="+mn-ea"/>
                <a:cs typeface="+mn-cs"/>
              </a:rPr>
              <a:t>They have been working with customers and suppliers for several years; expanding front and backhaul opportunities has reduced empty road mileage, carbon emissions, and associated cost. Customers collect their own stock on return trips and raw materials suppliers utilize their empty return runs from sites to transport goods on CCE’s behalf.</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GB"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1200" kern="1200" dirty="0" smtClean="0">
                <a:solidFill>
                  <a:schemeClr val="tx1"/>
                </a:solidFill>
                <a:effectLst/>
                <a:latin typeface="+mn-lt"/>
                <a:ea typeface="+mn-ea"/>
                <a:cs typeface="+mn-cs"/>
              </a:rPr>
              <a:t>The process of network optimization is an importance element in reducing carbon emissions by making our distribution more efficient. One way that</a:t>
            </a:r>
            <a:r>
              <a:rPr lang="en-GB" sz="1200" kern="1200" baseline="0" dirty="0" smtClean="0">
                <a:solidFill>
                  <a:schemeClr val="tx1"/>
                </a:solidFill>
                <a:effectLst/>
                <a:latin typeface="+mn-lt"/>
                <a:ea typeface="+mn-ea"/>
                <a:cs typeface="+mn-cs"/>
              </a:rPr>
              <a:t> CCE is </a:t>
            </a:r>
            <a:r>
              <a:rPr lang="en-GB" sz="1200" kern="1200" dirty="0" smtClean="0">
                <a:solidFill>
                  <a:schemeClr val="tx1"/>
                </a:solidFill>
                <a:effectLst/>
                <a:latin typeface="+mn-lt"/>
                <a:ea typeface="+mn-ea"/>
                <a:cs typeface="+mn-cs"/>
              </a:rPr>
              <a:t>doing this is now by investing in new production and storage capacity at key sites, enabling us to minimize our long-distance freight distribution needs. In 2012, for example, CCE  expanded production in France at </a:t>
            </a:r>
            <a:r>
              <a:rPr lang="en-GB" sz="1200" kern="1200" dirty="0" err="1" smtClean="0">
                <a:solidFill>
                  <a:schemeClr val="tx1"/>
                </a:solidFill>
                <a:effectLst/>
                <a:latin typeface="+mn-lt"/>
                <a:ea typeface="+mn-ea"/>
                <a:cs typeface="+mn-cs"/>
              </a:rPr>
              <a:t>Clamart</a:t>
            </a:r>
            <a:r>
              <a:rPr lang="en-GB" sz="1200" kern="1200" dirty="0" smtClean="0">
                <a:solidFill>
                  <a:schemeClr val="tx1"/>
                </a:solidFill>
                <a:effectLst/>
                <a:latin typeface="+mn-lt"/>
                <a:ea typeface="+mn-ea"/>
                <a:cs typeface="+mn-cs"/>
              </a:rPr>
              <a:t> and Marseille and we’re currently building more warehouse capacity at Wakefield in Great Britain and </a:t>
            </a:r>
            <a:r>
              <a:rPr lang="en-GB" sz="1200" kern="1200" dirty="0" err="1" smtClean="0">
                <a:solidFill>
                  <a:schemeClr val="tx1"/>
                </a:solidFill>
                <a:effectLst/>
                <a:latin typeface="+mn-lt"/>
                <a:ea typeface="+mn-ea"/>
                <a:cs typeface="+mn-cs"/>
              </a:rPr>
              <a:t>Dongen</a:t>
            </a:r>
            <a:r>
              <a:rPr lang="en-GB" sz="1200" kern="1200" dirty="0" smtClean="0">
                <a:solidFill>
                  <a:schemeClr val="tx1"/>
                </a:solidFill>
                <a:effectLst/>
                <a:latin typeface="+mn-lt"/>
                <a:ea typeface="+mn-ea"/>
                <a:cs typeface="+mn-cs"/>
              </a:rPr>
              <a:t> in the Netherlands.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How are you considering this type of strategic opportunity in your organization?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90</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Efficient transport management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Unilever has committed to ensuring that its CO2 emissions from its global logistics network will be at or below 2010 levels by 2020 – despite the significantly higher production volumes that will be generated as the company grows. This will represent a 40% improvement in CO2 efficiency.</a:t>
            </a:r>
          </a:p>
          <a:p>
            <a:endParaRPr lang="en-US" dirty="0" smtClean="0"/>
          </a:p>
          <a:p>
            <a:r>
              <a:rPr lang="en-US" dirty="0" smtClean="0"/>
              <a:t>In 2008, Unilever launched</a:t>
            </a:r>
            <a:r>
              <a:rPr lang="en-US" baseline="0" dirty="0" smtClean="0"/>
              <a:t> its </a:t>
            </a:r>
            <a:r>
              <a:rPr lang="en-US" dirty="0" smtClean="0"/>
              <a:t>own internal transport management organization, </a:t>
            </a:r>
            <a:r>
              <a:rPr lang="en-US" dirty="0" err="1" smtClean="0"/>
              <a:t>UltraLogistik</a:t>
            </a:r>
            <a:r>
              <a:rPr lang="en-US" dirty="0" smtClean="0"/>
              <a:t>, to manage transport movements across Europe. </a:t>
            </a:r>
            <a:r>
              <a:rPr lang="en-US" dirty="0" err="1" smtClean="0"/>
              <a:t>UltraLogistik</a:t>
            </a:r>
            <a:r>
              <a:rPr lang="en-US" dirty="0" smtClean="0"/>
              <a:t> finds the most efficient ways to move raw materials and packaging to our factories and then transport finished goods to around 300 warehouses in Europe. From this original initiative came the idea to establish global and regional control hubs. These enable Unilever to co-ordinate our transport activities efficiently and ensure that trucks are as full as possible</a:t>
            </a:r>
            <a:r>
              <a:rPr lang="en-US" sz="1200" b="1" kern="1200" dirty="0" smtClean="0">
                <a:solidFill>
                  <a:schemeClr val="tx1"/>
                </a:solidFill>
                <a:effectLst/>
                <a:latin typeface="+mn-lt"/>
                <a:ea typeface="+mn-ea"/>
                <a:cs typeface="+mn-cs"/>
              </a:rPr>
              <a:t>.</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RESULTS</a:t>
            </a:r>
          </a:p>
          <a:p>
            <a:r>
              <a:rPr lang="en-US" dirty="0" smtClean="0">
                <a:sym typeface="Wingdings" pitchFamily="2" charset="2"/>
              </a:rPr>
              <a:t></a:t>
            </a:r>
            <a:r>
              <a:rPr lang="en-US" baseline="0" dirty="0" smtClean="0">
                <a:sym typeface="Wingdings" pitchFamily="2" charset="2"/>
              </a:rPr>
              <a:t> </a:t>
            </a:r>
            <a:r>
              <a:rPr lang="en-US" dirty="0" smtClean="0"/>
              <a:t>In total, the 12-hub system, promises to reduce total distance travelled by 175 million km in Europe alone from 2013 to 2015 (compared to 2010 levels). It is estimated that by the end of 2014, the project will remove annually the equivalent of around 154 000 truck voyages between Brussels and Warsaw or more than 260 000 truck voyages between Berlin and Brussels, compared to 2010 levels. Traffic reduction should happen in almost all EU member states, with particular impact in highly congested areas.</a:t>
            </a:r>
            <a:r>
              <a:rPr lang="en-US" baseline="0" dirty="0" smtClean="0"/>
              <a:t> </a:t>
            </a:r>
            <a:r>
              <a:rPr lang="en-US" dirty="0" smtClean="0"/>
              <a:t>Fewer trucks on the European roads network will also result in less carbon emissions. By the end of 2014, the project also expects to reduce the carbon emissions from our logistics network by around 15 000 tons of CO2 each year, compared to 2010 levels.</a:t>
            </a:r>
          </a:p>
          <a:p>
            <a:endParaRPr lang="en-US" dirty="0" smtClean="0"/>
          </a:p>
          <a:p>
            <a:pPr marL="0" indent="0">
              <a:buFont typeface="Arial" pitchFamily="34" charset="0"/>
              <a:buNone/>
            </a:pPr>
            <a:endParaRPr lang="en-US" sz="1200" kern="1200" baseline="0" dirty="0" smtClean="0">
              <a:solidFill>
                <a:schemeClr val="tx1"/>
              </a:solidFill>
              <a:effectLst/>
              <a:latin typeface="+mn-lt"/>
              <a:ea typeface="+mn-ea"/>
              <a:cs typeface="+mn-cs"/>
            </a:endParaRPr>
          </a:p>
          <a:p>
            <a:pPr marL="0" indent="0">
              <a:buFont typeface="Arial" pitchFamily="34" charset="0"/>
              <a:buNone/>
            </a:pPr>
            <a:r>
              <a:rPr lang="en-US" sz="1200" b="1" kern="1200" baseline="0" dirty="0" smtClean="0">
                <a:solidFill>
                  <a:schemeClr val="tx1"/>
                </a:solidFill>
                <a:effectLst/>
                <a:latin typeface="+mn-lt"/>
                <a:ea typeface="+mn-ea"/>
                <a:cs typeface="+mn-cs"/>
              </a:rPr>
              <a:t>RELEVANCE TO COCA-COLA</a:t>
            </a:r>
          </a:p>
          <a:p>
            <a:r>
              <a:rPr lang="en-US" sz="1200" kern="1200" baseline="0" dirty="0" smtClean="0">
                <a:solidFill>
                  <a:schemeClr val="tx1"/>
                </a:solidFill>
                <a:effectLst/>
                <a:latin typeface="+mn-lt"/>
                <a:ea typeface="+mn-ea"/>
                <a:cs typeface="+mn-cs"/>
              </a:rPr>
              <a:t>Climate Ambassadors can help bring best practice ideas and the carbon perspective to critical areas – like fleet and logistics – inside the company.  (You may want to share this video http://www.youtube.com/watch?v=_EIgAVHnqDo with your logistics team.)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91</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can</a:t>
            </a:r>
            <a:r>
              <a:rPr lang="en-US" sz="1200" kern="1200" baseline="0" dirty="0" smtClean="0">
                <a:solidFill>
                  <a:schemeClr val="tx1"/>
                </a:solidFill>
                <a:effectLst/>
                <a:latin typeface="+mn-lt"/>
                <a:ea typeface="+mn-ea"/>
                <a:cs typeface="+mn-cs"/>
              </a:rPr>
              <a:t> the perfect pallet circle the earth 80 times?</a:t>
            </a:r>
          </a:p>
          <a:p>
            <a:pPr marL="0" indent="0">
              <a:buFont typeface="Wingdings"/>
              <a:buNone/>
            </a:pPr>
            <a:endParaRPr lang="en-US" sz="1200" kern="1200" baseline="0" dirty="0" smtClean="0">
              <a:solidFill>
                <a:schemeClr val="tx1"/>
              </a:solidFill>
              <a:effectLst/>
              <a:latin typeface="+mn-lt"/>
              <a:ea typeface="+mn-ea"/>
              <a:cs typeface="+mn-cs"/>
            </a:endParaRPr>
          </a:p>
          <a:p>
            <a:pPr marL="171450" indent="-171450">
              <a:buFont typeface="Wingdings" pitchFamily="2" charset="2"/>
              <a:buChar char="8"/>
            </a:pPr>
            <a:r>
              <a:rPr lang="en-US" sz="1200" kern="1200" dirty="0" smtClean="0">
                <a:solidFill>
                  <a:schemeClr val="tx1"/>
                </a:solidFill>
                <a:effectLst/>
                <a:latin typeface="+mn-lt"/>
                <a:ea typeface="+mn-ea"/>
                <a:cs typeface="+mn-cs"/>
              </a:rPr>
              <a:t>Since 2009, ConAgra has implemented more than 40 perfect pallet projects, which have reduced diesel fuel use by more than 380,000 gallons, and have taken more than 2 million miles off the road — enough to circle the Earth 80 times. Combined, these projects have cut greenhouse gas emissions by more than 3,900 metric tons. </a:t>
            </a:r>
          </a:p>
          <a:p>
            <a:pPr marL="171450" indent="-171450">
              <a:buFont typeface="Wingdings" pitchFamily="2" charset="2"/>
              <a:buChar char="8"/>
            </a:pPr>
            <a:r>
              <a:rPr lang="en-US" sz="1200" kern="1200" dirty="0" smtClean="0">
                <a:solidFill>
                  <a:schemeClr val="tx1"/>
                </a:solidFill>
                <a:effectLst/>
                <a:latin typeface="+mn-lt"/>
                <a:ea typeface="+mn-ea"/>
                <a:cs typeface="+mn-cs"/>
              </a:rPr>
              <a:t>For example, in fiscal 2012 ConAgra optimized the package size of three Crunch ’n Munch® SKUs, allowing more units to fit on each pallet. The Crunch ’n Munch® project alone conserved more than 10,000 gallons of diesel fuel and cut greenhouse gas emissions by more than 100 metric tons.</a:t>
            </a:r>
          </a:p>
          <a:p>
            <a:pPr marL="171450" indent="-171450">
              <a:buFont typeface="Wingdings" pitchFamily="2" charset="2"/>
              <a:buChar char="8"/>
            </a:pPr>
            <a:endParaRPr lang="en-US" sz="1200" b="1" kern="1200" dirty="0" smtClean="0">
              <a:solidFill>
                <a:schemeClr val="tx1"/>
              </a:solidFill>
              <a:effectLst/>
              <a:latin typeface="+mn-lt"/>
              <a:ea typeface="+mn-ea"/>
              <a:cs typeface="+mn-cs"/>
            </a:endParaRPr>
          </a:p>
          <a:p>
            <a:pPr marL="0" indent="0">
              <a:buFont typeface="Wingdings" pitchFamily="2" charset="2"/>
              <a:buNone/>
            </a:pPr>
            <a:r>
              <a:rPr lang="en-US" sz="1200" b="1" kern="1200" dirty="0" smtClean="0">
                <a:solidFill>
                  <a:schemeClr val="tx1"/>
                </a:solidFill>
                <a:effectLst/>
                <a:latin typeface="+mn-lt"/>
                <a:ea typeface="+mn-ea"/>
                <a:cs typeface="+mn-cs"/>
              </a:rPr>
              <a:t>RELEVANCE TO COCA-COLA</a:t>
            </a:r>
          </a:p>
          <a:p>
            <a:pPr marL="0" indent="0">
              <a:buFont typeface="Wingdings" pitchFamily="2" charset="2"/>
              <a:buNone/>
            </a:pPr>
            <a:r>
              <a:rPr lang="en-US" sz="1200" b="1" kern="1200" dirty="0" smtClean="0">
                <a:solidFill>
                  <a:schemeClr val="tx1"/>
                </a:solidFill>
                <a:effectLst/>
                <a:latin typeface="+mn-lt"/>
                <a:ea typeface="+mn-ea"/>
                <a:cs typeface="+mn-cs"/>
              </a:rPr>
              <a:t>What does that</a:t>
            </a:r>
            <a:r>
              <a:rPr lang="en-US" sz="1200" b="1" kern="1200" baseline="0" dirty="0" smtClean="0">
                <a:solidFill>
                  <a:schemeClr val="tx1"/>
                </a:solidFill>
                <a:effectLst/>
                <a:latin typeface="+mn-lt"/>
                <a:ea typeface="+mn-ea"/>
                <a:cs typeface="+mn-cs"/>
              </a:rPr>
              <a:t> mean for Coca-Cola? </a:t>
            </a:r>
            <a:r>
              <a:rPr lang="en-US" sz="1200" b="0" kern="1200" baseline="0" dirty="0" smtClean="0">
                <a:solidFill>
                  <a:schemeClr val="tx1"/>
                </a:solidFill>
                <a:effectLst/>
                <a:latin typeface="+mn-lt"/>
                <a:ea typeface="+mn-ea"/>
                <a:cs typeface="+mn-cs"/>
              </a:rPr>
              <a:t>It means that there are big opportunities to reduce waste across all areas of the business. Bottling partners are taking this challenge on in interesting ways. How many of you know how much waste there is in your distribution chain and where it is?</a:t>
            </a:r>
          </a:p>
        </p:txBody>
      </p:sp>
      <p:sp>
        <p:nvSpPr>
          <p:cNvPr id="4" name="Slide Number Placeholder 3"/>
          <p:cNvSpPr>
            <a:spLocks noGrp="1"/>
          </p:cNvSpPr>
          <p:nvPr>
            <p:ph type="sldNum" sz="quarter" idx="10"/>
          </p:nvPr>
        </p:nvSpPr>
        <p:spPr/>
        <p:txBody>
          <a:bodyPr/>
          <a:lstStyle/>
          <a:p>
            <a:fld id="{D817C3F8-7FE1-44B2-992F-AA46AD7223CE}" type="slidenum">
              <a:rPr lang="en-US" smtClean="0"/>
              <a:pPr/>
              <a:t>92</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j-lt"/>
                <a:ea typeface="+mn-ea"/>
                <a:cs typeface="+mn-cs"/>
              </a:rPr>
              <a:t>The use of coolant (propylene glycol) in our engines and machinery is a significant contributor to greenhouse gas due to its highly energy-intensive manufacturing process. </a:t>
            </a:r>
            <a:r>
              <a:rPr lang="en-US" sz="1200" i="1" kern="1200" dirty="0" smtClean="0">
                <a:solidFill>
                  <a:schemeClr val="tx1"/>
                </a:solidFill>
                <a:effectLst/>
                <a:latin typeface="+mj-lt"/>
                <a:ea typeface="+mn-ea"/>
                <a:cs typeface="+mn-cs"/>
              </a:rPr>
              <a:t>The manufacturing of propylene glycol is highly energy intensive*.</a:t>
            </a:r>
            <a:r>
              <a:rPr lang="en-US" sz="1200" i="0" kern="1200" baseline="0" dirty="0" smtClean="0">
                <a:solidFill>
                  <a:schemeClr val="tx1"/>
                </a:solidFill>
                <a:effectLst/>
                <a:latin typeface="+mj-lt"/>
                <a:ea typeface="+mn-ea"/>
                <a:cs typeface="+mn-cs"/>
              </a:rPr>
              <a:t> </a:t>
            </a:r>
            <a:r>
              <a:rPr lang="en-US" sz="1200" kern="1200" dirty="0" smtClean="0">
                <a:solidFill>
                  <a:schemeClr val="tx1"/>
                </a:solidFill>
                <a:effectLst/>
                <a:latin typeface="+mj-lt"/>
                <a:ea typeface="+mn-ea"/>
                <a:cs typeface="+mn-cs"/>
              </a:rPr>
              <a:t>Coca-Cola companies use a great deal of coolant:</a:t>
            </a:r>
          </a:p>
          <a:p>
            <a:pPr marL="171450" lvl="0" indent="-171450">
              <a:buFont typeface="Arial" pitchFamily="34" charset="0"/>
              <a:buChar char="•"/>
            </a:pPr>
            <a:r>
              <a:rPr lang="en-US" sz="1200" kern="1200" dirty="0" smtClean="0">
                <a:solidFill>
                  <a:schemeClr val="tx1"/>
                </a:solidFill>
                <a:effectLst/>
                <a:latin typeface="+mj-lt"/>
                <a:ea typeface="+mn-ea"/>
                <a:cs typeface="+mn-cs"/>
              </a:rPr>
              <a:t>Big engines can contain 20-30 gallons of propylene glycol. </a:t>
            </a:r>
          </a:p>
          <a:p>
            <a:pPr marL="171450" lvl="0" indent="-171450">
              <a:buFont typeface="Arial" pitchFamily="34" charset="0"/>
              <a:buChar char="•"/>
            </a:pPr>
            <a:r>
              <a:rPr lang="en-US" sz="1200" kern="1200" dirty="0" smtClean="0">
                <a:solidFill>
                  <a:schemeClr val="tx1"/>
                </a:solidFill>
                <a:effectLst/>
                <a:latin typeface="+mj-lt"/>
                <a:ea typeface="+mn-ea"/>
                <a:cs typeface="+mn-cs"/>
              </a:rPr>
              <a:t>Other equipment and like HVAC chillers can hold far greater amounts as a heat/cool transfer fluid.</a:t>
            </a:r>
          </a:p>
          <a:p>
            <a:endParaRPr lang="en-US" sz="1200" kern="1200" dirty="0" smtClean="0">
              <a:solidFill>
                <a:schemeClr val="tx1"/>
              </a:solidFill>
              <a:effectLst/>
              <a:latin typeface="+mj-lt"/>
              <a:ea typeface="+mn-ea"/>
              <a:cs typeface="+mn-cs"/>
            </a:endParaRPr>
          </a:p>
          <a:p>
            <a:r>
              <a:rPr lang="en-US" dirty="0" smtClean="0">
                <a:solidFill>
                  <a:schemeClr val="tx1"/>
                </a:solidFill>
                <a:latin typeface="+mj-lt"/>
                <a:sym typeface="Wingdings" pitchFamily="2" charset="2"/>
              </a:rPr>
              <a:t></a:t>
            </a:r>
            <a:r>
              <a:rPr lang="en-US" baseline="0" dirty="0" smtClean="0">
                <a:solidFill>
                  <a:schemeClr val="tx1"/>
                </a:solidFill>
                <a:latin typeface="+mj-lt"/>
                <a:sym typeface="Wingdings" pitchFamily="2" charset="2"/>
              </a:rPr>
              <a:t> </a:t>
            </a:r>
            <a:r>
              <a:rPr lang="en-US" sz="1200" b="1" kern="1200" dirty="0" smtClean="0">
                <a:solidFill>
                  <a:schemeClr val="tx1"/>
                </a:solidFill>
                <a:effectLst/>
                <a:latin typeface="+mj-lt"/>
                <a:ea typeface="+mn-ea"/>
                <a:cs typeface="+mn-cs"/>
              </a:rPr>
              <a:t>GHG</a:t>
            </a:r>
            <a:r>
              <a:rPr lang="en-US" sz="1200" b="1" kern="1200" baseline="0" dirty="0" smtClean="0">
                <a:solidFill>
                  <a:schemeClr val="tx1"/>
                </a:solidFill>
                <a:effectLst/>
                <a:latin typeface="+mj-lt"/>
                <a:ea typeface="+mn-ea"/>
                <a:cs typeface="+mn-cs"/>
              </a:rPr>
              <a:t> RETURN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j-lt"/>
                <a:ea typeface="+mn-ea"/>
                <a:cs typeface="+mn-cs"/>
              </a:rPr>
              <a:t>Plant-based coolant (propylene glycol) can be used instead of the energy-intensive petroleum-based coolant to reduce the related greenhouse gas emissions by 61%. </a:t>
            </a:r>
            <a:r>
              <a:rPr lang="en-US" sz="1200" kern="1200" dirty="0" smtClean="0">
                <a:solidFill>
                  <a:schemeClr val="tx1"/>
                </a:solidFill>
                <a:effectLst/>
                <a:latin typeface="+mj-lt"/>
                <a:ea typeface="+mn-ea"/>
                <a:cs typeface="+mn-cs"/>
              </a:rPr>
              <a:t> </a:t>
            </a:r>
          </a:p>
          <a:p>
            <a:endParaRPr lang="en-US" sz="1200" kern="1200" dirty="0" smtClean="0">
              <a:solidFill>
                <a:schemeClr val="tx1"/>
              </a:solidFill>
              <a:effectLst/>
              <a:latin typeface="+mj-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j-lt"/>
                <a:ea typeface="+mn-ea"/>
                <a:cs typeface="+mn-cs"/>
              </a:rPr>
              <a:t>COST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j-lt"/>
                <a:ea typeface="+mn-ea"/>
                <a:cs typeface="+mn-cs"/>
              </a:rPr>
              <a:t>Using Plant-based coolants to replace GHG-intensive petroleum-coolants can take that on. According</a:t>
            </a:r>
            <a:r>
              <a:rPr lang="en-US" sz="1200" b="0" kern="1200" baseline="0" dirty="0" smtClean="0">
                <a:solidFill>
                  <a:schemeClr val="tx1"/>
                </a:solidFill>
                <a:effectLst/>
                <a:latin typeface="+mj-lt"/>
                <a:ea typeface="+mn-ea"/>
                <a:cs typeface="+mn-cs"/>
              </a:rPr>
              <a:t> to </a:t>
            </a:r>
            <a:r>
              <a:rPr lang="en-US" sz="1200" b="0" kern="1200" baseline="0" dirty="0" err="1" smtClean="0">
                <a:solidFill>
                  <a:schemeClr val="tx1"/>
                </a:solidFill>
                <a:effectLst/>
                <a:latin typeface="+mj-lt"/>
                <a:ea typeface="+mn-ea"/>
                <a:cs typeface="+mn-cs"/>
              </a:rPr>
              <a:t>ChemSystems</a:t>
            </a:r>
            <a:r>
              <a:rPr lang="en-US" sz="1200" b="0" kern="1200" baseline="0" dirty="0" smtClean="0">
                <a:solidFill>
                  <a:schemeClr val="tx1"/>
                </a:solidFill>
                <a:effectLst/>
                <a:latin typeface="+mj-lt"/>
                <a:ea typeface="+mn-ea"/>
                <a:cs typeface="+mn-cs"/>
              </a:rPr>
              <a:t> analysis of the product (see case), at current fuel prices (and therefore current coolant prices) these coolants should have a cost advantage over other coolants.  </a:t>
            </a:r>
            <a:endParaRPr lang="en-US" sz="1200" b="0" kern="1200" dirty="0" smtClean="0">
              <a:solidFill>
                <a:schemeClr val="tx1"/>
              </a:solidFill>
              <a:effectLst/>
              <a:latin typeface="+mj-lt"/>
              <a:ea typeface="+mn-ea"/>
              <a:cs typeface="+mn-cs"/>
            </a:endParaRPr>
          </a:p>
          <a:p>
            <a:endParaRPr lang="en-US" sz="1200" kern="1200" dirty="0" smtClean="0">
              <a:solidFill>
                <a:schemeClr val="tx1"/>
              </a:solidFill>
              <a:effectLst/>
              <a:latin typeface="+mj-lt"/>
              <a:ea typeface="+mn-ea"/>
              <a:cs typeface="+mn-cs"/>
            </a:endParaRPr>
          </a:p>
          <a:p>
            <a:r>
              <a:rPr lang="en-US" sz="1200" i="1" kern="1200" dirty="0" smtClean="0">
                <a:solidFill>
                  <a:schemeClr val="tx1"/>
                </a:solidFill>
                <a:effectLst/>
                <a:latin typeface="+mj-lt"/>
                <a:ea typeface="+mn-ea"/>
                <a:cs typeface="+mn-cs"/>
              </a:rPr>
              <a:t>INSTRUCTOR NOTES:</a:t>
            </a:r>
          </a:p>
          <a:p>
            <a:r>
              <a:rPr lang="en-US" sz="1200" i="1" kern="1200" dirty="0" smtClean="0">
                <a:solidFill>
                  <a:schemeClr val="tx1"/>
                </a:solidFill>
                <a:effectLst/>
                <a:latin typeface="+mj-lt"/>
                <a:ea typeface="+mn-ea"/>
                <a:cs typeface="+mn-cs"/>
              </a:rPr>
              <a:t>What is Plant-based coolant?  </a:t>
            </a:r>
            <a:endParaRPr lang="en-US" sz="1200" kern="1200" dirty="0" smtClean="0">
              <a:solidFill>
                <a:schemeClr val="tx1"/>
              </a:solidFill>
              <a:effectLst/>
              <a:latin typeface="+mj-lt"/>
              <a:ea typeface="+mn-ea"/>
              <a:cs typeface="+mn-cs"/>
            </a:endParaRPr>
          </a:p>
          <a:p>
            <a:r>
              <a:rPr lang="en-US" sz="1200" kern="1200" dirty="0" smtClean="0">
                <a:solidFill>
                  <a:schemeClr val="tx1"/>
                </a:solidFill>
                <a:effectLst/>
                <a:latin typeface="+mj-lt"/>
                <a:ea typeface="+mn-ea"/>
                <a:cs typeface="+mn-cs"/>
              </a:rPr>
              <a:t>Plant-based coolant is derived from soybeans or canola. The process involves crushing, de-hulling, conditioning, flaking and extraction crude vegetable oil from soybean or canola seeds. This vegetable oil is further processed into refined oil. The refined oil is then transformed through a trans-esterification process into crude biodiesel and crude glycerin (by-product). Glycerin is further processed through evaporation and distillation steps into glycerin. Glycerin is further processed into propylene glycol. The propylene glycol is further distilled into an industrial-grade or a USP-specification-grade propylene glycol. The process of changing glycerol to propylene glycol is a simple chemical reaction that uses no environmentally harmful chemicals and uses only water for solvent; thus minimizing risk of harm to the environment. The solid catalyst used in the process has a long life and, when exhausted, the metals can be reclaimed and recycled rather than sent to a landfill.</a:t>
            </a:r>
            <a:r>
              <a:rPr lang="en-US" sz="1200" b="1" kern="1200" dirty="0" smtClean="0">
                <a:solidFill>
                  <a:schemeClr val="tx1"/>
                </a:solidFill>
                <a:effectLst/>
                <a:latin typeface="+mj-lt"/>
                <a:ea typeface="+mn-ea"/>
                <a:cs typeface="+mn-cs"/>
              </a:rPr>
              <a:t> </a:t>
            </a:r>
            <a:endParaRPr lang="en-US" sz="1200" kern="1200" dirty="0" smtClean="0">
              <a:solidFill>
                <a:schemeClr val="tx1"/>
              </a:solidFill>
              <a:effectLst/>
              <a:latin typeface="+mj-lt"/>
              <a:ea typeface="+mn-ea"/>
              <a:cs typeface="+mn-cs"/>
            </a:endParaRP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 </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93</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sz="1200" dirty="0" smtClean="0">
                <a:solidFill>
                  <a:schemeClr val="tx1"/>
                </a:solidFill>
                <a:latin typeface="+mj-lt"/>
                <a:cs typeface="Arial"/>
              </a:rPr>
              <a:t>If you’re not looking at being</a:t>
            </a:r>
            <a:r>
              <a:rPr lang="en-US" sz="1200" baseline="0" dirty="0" smtClean="0">
                <a:solidFill>
                  <a:schemeClr val="tx1"/>
                </a:solidFill>
                <a:latin typeface="+mj-lt"/>
                <a:cs typeface="Arial"/>
              </a:rPr>
              <a:t> more efficient, in </a:t>
            </a:r>
            <a:r>
              <a:rPr lang="en-US" sz="1200" dirty="0" smtClean="0">
                <a:solidFill>
                  <a:schemeClr val="tx1"/>
                </a:solidFill>
                <a:latin typeface="+mj-lt"/>
                <a:cs typeface="Arial"/>
              </a:rPr>
              <a:t>reducing fuel and carbon in distribution….</a:t>
            </a:r>
          </a:p>
          <a:p>
            <a:pPr>
              <a:lnSpc>
                <a:spcPct val="80000"/>
              </a:lnSpc>
            </a:pPr>
            <a:r>
              <a:rPr lang="en-US" sz="1200" dirty="0" smtClean="0">
                <a:solidFill>
                  <a:schemeClr val="tx1"/>
                </a:solidFill>
                <a:latin typeface="+mj-lt"/>
                <a:cs typeface="Arial"/>
              </a:rPr>
              <a:t>more than carbon is going up in smoke.</a:t>
            </a:r>
            <a:endParaRPr lang="en-US" sz="1200" dirty="0" smtClean="0">
              <a:solidFill>
                <a:schemeClr val="tx1"/>
              </a:solidFill>
              <a:latin typeface="+mj-lt"/>
              <a:sym typeface="Wingdings" pitchFamily="2" charset="2"/>
            </a:endParaRPr>
          </a:p>
          <a:p>
            <a:pPr marL="171450" indent="-171450" algn="l">
              <a:buFont typeface="Wingdings" pitchFamily="2" charset="2"/>
              <a:buChar char="8"/>
            </a:pPr>
            <a:r>
              <a:rPr lang="en-US" sz="1200" b="1" dirty="0" smtClean="0">
                <a:solidFill>
                  <a:schemeClr val="tx1"/>
                </a:solidFill>
                <a:latin typeface="+mj-lt"/>
                <a:cs typeface="Arial" pitchFamily="34" charset="0"/>
              </a:rPr>
              <a:t>SMALL AREAS OF WASTE ADD UP</a:t>
            </a:r>
            <a:r>
              <a:rPr lang="en-US" sz="1200" b="1" baseline="0" dirty="0" smtClean="0">
                <a:solidFill>
                  <a:schemeClr val="tx1"/>
                </a:solidFill>
                <a:latin typeface="+mj-lt"/>
                <a:cs typeface="Arial" pitchFamily="34" charset="0"/>
              </a:rPr>
              <a:t> </a:t>
            </a:r>
            <a:r>
              <a:rPr lang="en-US" sz="1200" b="1" dirty="0" smtClean="0">
                <a:solidFill>
                  <a:schemeClr val="tx1"/>
                </a:solidFill>
                <a:latin typeface="+mj-lt"/>
                <a:cs typeface="Arial" pitchFamily="34" charset="0"/>
              </a:rPr>
              <a:t>IN CARBON AND FUEL COSTS. </a:t>
            </a:r>
          </a:p>
          <a:p>
            <a:pPr marL="171450" indent="-171450" algn="l">
              <a:buFont typeface="Wingdings" pitchFamily="2" charset="2"/>
              <a:buChar char="8"/>
            </a:pPr>
            <a:endParaRPr lang="en-US" sz="1050" b="1" dirty="0" smtClean="0">
              <a:solidFill>
                <a:srgbClr val="00B050"/>
              </a:solidFill>
              <a:latin typeface="Arial Narrow" pitchFamily="34" charset="0"/>
              <a:cs typeface="Arial" pitchFamily="34" charset="0"/>
            </a:endParaRPr>
          </a:p>
          <a:p>
            <a:pPr marL="0" indent="0" algn="l">
              <a:buFont typeface="Wingdings" pitchFamily="2" charset="2"/>
              <a:buNone/>
            </a:pPr>
            <a:endParaRPr lang="en-US" sz="1050" b="1" dirty="0" smtClean="0">
              <a:solidFill>
                <a:srgbClr val="00B050"/>
              </a:solidFill>
              <a:latin typeface="Arial Narrow"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94</a:t>
            </a:fld>
            <a:endParaRPr lang="en-US"/>
          </a:p>
        </p:txBody>
      </p:sp>
    </p:spTree>
    <p:extLst>
      <p:ext uri="{BB962C8B-B14F-4D97-AF65-F5344CB8AC3E}">
        <p14:creationId xmlns:p14="http://schemas.microsoft.com/office/powerpoint/2010/main" val="25136807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mj-lt"/>
              </a:rPr>
              <a:t>The gorilla is</a:t>
            </a:r>
            <a:r>
              <a:rPr lang="en-US" baseline="0" dirty="0" smtClean="0">
                <a:solidFill>
                  <a:schemeClr val="tx1"/>
                </a:solidFill>
                <a:latin typeface="+mj-lt"/>
              </a:rPr>
              <a:t> back.</a:t>
            </a:r>
            <a:endParaRPr lang="en-US" sz="1200" baseline="0" dirty="0" smtClean="0">
              <a:solidFill>
                <a:schemeClr val="tx1"/>
              </a:solidFill>
              <a:latin typeface="+mj-lt"/>
            </a:endParaRPr>
          </a:p>
        </p:txBody>
      </p:sp>
      <p:sp>
        <p:nvSpPr>
          <p:cNvPr id="4" name="Slide Number Placeholder 3"/>
          <p:cNvSpPr>
            <a:spLocks noGrp="1"/>
          </p:cNvSpPr>
          <p:nvPr>
            <p:ph type="sldNum" sz="quarter" idx="10"/>
          </p:nvPr>
        </p:nvSpPr>
        <p:spPr/>
        <p:txBody>
          <a:bodyPr/>
          <a:lstStyle/>
          <a:p>
            <a:fld id="{EF59ACFD-E827-45BF-9E3E-E461B07B9615}" type="slidenum">
              <a:rPr lang="en-US" smtClean="0"/>
              <a:pPr/>
              <a:t>95</a:t>
            </a:fld>
            <a:endParaRPr lang="en-US"/>
          </a:p>
        </p:txBody>
      </p:sp>
    </p:spTree>
    <p:extLst>
      <p:ext uri="{BB962C8B-B14F-4D97-AF65-F5344CB8AC3E}">
        <p14:creationId xmlns:p14="http://schemas.microsoft.com/office/powerpoint/2010/main" val="9218597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smtClean="0">
                <a:solidFill>
                  <a:schemeClr val="tx1"/>
                </a:solidFill>
                <a:effectLst/>
                <a:latin typeface="+mn-lt"/>
                <a:ea typeface="+mn-ea"/>
                <a:cs typeface="+mn-cs"/>
              </a:rPr>
              <a:t>Refrigeration contributes about 30% or more of emissions to most of our products</a:t>
            </a:r>
            <a:r>
              <a:rPr lang="en-US" sz="1000" b="1" kern="1200" baseline="0" dirty="0" smtClean="0">
                <a:solidFill>
                  <a:schemeClr val="tx1"/>
                </a:solidFill>
                <a:effectLst/>
                <a:latin typeface="+mn-lt"/>
                <a:ea typeface="+mn-ea"/>
                <a:cs typeface="+mn-cs"/>
              </a:rPr>
              <a:t> and, of course, implies significant costs to our customers. </a:t>
            </a:r>
            <a:r>
              <a:rPr lang="en-US" sz="1000" b="0" kern="1200" baseline="0" dirty="0" smtClean="0">
                <a:solidFill>
                  <a:schemeClr val="tx1"/>
                </a:solidFill>
                <a:effectLst/>
                <a:latin typeface="+mn-lt"/>
                <a:ea typeface="+mn-ea"/>
                <a:cs typeface="+mn-cs"/>
              </a:rPr>
              <a:t>Figuring out good solutions in refrigeration is not simply a matter of lowering emissions, but also a mattering of being conscientious customers. </a:t>
            </a:r>
            <a:endParaRPr lang="en-US" sz="1000" b="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96</a:t>
            </a:fld>
            <a:endParaRPr lang="en-US"/>
          </a:p>
        </p:txBody>
      </p:sp>
    </p:spTree>
    <p:extLst>
      <p:ext uri="{BB962C8B-B14F-4D97-AF65-F5344CB8AC3E}">
        <p14:creationId xmlns:p14="http://schemas.microsoft.com/office/powerpoint/2010/main" val="4079599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baseline="0" dirty="0" smtClean="0">
                <a:solidFill>
                  <a:schemeClr val="tx1"/>
                </a:solidFill>
                <a:effectLst/>
                <a:latin typeface="+mn-lt"/>
                <a:ea typeface="+mn-ea"/>
                <a:cs typeface="+mn-cs"/>
              </a:rPr>
              <a:t>STRATEGIC FRAME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mn-lt"/>
                <a:ea typeface="+mn-ea"/>
                <a:cs typeface="+mn-cs"/>
              </a:rPr>
              <a:t>We’ll start by understanding the principal challenges in refrigeration: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Energy use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Insulation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Energy source</a:t>
            </a:r>
            <a:endParaRPr lang="en-US" sz="1000" kern="1200" dirty="0" smtClean="0">
              <a:solidFill>
                <a:schemeClr val="tx1"/>
              </a:solidFill>
              <a:latin typeface="+mn-lt"/>
              <a:ea typeface="+mn-ea"/>
              <a:cs typeface="Arial" pitchFamily="34" charset="0"/>
            </a:endParaRPr>
          </a:p>
          <a:p>
            <a:pPr marL="342900" indent="-342900" defTabSz="914400">
              <a:buFont typeface="Wingdings" pitchFamily="2" charset="2"/>
              <a:buChar char="ü"/>
              <a:defRPr/>
            </a:pPr>
            <a:endParaRPr lang="en-US" sz="1000" kern="1200" dirty="0" smtClean="0">
              <a:solidFill>
                <a:schemeClr val="tx1"/>
              </a:solidFill>
              <a:latin typeface="+mn-lt"/>
              <a:ea typeface="+mn-ea"/>
              <a:cs typeface="Arial" pitchFamily="34" charset="0"/>
            </a:endParaRPr>
          </a:p>
          <a:p>
            <a:pPr marL="0" indent="0" defTabSz="914400">
              <a:buFont typeface="Wingdings" pitchFamily="2" charset="2"/>
              <a:buNone/>
              <a:defRPr/>
            </a:pPr>
            <a:r>
              <a:rPr lang="en-US" sz="1000" b="1" kern="1200" dirty="0" smtClean="0">
                <a:solidFill>
                  <a:schemeClr val="tx1"/>
                </a:solidFill>
                <a:latin typeface="+mn-lt"/>
                <a:ea typeface="+mn-ea"/>
                <a:cs typeface="Arial" pitchFamily="34" charset="0"/>
              </a:rPr>
              <a:t>FINANCIAL FRAME</a:t>
            </a:r>
          </a:p>
          <a:p>
            <a:pPr marL="0" indent="0" defTabSz="914400">
              <a:buFont typeface="Wingdings" pitchFamily="2" charset="2"/>
              <a:buNone/>
              <a:defRPr/>
            </a:pPr>
            <a:r>
              <a:rPr lang="en-US" sz="1000" kern="1200" dirty="0" smtClean="0">
                <a:solidFill>
                  <a:schemeClr val="tx1"/>
                </a:solidFill>
                <a:latin typeface="+mn-lt"/>
                <a:ea typeface="+mn-ea"/>
                <a:cs typeface="Arial" pitchFamily="34" charset="0"/>
              </a:rPr>
              <a:t>In the case of refrigeration,</a:t>
            </a:r>
            <a:r>
              <a:rPr lang="en-US" sz="1000" kern="1200" baseline="0" dirty="0" smtClean="0">
                <a:solidFill>
                  <a:schemeClr val="tx1"/>
                </a:solidFill>
                <a:latin typeface="+mn-lt"/>
                <a:ea typeface="+mn-ea"/>
                <a:cs typeface="Arial" pitchFamily="34" charset="0"/>
              </a:rPr>
              <a:t> m</a:t>
            </a:r>
            <a:r>
              <a:rPr lang="en-US" sz="1000" kern="1200" dirty="0" smtClean="0">
                <a:solidFill>
                  <a:schemeClr val="tx1"/>
                </a:solidFill>
                <a:latin typeface="+mn-lt"/>
                <a:ea typeface="+mn-ea"/>
                <a:cs typeface="Arial" pitchFamily="34" charset="0"/>
              </a:rPr>
              <a:t>ost of</a:t>
            </a:r>
            <a:r>
              <a:rPr lang="en-US" sz="1000" kern="1200" baseline="0" dirty="0" smtClean="0">
                <a:solidFill>
                  <a:schemeClr val="tx1"/>
                </a:solidFill>
                <a:latin typeface="+mn-lt"/>
                <a:ea typeface="+mn-ea"/>
                <a:cs typeface="Arial" pitchFamily="34" charset="0"/>
              </a:rPr>
              <a:t> the financial benefits accrue to our suppliers – those retailers who are selling our products. And they are saving dramatically with action in this area.</a:t>
            </a:r>
          </a:p>
          <a:p>
            <a:pPr marL="0" indent="0" defTabSz="914400">
              <a:buFont typeface="Wingdings" pitchFamily="2" charset="2"/>
              <a:buNone/>
              <a:defRPr/>
            </a:pPr>
            <a:endParaRPr lang="en-US" sz="1000" b="1" kern="1200" baseline="0" dirty="0" smtClean="0">
              <a:solidFill>
                <a:schemeClr val="tx1"/>
              </a:solidFill>
              <a:latin typeface="+mn-lt"/>
              <a:ea typeface="+mn-ea"/>
              <a:cs typeface="Arial" pitchFamily="34" charset="0"/>
            </a:endParaRPr>
          </a:p>
          <a:p>
            <a:pPr marL="0" indent="0" defTabSz="914400">
              <a:buFont typeface="Wingdings" pitchFamily="2" charset="2"/>
              <a:buNone/>
              <a:defRPr/>
            </a:pPr>
            <a:r>
              <a:rPr lang="en-US" sz="1000" b="1" kern="1200" baseline="0" dirty="0" smtClean="0">
                <a:solidFill>
                  <a:schemeClr val="tx1"/>
                </a:solidFill>
                <a:latin typeface="+mn-lt"/>
                <a:ea typeface="+mn-ea"/>
                <a:cs typeface="Arial" pitchFamily="34" charset="0"/>
              </a:rPr>
              <a:t>STRATEGIC FUTURE</a:t>
            </a:r>
          </a:p>
          <a:p>
            <a:pPr marL="0" indent="0" defTabSz="914400">
              <a:buFont typeface="Wingdings" pitchFamily="2" charset="2"/>
              <a:buNone/>
              <a:defRPr/>
            </a:pPr>
            <a:r>
              <a:rPr lang="en-US" sz="1000" kern="1200" baseline="0" dirty="0" smtClean="0">
                <a:solidFill>
                  <a:schemeClr val="tx1"/>
                </a:solidFill>
                <a:latin typeface="+mn-lt"/>
                <a:ea typeface="+mn-ea"/>
                <a:cs typeface="Arial" pitchFamily="34" charset="0"/>
              </a:rPr>
              <a:t>So, while we’re not yielding savings, we’re becoming better partners – and that is a critical place.  Alongside that: more and more suppliers are expecting this from us. Remember the </a:t>
            </a:r>
            <a:r>
              <a:rPr lang="en-US" sz="1000" kern="1200" baseline="0" dirty="0" err="1" smtClean="0">
                <a:solidFill>
                  <a:schemeClr val="tx1"/>
                </a:solidFill>
                <a:latin typeface="+mn-lt"/>
                <a:ea typeface="+mn-ea"/>
                <a:cs typeface="Arial" pitchFamily="34" charset="0"/>
              </a:rPr>
              <a:t>Walmart</a:t>
            </a:r>
            <a:r>
              <a:rPr lang="en-US" sz="1000" kern="1200" baseline="0" dirty="0" smtClean="0">
                <a:solidFill>
                  <a:schemeClr val="tx1"/>
                </a:solidFill>
                <a:latin typeface="+mn-lt"/>
                <a:ea typeface="+mn-ea"/>
                <a:cs typeface="Arial" pitchFamily="34" charset="0"/>
              </a:rPr>
              <a:t> case – we need to do this. </a:t>
            </a:r>
          </a:p>
          <a:p>
            <a:pPr marL="0" indent="0" defTabSz="914400">
              <a:buFont typeface="Wingdings" pitchFamily="2" charset="2"/>
              <a:buNone/>
              <a:defRPr/>
            </a:pPr>
            <a:endParaRPr lang="en-US" sz="1000" kern="1200" baseline="0" dirty="0" smtClean="0">
              <a:solidFill>
                <a:schemeClr val="tx1"/>
              </a:solidFill>
              <a:latin typeface="+mn-lt"/>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000" b="0" kern="1200" baseline="0" dirty="0" smtClean="0">
                <a:solidFill>
                  <a:schemeClr val="tx1"/>
                </a:solidFill>
                <a:effectLst/>
                <a:latin typeface="+mn-lt"/>
                <a:ea typeface="+mn-ea"/>
                <a:cs typeface="+mn-cs"/>
              </a:rPr>
              <a:t>Let’s look at action in this area.</a:t>
            </a:r>
            <a:endParaRPr lang="en-US" sz="1000" kern="1200" baseline="0" dirty="0" smtClean="0">
              <a:solidFill>
                <a:schemeClr val="tx1"/>
              </a:solidFill>
              <a:latin typeface="+mn-lt"/>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97</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smtClean="0">
                <a:solidFill>
                  <a:schemeClr val="tx1"/>
                </a:solidFill>
                <a:effectLst/>
                <a:latin typeface="+mn-lt"/>
                <a:ea typeface="+mn-ea"/>
                <a:cs typeface="+mn-cs"/>
              </a:rPr>
              <a:t>Here’s a case in spotlight.</a:t>
            </a:r>
          </a:p>
          <a:p>
            <a:endParaRPr lang="en-US" sz="1000" b="1" kern="1200" dirty="0" smtClean="0">
              <a:solidFill>
                <a:schemeClr val="tx1"/>
              </a:solidFill>
              <a:effectLst/>
              <a:latin typeface="+mn-lt"/>
              <a:ea typeface="+mn-ea"/>
              <a:cs typeface="+mn-cs"/>
            </a:endParaRPr>
          </a:p>
          <a:p>
            <a:r>
              <a:rPr lang="en-US" sz="1000" b="1" kern="1200" dirty="0" smtClean="0">
                <a:solidFill>
                  <a:schemeClr val="tx1"/>
                </a:solidFill>
                <a:effectLst/>
                <a:latin typeface="+mn-lt"/>
                <a:ea typeface="+mn-ea"/>
                <a:cs typeface="+mn-cs"/>
              </a:rPr>
              <a:t>THE </a:t>
            </a:r>
            <a:r>
              <a:rPr lang="en-US" sz="1000" b="1" kern="1200" baseline="0" dirty="0" smtClean="0">
                <a:solidFill>
                  <a:schemeClr val="tx1"/>
                </a:solidFill>
                <a:effectLst/>
                <a:latin typeface="+mn-lt"/>
                <a:ea typeface="+mn-ea"/>
                <a:cs typeface="+mn-cs"/>
              </a:rPr>
              <a:t>ENERGY MANAGEMENTSYSTEM IS AN ENERGY MANAGEMENT DEVICE</a:t>
            </a:r>
          </a:p>
          <a:p>
            <a:r>
              <a:rPr lang="en-US" sz="1000" b="0" kern="1200" baseline="0" dirty="0" smtClean="0">
                <a:solidFill>
                  <a:schemeClr val="tx1"/>
                </a:solidFill>
                <a:effectLst/>
                <a:latin typeface="+mn-lt"/>
                <a:ea typeface="+mn-ea"/>
                <a:cs typeface="+mn-cs"/>
              </a:rPr>
              <a:t>To keep language straight:</a:t>
            </a:r>
          </a:p>
          <a:p>
            <a:pPr marL="171450" indent="-171450">
              <a:buFont typeface="Arial" pitchFamily="34" charset="0"/>
              <a:buChar char="•"/>
            </a:pPr>
            <a:r>
              <a:rPr lang="en-US" sz="1000" b="0" kern="1200" baseline="0" dirty="0" smtClean="0">
                <a:solidFill>
                  <a:schemeClr val="tx1"/>
                </a:solidFill>
                <a:effectLst/>
                <a:latin typeface="+mn-lt"/>
                <a:ea typeface="+mn-ea"/>
                <a:cs typeface="+mn-cs"/>
              </a:rPr>
              <a:t>EMS is the device</a:t>
            </a:r>
          </a:p>
          <a:p>
            <a:pPr marL="171450" indent="-171450">
              <a:buFont typeface="Arial" pitchFamily="34" charset="0"/>
              <a:buChar char="•"/>
            </a:pPr>
            <a:r>
              <a:rPr lang="en-US" sz="1000" b="0" kern="1200" baseline="0" dirty="0" smtClean="0">
                <a:solidFill>
                  <a:schemeClr val="tx1"/>
                </a:solidFill>
                <a:effectLst/>
                <a:latin typeface="+mn-lt"/>
                <a:ea typeface="+mn-ea"/>
                <a:cs typeface="+mn-cs"/>
              </a:rPr>
              <a:t>EMD is the category of all types of devices</a:t>
            </a:r>
          </a:p>
          <a:p>
            <a:pPr marL="0" indent="0">
              <a:buFont typeface="Arial" pitchFamily="34" charset="0"/>
              <a:buNone/>
            </a:pPr>
            <a:endParaRPr lang="en-US" sz="1000" b="0" kern="1200" dirty="0" smtClean="0">
              <a:solidFill>
                <a:schemeClr val="tx1"/>
              </a:solidFill>
              <a:effectLst/>
              <a:latin typeface="+mn-lt"/>
              <a:ea typeface="+mn-ea"/>
              <a:cs typeface="+mn-cs"/>
            </a:endParaRPr>
          </a:p>
          <a:p>
            <a:r>
              <a:rPr lang="en-US" sz="1000" kern="1200" dirty="0" smtClean="0">
                <a:solidFill>
                  <a:schemeClr val="tx1"/>
                </a:solidFill>
                <a:effectLst/>
                <a:latin typeface="+mn-lt"/>
                <a:ea typeface="+mn-ea"/>
                <a:cs typeface="+mn-cs"/>
              </a:rPr>
              <a:t>The Coca-Cola Company has developed a proprietary device called energy management system (EMS) that reduces energy consumption of a cooler by up to 35% by allowing the temperature inside the cooler to rise (between 7°C to 14°C) during periods when the outlet is closed and maintains the correct cooler temperature (between 0°C and 7°C) during the active hours of the outlet. The EMD manages this by detecting the people movement in-front of the cooler through an infrared sensor eye &amp; through the cooler door opening and closing counts. </a:t>
            </a:r>
            <a:r>
              <a:rPr lang="en-GB" sz="1000" kern="1200" dirty="0" smtClean="0">
                <a:solidFill>
                  <a:schemeClr val="tx1"/>
                </a:solidFill>
                <a:effectLst/>
                <a:latin typeface="+mn-lt"/>
                <a:ea typeface="+mn-ea"/>
                <a:cs typeface="+mn-cs"/>
              </a:rPr>
              <a:t>The EMD was tested in 2003 and 2004 and commercialized at the end of 2004 by </a:t>
            </a:r>
            <a:r>
              <a:rPr lang="en-GB" sz="1000" kern="1200" dirty="0" err="1" smtClean="0">
                <a:solidFill>
                  <a:schemeClr val="tx1"/>
                </a:solidFill>
                <a:effectLst/>
                <a:latin typeface="+mn-lt"/>
                <a:ea typeface="+mn-ea"/>
                <a:cs typeface="+mn-cs"/>
              </a:rPr>
              <a:t>Elstat</a:t>
            </a:r>
            <a:r>
              <a:rPr lang="en-GB" sz="1000" kern="1200" dirty="0" smtClean="0">
                <a:solidFill>
                  <a:schemeClr val="tx1"/>
                </a:solidFill>
                <a:effectLst/>
                <a:latin typeface="+mn-lt"/>
                <a:ea typeface="+mn-ea"/>
                <a:cs typeface="+mn-cs"/>
              </a:rPr>
              <a:t> Electronics ltd. under licence from The Coca-Cola Company. This device is based on a design that is owned by TCCC and offered for use exclusively to Coca-Cola companies, but TCCC can authorize the use of this device for the adjacent businesses of our key Bottling partners (for example the FEMSA / SABMiller Beer Businesses)</a:t>
            </a:r>
            <a:endParaRPr lang="en-US" sz="1000" kern="1200" dirty="0" smtClean="0">
              <a:solidFill>
                <a:schemeClr val="tx1"/>
              </a:solidFill>
              <a:effectLst/>
              <a:latin typeface="+mn-lt"/>
              <a:ea typeface="+mn-ea"/>
              <a:cs typeface="+mn-cs"/>
            </a:endParaRPr>
          </a:p>
          <a:p>
            <a:pPr lvl="0"/>
            <a:r>
              <a:rPr lang="en-GB" sz="1000" kern="1200" dirty="0" smtClean="0">
                <a:solidFill>
                  <a:schemeClr val="tx1"/>
                </a:solidFill>
                <a:effectLst/>
                <a:latin typeface="+mn-lt"/>
                <a:ea typeface="+mn-ea"/>
                <a:cs typeface="+mn-cs"/>
              </a:rPr>
              <a:t>Since we began tracking sales in detail (June 2005) </a:t>
            </a:r>
            <a:r>
              <a:rPr lang="en-GB" sz="1000" kern="1200" dirty="0" err="1" smtClean="0">
                <a:solidFill>
                  <a:schemeClr val="tx1"/>
                </a:solidFill>
                <a:effectLst/>
                <a:latin typeface="+mn-lt"/>
                <a:ea typeface="+mn-ea"/>
                <a:cs typeface="+mn-cs"/>
              </a:rPr>
              <a:t>Elstat</a:t>
            </a:r>
            <a:r>
              <a:rPr lang="en-GB" sz="1000" kern="1200" dirty="0" smtClean="0">
                <a:solidFill>
                  <a:schemeClr val="tx1"/>
                </a:solidFill>
                <a:effectLst/>
                <a:latin typeface="+mn-lt"/>
                <a:ea typeface="+mn-ea"/>
                <a:cs typeface="+mn-cs"/>
              </a:rPr>
              <a:t> has sold over 50,000 EMS devices to suppliers of The Coca-Cola System bottlers.</a:t>
            </a:r>
          </a:p>
          <a:p>
            <a:pPr lvl="0"/>
            <a:endParaRPr lang="en-US" sz="1000" kern="1200" dirty="0" smtClean="0">
              <a:solidFill>
                <a:schemeClr val="tx1"/>
              </a:solidFill>
              <a:effectLst/>
              <a:latin typeface="+mn-lt"/>
              <a:ea typeface="+mn-ea"/>
              <a:cs typeface="+mn-cs"/>
            </a:endParaRPr>
          </a:p>
          <a:p>
            <a:r>
              <a:rPr lang="en-US" sz="1000" b="1" kern="1200" dirty="0" smtClean="0">
                <a:solidFill>
                  <a:schemeClr val="tx1"/>
                </a:solidFill>
                <a:effectLst/>
                <a:latin typeface="+mn-lt"/>
                <a:ea typeface="+mn-ea"/>
                <a:cs typeface="+mn-cs"/>
              </a:rPr>
              <a:t>Globally, using the Energy Management</a:t>
            </a:r>
            <a:r>
              <a:rPr lang="en-US" sz="1000" b="1" kern="1200" baseline="0" dirty="0" smtClean="0">
                <a:solidFill>
                  <a:schemeClr val="tx1"/>
                </a:solidFill>
                <a:effectLst/>
                <a:latin typeface="+mn-lt"/>
                <a:ea typeface="+mn-ea"/>
                <a:cs typeface="+mn-cs"/>
              </a:rPr>
              <a:t> System could save: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$1.1 billion/year ($78/year per unit; cost: $40/unit) – total investment ~$590 million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n-lt"/>
                <a:ea typeface="+mn-ea"/>
                <a:cs typeface="+mn-cs"/>
              </a:rPr>
              <a:t>From EMSs on one-fourth of KO’s equipment already we are saving customers over $300 million per year. That’s part of being</a:t>
            </a:r>
            <a:r>
              <a:rPr lang="en-US" sz="1000" kern="1200" baseline="0" dirty="0" smtClean="0">
                <a:solidFill>
                  <a:schemeClr val="tx1"/>
                </a:solidFill>
                <a:effectLst/>
                <a:latin typeface="+mn-lt"/>
                <a:ea typeface="+mn-ea"/>
                <a:cs typeface="+mn-cs"/>
              </a:rPr>
              <a:t> a good supplier, investing to make our customers do well. </a:t>
            </a:r>
            <a:endParaRPr lang="en-US" sz="1000" kern="1200" dirty="0" smtClean="0">
              <a:solidFill>
                <a:schemeClr val="tx1"/>
              </a:solidFill>
              <a:effectLst/>
              <a:latin typeface="+mn-lt"/>
              <a:ea typeface="+mn-ea"/>
              <a:cs typeface="+mn-cs"/>
            </a:endParaRPr>
          </a:p>
          <a:p>
            <a:endParaRPr lang="en-US" sz="1000" b="1" kern="1200" dirty="0" smtClean="0">
              <a:solidFill>
                <a:schemeClr val="tx1"/>
              </a:solidFill>
              <a:effectLst/>
              <a:latin typeface="+mn-lt"/>
              <a:ea typeface="+mn-ea"/>
              <a:cs typeface="+mn-cs"/>
            </a:endParaRPr>
          </a:p>
          <a:p>
            <a:r>
              <a:rPr lang="en-US" sz="1000" dirty="0" smtClean="0">
                <a:sym typeface="Wingdings" pitchFamily="2" charset="2"/>
              </a:rPr>
              <a:t></a:t>
            </a:r>
            <a:r>
              <a:rPr lang="en-US" sz="1000" baseline="0" dirty="0" smtClean="0">
                <a:sym typeface="Wingdings" pitchFamily="2" charset="2"/>
              </a:rPr>
              <a:t> </a:t>
            </a:r>
            <a:r>
              <a:rPr lang="en-US" sz="1000" b="1" kern="1200" dirty="0" smtClean="0">
                <a:solidFill>
                  <a:schemeClr val="tx1"/>
                </a:solidFill>
                <a:effectLst/>
                <a:latin typeface="+mn-lt"/>
                <a:ea typeface="+mn-ea"/>
                <a:cs typeface="+mn-cs"/>
              </a:rPr>
              <a:t>RESULTS</a:t>
            </a:r>
          </a:p>
          <a:p>
            <a:r>
              <a:rPr lang="en-US" sz="1000" kern="1200" dirty="0" smtClean="0">
                <a:solidFill>
                  <a:schemeClr val="tx1"/>
                </a:solidFill>
                <a:effectLst/>
                <a:latin typeface="+mn-lt"/>
                <a:ea typeface="+mn-ea"/>
                <a:cs typeface="+mn-cs"/>
              </a:rPr>
              <a:t>The EMD can substantially reduce the number of service calls whilst saving on average up to 35% energy (when compared with a 24hour running cooler without EMS).  The EMD facilitates longer life to the compressor, fans and lights in a cooler, by protecting against High voltage (&gt; 250V) &amp; Low voltage (&lt; 180V) supplies and saves maintenance cost of the cooler owner. All the cooling equipment of more than 250 liters capacity that we bought in 2009 were 100% fitted with EMD which is also mentioned on the cooler body (labels). Coca-Cola has also made 100% transition to HFC free (</a:t>
            </a:r>
            <a:r>
              <a:rPr lang="en-US" sz="1000" kern="1200" dirty="0" err="1" smtClean="0">
                <a:solidFill>
                  <a:schemeClr val="tx1"/>
                </a:solidFill>
                <a:effectLst/>
                <a:latin typeface="+mn-lt"/>
                <a:ea typeface="+mn-ea"/>
                <a:cs typeface="+mn-cs"/>
              </a:rPr>
              <a:t>Hydroflourocarbons</a:t>
            </a:r>
            <a:r>
              <a:rPr lang="en-US" sz="1000" kern="1200" dirty="0" smtClean="0">
                <a:solidFill>
                  <a:schemeClr val="tx1"/>
                </a:solidFill>
                <a:effectLst/>
                <a:latin typeface="+mn-lt"/>
                <a:ea typeface="+mn-ea"/>
                <a:cs typeface="+mn-cs"/>
              </a:rPr>
              <a:t> free) insulation foam for our cold drink equipment.</a:t>
            </a:r>
          </a:p>
          <a:p>
            <a:r>
              <a:rPr lang="en-US" sz="1000" b="1" kern="1200" dirty="0" smtClean="0">
                <a:solidFill>
                  <a:schemeClr val="tx1"/>
                </a:solidFill>
                <a:effectLst/>
                <a:latin typeface="+mn-lt"/>
                <a:ea typeface="+mn-ea"/>
                <a:cs typeface="+mn-cs"/>
              </a:rPr>
              <a:t> </a:t>
            </a:r>
            <a:endParaRPr lang="en-US" sz="1000" kern="1200" dirty="0" smtClean="0">
              <a:solidFill>
                <a:schemeClr val="tx1"/>
              </a:solidFill>
              <a:effectLst/>
              <a:latin typeface="+mn-lt"/>
              <a:ea typeface="+mn-ea"/>
              <a:cs typeface="+mn-cs"/>
            </a:endParaRPr>
          </a:p>
          <a:p>
            <a:r>
              <a:rPr lang="en-US" sz="1000" b="1" kern="1200" dirty="0" smtClean="0">
                <a:solidFill>
                  <a:schemeClr val="tx1"/>
                </a:solidFill>
                <a:effectLst/>
                <a:latin typeface="+mn-lt"/>
                <a:ea typeface="+mn-ea"/>
                <a:cs typeface="+mn-cs"/>
              </a:rPr>
              <a:t> </a:t>
            </a:r>
            <a:endParaRPr lang="en-US" sz="1000" kern="1200" dirty="0" smtClean="0">
              <a:solidFill>
                <a:schemeClr val="tx1"/>
              </a:solidFill>
              <a:effectLst/>
              <a:latin typeface="+mn-lt"/>
              <a:ea typeface="+mn-ea"/>
              <a:cs typeface="+mn-cs"/>
            </a:endParaRPr>
          </a:p>
          <a:p>
            <a:r>
              <a:rPr lang="en-US" sz="1000" kern="1200" dirty="0" smtClean="0">
                <a:solidFill>
                  <a:schemeClr val="tx1"/>
                </a:solidFill>
                <a:effectLst/>
                <a:latin typeface="+mn-lt"/>
                <a:ea typeface="+mn-ea"/>
                <a:cs typeface="+mn-cs"/>
              </a:rPr>
              <a:t> </a:t>
            </a:r>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98</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baseline="0" dirty="0" smtClean="0">
                <a:solidFill>
                  <a:schemeClr val="tx1"/>
                </a:solidFill>
                <a:effectLst/>
                <a:latin typeface="+mj-lt"/>
                <a:ea typeface="+mn-ea"/>
                <a:cs typeface="+mn-cs"/>
              </a:rPr>
              <a:t>STRATEGIC FRAME</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smtClean="0">
                <a:solidFill>
                  <a:schemeClr val="tx1"/>
                </a:solidFill>
                <a:effectLst/>
                <a:latin typeface="+mj-lt"/>
                <a:ea typeface="+mn-ea"/>
                <a:cs typeface="+mn-cs"/>
              </a:rPr>
              <a:t>We’ll start by understanding the principal challeng</a:t>
            </a:r>
            <a:r>
              <a:rPr lang="en-US" sz="1000" b="0" kern="1200" baseline="0" dirty="0" smtClean="0">
                <a:solidFill>
                  <a:schemeClr val="tx1"/>
                </a:solidFill>
                <a:effectLst/>
                <a:latin typeface="+mn-lt"/>
                <a:ea typeface="+mn-ea"/>
                <a:cs typeface="+mn-cs"/>
              </a:rPr>
              <a:t>es at the ingredient level</a:t>
            </a:r>
            <a:endParaRPr lang="en-US" sz="1000" b="0" kern="1200" baseline="0" dirty="0" smtClean="0">
              <a:solidFill>
                <a:schemeClr val="tx1"/>
              </a:solidFill>
              <a:effectLst/>
              <a:latin typeface="+mj-lt"/>
              <a:ea typeface="+mn-ea"/>
              <a:cs typeface="+mn-cs"/>
            </a:endParaRPr>
          </a:p>
          <a:p>
            <a:pPr marL="342900" indent="-342900" defTabSz="914400">
              <a:buFont typeface="Wingdings" pitchFamily="2" charset="2"/>
              <a:buChar char="ü"/>
              <a:defRPr/>
            </a:pPr>
            <a:r>
              <a:rPr lang="en-US" sz="1000" dirty="0" smtClean="0">
                <a:latin typeface="+mj-lt"/>
                <a:cs typeface="Arial" pitchFamily="34" charset="0"/>
              </a:rPr>
              <a:t>Fertilizer = high GHG</a:t>
            </a:r>
          </a:p>
          <a:p>
            <a:pPr marL="342900" indent="-342900" defTabSz="914400">
              <a:buFont typeface="Wingdings" pitchFamily="2" charset="2"/>
              <a:buChar char="ü"/>
              <a:defRPr/>
            </a:pPr>
            <a:r>
              <a:rPr lang="en-US" sz="1000" dirty="0" smtClean="0">
                <a:latin typeface="+mj-lt"/>
                <a:cs typeface="Arial" pitchFamily="34" charset="0"/>
              </a:rPr>
              <a:t>Soil management = high GHG</a:t>
            </a:r>
          </a:p>
          <a:p>
            <a:pPr marL="342900" indent="-342900" defTabSz="914400">
              <a:buFont typeface="Wingdings" pitchFamily="2" charset="2"/>
              <a:buChar char="ü"/>
              <a:defRPr/>
            </a:pPr>
            <a:r>
              <a:rPr lang="en-US" sz="1000" dirty="0" smtClean="0">
                <a:latin typeface="+mj-lt"/>
                <a:cs typeface="Arial" pitchFamily="34" charset="0"/>
              </a:rPr>
              <a:t>Energy use on farms</a:t>
            </a:r>
          </a:p>
          <a:p>
            <a:pPr marL="342900" indent="-342900" defTabSz="914400">
              <a:buFont typeface="Wingdings" pitchFamily="2" charset="2"/>
              <a:buChar char="ü"/>
              <a:defRPr/>
            </a:pPr>
            <a:r>
              <a:rPr lang="en-US" sz="1000" dirty="0" smtClean="0">
                <a:latin typeface="+mj-lt"/>
                <a:cs typeface="Arial" pitchFamily="34" charset="0"/>
              </a:rPr>
              <a:t>Methane emissions from animal farms = energy source</a:t>
            </a:r>
          </a:p>
          <a:p>
            <a:pPr marL="342900" indent="-342900" defTabSz="914400">
              <a:buFont typeface="Wingdings" pitchFamily="2" charset="2"/>
              <a:buChar char="ü"/>
              <a:defRPr/>
            </a:pPr>
            <a:r>
              <a:rPr lang="en-US" sz="1000" dirty="0" smtClean="0">
                <a:latin typeface="+mj-lt"/>
                <a:cs typeface="Arial" pitchFamily="34" charset="0"/>
              </a:rPr>
              <a:t>Waste = emissions or energy opportunity</a:t>
            </a:r>
          </a:p>
          <a:p>
            <a:pPr marL="342900" indent="-342900" defTabSz="914400">
              <a:buFont typeface="Wingdings" pitchFamily="2" charset="2"/>
              <a:buChar char="ü"/>
              <a:defRPr/>
            </a:pPr>
            <a:endParaRPr lang="en-US" sz="1000" dirty="0" smtClean="0">
              <a:latin typeface="+mj-lt"/>
              <a:cs typeface="Arial" pitchFamily="34" charset="0"/>
            </a:endParaRPr>
          </a:p>
          <a:p>
            <a:pPr marL="0" indent="0" defTabSz="914400">
              <a:buFont typeface="Wingdings" pitchFamily="2" charset="2"/>
              <a:buNone/>
              <a:defRPr/>
            </a:pPr>
            <a:r>
              <a:rPr lang="en-US" sz="1000" b="1" dirty="0" smtClean="0">
                <a:latin typeface="+mj-lt"/>
                <a:cs typeface="Arial" pitchFamily="34" charset="0"/>
              </a:rPr>
              <a:t>FINANCIAL FRAME</a:t>
            </a:r>
          </a:p>
          <a:p>
            <a:pPr marL="0" indent="0" defTabSz="914400">
              <a:buFont typeface="Wingdings" pitchFamily="2" charset="2"/>
              <a:buNone/>
              <a:defRPr/>
            </a:pPr>
            <a:r>
              <a:rPr lang="en-US" sz="1000" dirty="0" smtClean="0">
                <a:latin typeface="+mj-lt"/>
                <a:cs typeface="Arial" pitchFamily="34" charset="0"/>
              </a:rPr>
              <a:t>Many people have a tendency to seek out engineering</a:t>
            </a:r>
            <a:r>
              <a:rPr lang="en-US" sz="1000" baseline="0" dirty="0" smtClean="0">
                <a:latin typeface="+mj-lt"/>
                <a:cs typeface="Arial" pitchFamily="34" charset="0"/>
              </a:rPr>
              <a:t> solutions to the climate challenge. We assume they are easy and high impact. </a:t>
            </a:r>
            <a:r>
              <a:rPr lang="en-US" sz="1000" dirty="0" smtClean="0">
                <a:latin typeface="+mj-lt"/>
                <a:cs typeface="Arial" pitchFamily="34" charset="0"/>
              </a:rPr>
              <a:t>Interesting, in ingredients</a:t>
            </a:r>
            <a:r>
              <a:rPr lang="en-US" sz="1000" baseline="0" dirty="0" smtClean="0">
                <a:latin typeface="+mj-lt"/>
                <a:cs typeface="Arial" pitchFamily="34" charset="0"/>
              </a:rPr>
              <a:t> many of the practices we’ll discuss today are behavioral changes, including farmer training. </a:t>
            </a:r>
          </a:p>
          <a:p>
            <a:pPr marL="0" indent="0" defTabSz="914400">
              <a:buFont typeface="Wingdings" pitchFamily="2" charset="2"/>
              <a:buNone/>
              <a:defRPr/>
            </a:pPr>
            <a:endParaRPr lang="en-US" sz="1000" baseline="0" dirty="0" smtClean="0">
              <a:latin typeface="+mj-lt"/>
              <a:cs typeface="Arial" pitchFamily="34" charset="0"/>
            </a:endParaRPr>
          </a:p>
          <a:p>
            <a:pPr marL="0" indent="0" defTabSz="914400">
              <a:buFont typeface="Wingdings" pitchFamily="2" charset="2"/>
              <a:buNone/>
              <a:defRPr/>
            </a:pPr>
            <a:r>
              <a:rPr lang="en-US" sz="1000" baseline="0" dirty="0" smtClean="0">
                <a:latin typeface="+mj-lt"/>
                <a:cs typeface="Arial" pitchFamily="34" charset="0"/>
              </a:rPr>
              <a:t>Most of these have low relative cost. But there also very high return practices like capturing methane emissions. Of course, f</a:t>
            </a:r>
            <a:r>
              <a:rPr lang="en-US" sz="1000" dirty="0" smtClean="0">
                <a:latin typeface="+mj-lt"/>
                <a:cs typeface="Arial" pitchFamily="34" charset="0"/>
              </a:rPr>
              <a:t>inancially, most</a:t>
            </a:r>
            <a:r>
              <a:rPr lang="en-US" sz="1000" baseline="0" dirty="0" smtClean="0">
                <a:latin typeface="+mj-lt"/>
                <a:cs typeface="Arial" pitchFamily="34" charset="0"/>
              </a:rPr>
              <a:t> of the cost savings in this area accrue to the supplier. In a study that we’ll review shortly, savings in just better fertilizer use can yield around 900millon/year for our ingredient suppliers.  As good partners, we understand that what is good for our suppliers is good for us. It will also be important for them to lower energy consumption as we enter a time of rising energy prices – in all markets.</a:t>
            </a:r>
          </a:p>
          <a:p>
            <a:pPr marL="0" indent="0" defTabSz="914400">
              <a:buFont typeface="Wingdings" pitchFamily="2" charset="2"/>
              <a:buNone/>
              <a:defRPr/>
            </a:pPr>
            <a:endParaRPr lang="en-US" sz="1000" baseline="0" dirty="0" smtClean="0">
              <a:latin typeface="+mj-lt"/>
              <a:cs typeface="Arial" pitchFamily="34" charset="0"/>
            </a:endParaRPr>
          </a:p>
          <a:p>
            <a:pPr marL="0" indent="0" defTabSz="914400">
              <a:buFont typeface="Wingdings" pitchFamily="2" charset="2"/>
              <a:buNone/>
              <a:defRPr/>
            </a:pPr>
            <a:r>
              <a:rPr lang="en-US" sz="1000" baseline="0" dirty="0" smtClean="0">
                <a:latin typeface="+mj-lt"/>
                <a:cs typeface="Arial" pitchFamily="34" charset="0"/>
              </a:rPr>
              <a:t>Back to the financial frame, sustainable and organic products are the fastest growing food segments in most country – remember the Green Brand study? That means there’s a revenue opportunity in working with suppliers too. Which means that you will want to seek out your marketing </a:t>
            </a:r>
          </a:p>
          <a:p>
            <a:pPr marL="0" indent="0" defTabSz="914400">
              <a:buFont typeface="Wingdings" pitchFamily="2" charset="2"/>
              <a:buNone/>
              <a:defRPr/>
            </a:pPr>
            <a:endParaRPr lang="en-US" sz="1000" baseline="0" dirty="0" smtClean="0">
              <a:latin typeface="+mj-lt"/>
              <a:cs typeface="Arial" pitchFamily="34" charset="0"/>
            </a:endParaRPr>
          </a:p>
          <a:p>
            <a:pPr marL="0" indent="0" defTabSz="914400">
              <a:buFont typeface="Wingdings" pitchFamily="2" charset="2"/>
              <a:buNone/>
              <a:defRPr/>
            </a:pPr>
            <a:r>
              <a:rPr lang="en-US" sz="1000" b="1" baseline="0" dirty="0" smtClean="0">
                <a:latin typeface="+mj-lt"/>
                <a:cs typeface="Arial" pitchFamily="34" charset="0"/>
              </a:rPr>
              <a:t>STRATEGIC FUTURE</a:t>
            </a:r>
          </a:p>
          <a:p>
            <a:pPr marL="0" indent="0" defTabSz="914400">
              <a:buFont typeface="Wingdings" pitchFamily="2" charset="2"/>
              <a:buNone/>
              <a:defRPr/>
            </a:pPr>
            <a:r>
              <a:rPr lang="en-US" sz="1000" dirty="0" smtClean="0">
                <a:latin typeface="+mj-lt"/>
                <a:cs typeface="Arial" pitchFamily="34" charset="0"/>
              </a:rPr>
              <a:t>As we vertically integrate even further – by buying dairy</a:t>
            </a:r>
            <a:r>
              <a:rPr lang="en-US" sz="1000" baseline="0" dirty="0" smtClean="0">
                <a:latin typeface="+mj-lt"/>
                <a:cs typeface="Arial" pitchFamily="34" charset="0"/>
              </a:rPr>
              <a:t> farms or acquiring companies – this will become important to us as areas of cost savings.  </a:t>
            </a:r>
          </a:p>
          <a:p>
            <a:pPr marL="0" indent="0" defTabSz="914400">
              <a:buFont typeface="Wingdings" pitchFamily="2" charset="2"/>
              <a:buNone/>
              <a:defRPr/>
            </a:pPr>
            <a:endParaRPr lang="en-US" sz="1000" baseline="0" dirty="0" smtClean="0">
              <a:latin typeface="+mj-lt"/>
              <a:cs typeface="Arial" pitchFamily="34" charset="0"/>
            </a:endParaRPr>
          </a:p>
          <a:p>
            <a:pPr marL="0" indent="0" defTabSz="914400">
              <a:buFont typeface="Wingdings" pitchFamily="2" charset="2"/>
              <a:buNone/>
              <a:defRPr/>
            </a:pPr>
            <a:r>
              <a:rPr lang="en-US" sz="1000" baseline="0" dirty="0" smtClean="0">
                <a:latin typeface="+mj-lt"/>
                <a:cs typeface="Arial" pitchFamily="34" charset="0"/>
              </a:rPr>
              <a:t>And as importantly, related to sustainability priorities, </a:t>
            </a:r>
            <a:r>
              <a:rPr lang="en-US" sz="1200" b="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Coca</a:t>
            </a:r>
            <a:r>
              <a:rPr lang="en-US" sz="1200" b="0"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Cola</a:t>
            </a:r>
            <a:r>
              <a:rPr lang="en-US" sz="1200" b="0" kern="1200" dirty="0" smtClean="0">
                <a:solidFill>
                  <a:schemeClr val="tx1"/>
                </a:solidFill>
                <a:effectLst/>
                <a:latin typeface="+mn-lt"/>
                <a:ea typeface="+mn-ea"/>
                <a:cs typeface="+mn-cs"/>
              </a:rPr>
              <a:t> Company Vice President, Procurement and Chief Procurement Officer </a:t>
            </a:r>
            <a:r>
              <a:rPr lang="en-US" sz="1200" b="0" i="0" kern="1200" dirty="0" smtClean="0">
                <a:solidFill>
                  <a:schemeClr val="tx1"/>
                </a:solidFill>
                <a:effectLst/>
                <a:latin typeface="+mn-lt"/>
                <a:ea typeface="+mn-ea"/>
                <a:cs typeface="+mn-cs"/>
              </a:rPr>
              <a:t>Ronald J. Lewis recently said</a:t>
            </a:r>
            <a:r>
              <a:rPr lang="en-US" sz="1200" b="0" i="0" kern="1200" baseline="0" dirty="0" smtClean="0">
                <a:solidFill>
                  <a:schemeClr val="tx1"/>
                </a:solidFill>
                <a:effectLst/>
                <a:latin typeface="+mn-lt"/>
                <a:ea typeface="+mn-ea"/>
                <a:cs typeface="+mn-cs"/>
              </a:rPr>
              <a:t> this about procuring ingredients</a:t>
            </a:r>
            <a:r>
              <a:rPr lang="en-US" sz="1000" i="0" baseline="0" dirty="0" smtClean="0">
                <a:latin typeface="+mj-lt"/>
                <a:cs typeface="Arial" pitchFamily="34" charset="0"/>
              </a:rPr>
              <a:t>: </a:t>
            </a:r>
            <a:r>
              <a:rPr lang="en-US" sz="1200" b="1" i="0" kern="1200" dirty="0" smtClean="0">
                <a:solidFill>
                  <a:schemeClr val="tx1"/>
                </a:solidFill>
                <a:effectLst/>
                <a:latin typeface="+mn-lt"/>
                <a:ea typeface="+mn-ea"/>
                <a:cs typeface="+mn-cs"/>
              </a:rPr>
              <a:t>If we do this right, we will be able to accelerate progress against all of our sustainability </a:t>
            </a:r>
            <a:r>
              <a:rPr lang="en-US" sz="1200" b="1" kern="1200" dirty="0" smtClean="0">
                <a:solidFill>
                  <a:schemeClr val="tx1"/>
                </a:solidFill>
                <a:effectLst/>
                <a:latin typeface="+mn-lt"/>
                <a:ea typeface="+mn-ea"/>
                <a:cs typeface="+mn-cs"/>
              </a:rPr>
              <a:t>commitments. </a:t>
            </a:r>
            <a:r>
              <a:rPr lang="en-US" sz="1200" kern="1200" dirty="0" smtClean="0">
                <a:solidFill>
                  <a:schemeClr val="tx1"/>
                </a:solidFill>
                <a:effectLst/>
                <a:latin typeface="+mn-lt"/>
                <a:ea typeface="+mn-ea"/>
                <a:cs typeface="+mn-cs"/>
              </a:rPr>
              <a:t>Most notably, we know that water impacts in our agricultural commodities and ingredients are at least 10x those in our own operations. On an extended supply chain basis, agriculture is the number one contributor to the carbon footprint of our beverages. And of the more than half a billion small-holder farmers in the world, a large percentage is women.</a:t>
            </a:r>
          </a:p>
          <a:p>
            <a:pPr marL="0" indent="0" defTabSz="914400">
              <a:buFont typeface="Wingdings" pitchFamily="2" charset="2"/>
              <a:buNone/>
              <a:defRPr/>
            </a:pPr>
            <a:endParaRPr lang="en-US" sz="1000" dirty="0" smtClean="0">
              <a:latin typeface="+mj-lt"/>
              <a:cs typeface="Arial" pitchFamily="34" charset="0"/>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8</a:t>
            </a:fld>
            <a:endParaRPr lang="en-US"/>
          </a:p>
        </p:txBody>
      </p:sp>
    </p:spTree>
    <p:extLst>
      <p:ext uri="{BB962C8B-B14F-4D97-AF65-F5344CB8AC3E}">
        <p14:creationId xmlns:p14="http://schemas.microsoft.com/office/powerpoint/2010/main" val="36756399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mn-lt"/>
                <a:ea typeface="+mn-ea"/>
                <a:cs typeface="+mn-cs"/>
              </a:rPr>
              <a:t>The</a:t>
            </a:r>
            <a:r>
              <a:rPr lang="en-US" sz="1000" kern="1200" baseline="0" dirty="0" smtClean="0">
                <a:solidFill>
                  <a:schemeClr val="tx1"/>
                </a:solidFill>
                <a:effectLst/>
                <a:latin typeface="+mn-lt"/>
                <a:ea typeface="+mn-ea"/>
                <a:cs typeface="+mn-cs"/>
              </a:rPr>
              <a:t> EMD is one device, but let’s look a the business case for transition at a global scale.</a:t>
            </a:r>
          </a:p>
          <a:p>
            <a:endParaRPr lang="en-US" sz="1000" kern="1200" baseline="0" dirty="0" smtClean="0">
              <a:solidFill>
                <a:schemeClr val="tx1"/>
              </a:solidFill>
              <a:effectLst/>
              <a:latin typeface="+mn-lt"/>
              <a:ea typeface="+mn-ea"/>
              <a:cs typeface="+mn-cs"/>
            </a:endParaRPr>
          </a:p>
          <a:p>
            <a:r>
              <a:rPr lang="en-US" sz="1000" kern="1200" dirty="0" smtClean="0">
                <a:solidFill>
                  <a:schemeClr val="tx1"/>
                </a:solidFill>
                <a:effectLst/>
                <a:latin typeface="+mn-lt"/>
                <a:ea typeface="+mn-ea"/>
                <a:cs typeface="+mn-cs"/>
              </a:rPr>
              <a:t>·         Virtually all of our cold drink equipment will be replaced with more efficient units during the decade 2010-2020.</a:t>
            </a:r>
          </a:p>
          <a:p>
            <a:r>
              <a:rPr lang="en-US" sz="1000" kern="1200" dirty="0" smtClean="0">
                <a:solidFill>
                  <a:schemeClr val="tx1"/>
                </a:solidFill>
                <a:effectLst/>
                <a:latin typeface="+mn-lt"/>
                <a:ea typeface="+mn-ea"/>
                <a:cs typeface="+mn-cs"/>
              </a:rPr>
              <a:t>·         In 2011, the system had 13.5 million units of cold drink equipment.</a:t>
            </a:r>
          </a:p>
          <a:p>
            <a:r>
              <a:rPr lang="en-US" sz="1000" kern="1200" dirty="0" smtClean="0">
                <a:solidFill>
                  <a:schemeClr val="tx1"/>
                </a:solidFill>
                <a:effectLst/>
                <a:latin typeface="+mn-lt"/>
                <a:ea typeface="+mn-ea"/>
                <a:cs typeface="+mn-cs"/>
              </a:rPr>
              <a:t>·         Over the period 2011-2020, we will be buying 14.7 MM units of cold drink equipment.</a:t>
            </a:r>
          </a:p>
          <a:p>
            <a:r>
              <a:rPr lang="en-US" sz="1000" kern="1200" dirty="0" smtClean="0">
                <a:solidFill>
                  <a:schemeClr val="tx1"/>
                </a:solidFill>
                <a:effectLst/>
                <a:latin typeface="+mn-lt"/>
                <a:ea typeface="+mn-ea"/>
                <a:cs typeface="+mn-cs"/>
              </a:rPr>
              <a:t>·         We will also be retiring 8 MM units over that time period.</a:t>
            </a:r>
          </a:p>
          <a:p>
            <a:r>
              <a:rPr lang="en-US" sz="1000" kern="1200" dirty="0" smtClean="0">
                <a:solidFill>
                  <a:schemeClr val="tx1"/>
                </a:solidFill>
                <a:effectLst/>
                <a:latin typeface="+mn-lt"/>
                <a:ea typeface="+mn-ea"/>
                <a:cs typeface="+mn-cs"/>
              </a:rPr>
              <a:t>·         Our total population of cold drink equipment will be over 20 MM in 2020.</a:t>
            </a:r>
          </a:p>
          <a:p>
            <a:r>
              <a:rPr lang="en-US" sz="1000" kern="1200" dirty="0" smtClean="0">
                <a:solidFill>
                  <a:schemeClr val="tx1"/>
                </a:solidFill>
                <a:effectLst/>
                <a:latin typeface="+mn-lt"/>
                <a:ea typeface="+mn-ea"/>
                <a:cs typeface="+mn-cs"/>
              </a:rPr>
              <a:t>·         The units we have placed ALREADY are 40-50% more efficient than the vintage 2000 units they replaced.</a:t>
            </a:r>
          </a:p>
          <a:p>
            <a:r>
              <a:rPr lang="en-US" sz="1000" kern="1200" dirty="0" smtClean="0">
                <a:solidFill>
                  <a:schemeClr val="tx1"/>
                </a:solidFill>
                <a:effectLst/>
                <a:latin typeface="+mn-lt"/>
                <a:ea typeface="+mn-ea"/>
                <a:cs typeface="+mn-cs"/>
              </a:rPr>
              <a:t>·         Units we place 2013-2017 will be 10% more efficient than today.</a:t>
            </a:r>
          </a:p>
          <a:p>
            <a:r>
              <a:rPr lang="en-US" sz="1000" kern="1200" dirty="0" smtClean="0">
                <a:solidFill>
                  <a:schemeClr val="tx1"/>
                </a:solidFill>
                <a:effectLst/>
                <a:latin typeface="+mn-lt"/>
                <a:ea typeface="+mn-ea"/>
                <a:cs typeface="+mn-cs"/>
              </a:rPr>
              <a:t>·         Units we place 2017-2020 will be 25% more efficient than today.</a:t>
            </a:r>
          </a:p>
          <a:p>
            <a:r>
              <a:rPr lang="en-US" sz="1000" kern="1200" dirty="0" smtClean="0">
                <a:solidFill>
                  <a:schemeClr val="tx1"/>
                </a:solidFill>
                <a:effectLst/>
                <a:latin typeface="+mn-lt"/>
                <a:ea typeface="+mn-ea"/>
                <a:cs typeface="+mn-cs"/>
              </a:rPr>
              <a:t>·         The net result will enable more immediate consumption (high margin) volume with LOWER overall emissions (-10% vs. 2010)</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99</a:t>
            </a:fld>
            <a:endParaRPr lang="en-US"/>
          </a:p>
        </p:txBody>
      </p:sp>
    </p:spTree>
    <p:extLst>
      <p:ext uri="{BB962C8B-B14F-4D97-AF65-F5344CB8AC3E}">
        <p14:creationId xmlns:p14="http://schemas.microsoft.com/office/powerpoint/2010/main" val="8932594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mj-lt"/>
                <a:ea typeface="+mn-ea"/>
                <a:cs typeface="+mn-cs"/>
              </a:rPr>
              <a:t>And then</a:t>
            </a:r>
            <a:r>
              <a:rPr lang="en-US" sz="1000" kern="1200" baseline="0" dirty="0" smtClean="0">
                <a:solidFill>
                  <a:schemeClr val="tx1"/>
                </a:solidFill>
                <a:effectLst/>
                <a:latin typeface="+mj-lt"/>
                <a:ea typeface="+mn-ea"/>
                <a:cs typeface="+mn-cs"/>
              </a:rPr>
              <a:t> there is LED lighting:</a:t>
            </a:r>
            <a:endParaRPr lang="en-US" sz="1000" kern="1200" dirty="0" smtClean="0">
              <a:solidFill>
                <a:schemeClr val="tx1"/>
              </a:solidFill>
              <a:effectLst/>
              <a:latin typeface="+mj-lt"/>
              <a:ea typeface="+mn-ea"/>
              <a:cs typeface="+mn-cs"/>
            </a:endParaRPr>
          </a:p>
          <a:p>
            <a:pPr algn="l">
              <a:lnSpc>
                <a:spcPct val="90000"/>
              </a:lnSpc>
              <a:spcAft>
                <a:spcPts val="1200"/>
              </a:spcAft>
            </a:pPr>
            <a:r>
              <a:rPr lang="en-US" sz="1000" dirty="0" smtClean="0">
                <a:latin typeface="+mj-lt"/>
              </a:rPr>
              <a:t>Cost an average of </a:t>
            </a:r>
            <a:br>
              <a:rPr lang="en-US" sz="1000" dirty="0" smtClean="0">
                <a:latin typeface="+mj-lt"/>
              </a:rPr>
            </a:br>
            <a:r>
              <a:rPr lang="en-US" sz="1000" dirty="0" smtClean="0">
                <a:solidFill>
                  <a:srgbClr val="E41E2A"/>
                </a:solidFill>
                <a:latin typeface="+mj-lt"/>
              </a:rPr>
              <a:t>$42 each (incremental)</a:t>
            </a:r>
          </a:p>
          <a:p>
            <a:pPr algn="l">
              <a:lnSpc>
                <a:spcPct val="90000"/>
              </a:lnSpc>
              <a:spcAft>
                <a:spcPts val="1200"/>
              </a:spcAft>
            </a:pPr>
            <a:r>
              <a:rPr lang="en-US" sz="1000" dirty="0" smtClean="0">
                <a:latin typeface="+mj-lt"/>
              </a:rPr>
              <a:t>Saves </a:t>
            </a:r>
            <a:br>
              <a:rPr lang="en-US" sz="1000" dirty="0" smtClean="0">
                <a:latin typeface="+mj-lt"/>
              </a:rPr>
            </a:br>
            <a:r>
              <a:rPr lang="en-US" sz="1000" dirty="0" smtClean="0">
                <a:solidFill>
                  <a:srgbClr val="E41E2A"/>
                </a:solidFill>
                <a:latin typeface="+mj-lt"/>
              </a:rPr>
              <a:t>$19/year</a:t>
            </a:r>
          </a:p>
          <a:p>
            <a:pPr algn="l">
              <a:lnSpc>
                <a:spcPct val="90000"/>
              </a:lnSpc>
              <a:spcAft>
                <a:spcPts val="1200"/>
              </a:spcAft>
            </a:pPr>
            <a:r>
              <a:rPr lang="en-US" sz="1000" dirty="0" smtClean="0">
                <a:latin typeface="+mj-lt"/>
              </a:rPr>
              <a:t>Total incremental investment (through 2020): </a:t>
            </a:r>
            <a:r>
              <a:rPr lang="en-US" sz="1000" dirty="0" smtClean="0">
                <a:solidFill>
                  <a:srgbClr val="E41E2A"/>
                </a:solidFill>
                <a:latin typeface="+mj-lt"/>
              </a:rPr>
              <a:t>$617 million</a:t>
            </a:r>
          </a:p>
          <a:p>
            <a:pPr algn="l">
              <a:lnSpc>
                <a:spcPct val="90000"/>
              </a:lnSpc>
              <a:spcAft>
                <a:spcPts val="1200"/>
              </a:spcAft>
            </a:pPr>
            <a:r>
              <a:rPr lang="en-US" sz="1000" dirty="0" smtClean="0">
                <a:latin typeface="+mj-lt"/>
              </a:rPr>
              <a:t>Annualized avg. savings: </a:t>
            </a:r>
            <a:br>
              <a:rPr lang="en-US" sz="1000" dirty="0" smtClean="0">
                <a:latin typeface="+mj-lt"/>
              </a:rPr>
            </a:br>
            <a:r>
              <a:rPr lang="en-US" sz="1000" dirty="0" smtClean="0">
                <a:solidFill>
                  <a:srgbClr val="E41E2A"/>
                </a:solidFill>
                <a:latin typeface="+mj-lt"/>
              </a:rPr>
              <a:t>$279 million/year</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100</a:t>
            </a:fld>
            <a:endParaRPr lang="en-US"/>
          </a:p>
        </p:txBody>
      </p:sp>
    </p:spTree>
    <p:extLst>
      <p:ext uri="{BB962C8B-B14F-4D97-AF65-F5344CB8AC3E}">
        <p14:creationId xmlns:p14="http://schemas.microsoft.com/office/powerpoint/2010/main" val="8932594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chemeClr val="tx1"/>
                </a:solidFill>
                <a:effectLst/>
                <a:latin typeface="+mj-lt"/>
                <a:ea typeface="+mn-ea"/>
                <a:cs typeface="+mn-cs"/>
              </a:rPr>
              <a:t>And</a:t>
            </a:r>
            <a:r>
              <a:rPr lang="en-US" sz="1000" kern="1200" baseline="0" dirty="0" smtClean="0">
                <a:solidFill>
                  <a:schemeClr val="tx1"/>
                </a:solidFill>
                <a:effectLst/>
                <a:latin typeface="+mj-lt"/>
                <a:ea typeface="+mn-ea"/>
                <a:cs typeface="+mn-cs"/>
              </a:rPr>
              <a:t> </a:t>
            </a:r>
            <a:r>
              <a:rPr lang="en-US" sz="1000" dirty="0" smtClean="0">
                <a:solidFill>
                  <a:schemeClr val="bg1"/>
                </a:solidFill>
                <a:latin typeface="+mj-lt"/>
                <a:cs typeface="Arial Rounded MT Bold"/>
              </a:rPr>
              <a:t>Variable Speed Compressors</a:t>
            </a:r>
          </a:p>
          <a:p>
            <a:pPr algn="l">
              <a:lnSpc>
                <a:spcPct val="90000"/>
              </a:lnSpc>
              <a:spcAft>
                <a:spcPts val="1200"/>
              </a:spcAft>
            </a:pPr>
            <a:r>
              <a:rPr lang="en-US" sz="1000" dirty="0" smtClean="0">
                <a:latin typeface="+mj-lt"/>
              </a:rPr>
              <a:t>Cost an average of </a:t>
            </a:r>
            <a:br>
              <a:rPr lang="en-US" sz="1000" dirty="0" smtClean="0">
                <a:latin typeface="+mj-lt"/>
              </a:rPr>
            </a:br>
            <a:r>
              <a:rPr lang="en-US" sz="1000" dirty="0" smtClean="0">
                <a:solidFill>
                  <a:srgbClr val="E41E2A"/>
                </a:solidFill>
                <a:latin typeface="+mj-lt"/>
              </a:rPr>
              <a:t>$70 each (incremental)</a:t>
            </a:r>
          </a:p>
          <a:p>
            <a:pPr algn="l">
              <a:lnSpc>
                <a:spcPct val="90000"/>
              </a:lnSpc>
              <a:spcAft>
                <a:spcPts val="1200"/>
              </a:spcAft>
            </a:pPr>
            <a:r>
              <a:rPr lang="en-US" sz="1000" dirty="0" smtClean="0">
                <a:latin typeface="+mj-lt"/>
              </a:rPr>
              <a:t>Saves </a:t>
            </a:r>
            <a:br>
              <a:rPr lang="en-US" sz="1000" dirty="0" smtClean="0">
                <a:latin typeface="+mj-lt"/>
              </a:rPr>
            </a:br>
            <a:r>
              <a:rPr lang="en-US" sz="1000" dirty="0" smtClean="0">
                <a:solidFill>
                  <a:srgbClr val="E41E2A"/>
                </a:solidFill>
                <a:latin typeface="+mj-lt"/>
              </a:rPr>
              <a:t>$113/year</a:t>
            </a:r>
          </a:p>
          <a:p>
            <a:pPr algn="l">
              <a:lnSpc>
                <a:spcPct val="90000"/>
              </a:lnSpc>
              <a:spcAft>
                <a:spcPts val="1200"/>
              </a:spcAft>
            </a:pPr>
            <a:r>
              <a:rPr lang="en-US" sz="1000" dirty="0" smtClean="0">
                <a:latin typeface="+mj-lt"/>
              </a:rPr>
              <a:t>Total incremental investment (through 2020): </a:t>
            </a:r>
            <a:r>
              <a:rPr lang="en-US" sz="1000" dirty="0" smtClean="0">
                <a:solidFill>
                  <a:srgbClr val="E41E2A"/>
                </a:solidFill>
                <a:latin typeface="+mj-lt"/>
              </a:rPr>
              <a:t>$1.03 billion</a:t>
            </a:r>
          </a:p>
          <a:p>
            <a:pPr algn="l">
              <a:lnSpc>
                <a:spcPct val="90000"/>
              </a:lnSpc>
              <a:spcAft>
                <a:spcPts val="1200"/>
              </a:spcAft>
            </a:pPr>
            <a:r>
              <a:rPr lang="en-US" sz="1000" dirty="0" smtClean="0">
                <a:latin typeface="+mj-lt"/>
              </a:rPr>
              <a:t>Annualized avg. savings: </a:t>
            </a:r>
            <a:br>
              <a:rPr lang="en-US" sz="1000" dirty="0" smtClean="0">
                <a:latin typeface="+mj-lt"/>
              </a:rPr>
            </a:br>
            <a:r>
              <a:rPr lang="en-US" sz="1000" dirty="0" smtClean="0">
                <a:solidFill>
                  <a:srgbClr val="E41E2A"/>
                </a:solidFill>
                <a:latin typeface="+mj-lt"/>
              </a:rPr>
              <a:t>$1.66 billion/year</a:t>
            </a:r>
          </a:p>
          <a:p>
            <a:r>
              <a:rPr lang="en-US" sz="1000" kern="1200" dirty="0" smtClean="0">
                <a:solidFill>
                  <a:schemeClr val="tx1"/>
                </a:solidFill>
                <a:effectLst/>
                <a:latin typeface="+mj-lt"/>
                <a:ea typeface="+mn-ea"/>
                <a:cs typeface="+mn-cs"/>
              </a:rPr>
              <a:t>Not</a:t>
            </a:r>
            <a:r>
              <a:rPr lang="en-US" sz="1000" kern="1200" baseline="0" dirty="0" smtClean="0">
                <a:solidFill>
                  <a:schemeClr val="tx1"/>
                </a:solidFill>
                <a:effectLst/>
                <a:latin typeface="+mj-lt"/>
                <a:ea typeface="+mn-ea"/>
                <a:cs typeface="+mn-cs"/>
              </a:rPr>
              <a:t> a small bit of savings.</a:t>
            </a:r>
            <a:endParaRPr lang="en-US" sz="1000" kern="1200" dirty="0" smtClean="0">
              <a:solidFill>
                <a:schemeClr val="tx1"/>
              </a:solidFill>
              <a:effectLst/>
              <a:latin typeface="+mj-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101</a:t>
            </a:fld>
            <a:endParaRPr lang="en-US"/>
          </a:p>
        </p:txBody>
      </p:sp>
    </p:spTree>
    <p:extLst>
      <p:ext uri="{BB962C8B-B14F-4D97-AF65-F5344CB8AC3E}">
        <p14:creationId xmlns:p14="http://schemas.microsoft.com/office/powerpoint/2010/main" val="8932594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102</a:t>
            </a:fld>
            <a:endParaRPr lang="en-US"/>
          </a:p>
        </p:txBody>
      </p:sp>
    </p:spTree>
    <p:extLst>
      <p:ext uri="{BB962C8B-B14F-4D97-AF65-F5344CB8AC3E}">
        <p14:creationId xmlns:p14="http://schemas.microsoft.com/office/powerpoint/2010/main" val="10723246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latin typeface="+mj-lt"/>
              </a:rPr>
              <a:t>Back </a:t>
            </a:r>
            <a:r>
              <a:rPr lang="en-US" sz="1000" baseline="0" dirty="0" smtClean="0">
                <a:latin typeface="+mj-lt"/>
              </a:rPr>
              <a:t>to the business case. We’ve just reviewed some sample practices that undergird the business case. These practices shouldn’t be seen as THE formula for what works for you, but a framework to start thinking of opportunity. </a:t>
            </a:r>
          </a:p>
          <a:p>
            <a:endParaRPr lang="en-US" sz="1000" baseline="0" dirty="0" smtClean="0">
              <a:latin typeface="+mj-lt"/>
            </a:endParaRPr>
          </a:p>
          <a:p>
            <a:pPr fontAlgn="base">
              <a:lnSpc>
                <a:spcPct val="90000"/>
              </a:lnSpc>
              <a:spcBef>
                <a:spcPts val="2400"/>
              </a:spcBef>
              <a:spcAft>
                <a:spcPct val="0"/>
              </a:spcAft>
              <a:buClr>
                <a:srgbClr val="EA0000"/>
              </a:buClr>
              <a:buSzPct val="125000"/>
              <a:tabLst>
                <a:tab pos="0" algn="l"/>
              </a:tabLst>
            </a:pPr>
            <a:r>
              <a:rPr lang="en-US" sz="1000" kern="1200" dirty="0" smtClean="0">
                <a:solidFill>
                  <a:schemeClr val="tx1"/>
                </a:solidFill>
                <a:latin typeface="+mj-lt"/>
                <a:ea typeface="+mn-ea"/>
                <a:cs typeface="Arial" pitchFamily="34" charset="0"/>
              </a:rPr>
              <a:t>Revenue (Market):</a:t>
            </a:r>
          </a:p>
          <a:p>
            <a:pPr fontAlgn="base">
              <a:lnSpc>
                <a:spcPct val="90000"/>
              </a:lnSpc>
              <a:spcBef>
                <a:spcPts val="2400"/>
              </a:spcBef>
              <a:spcAft>
                <a:spcPct val="0"/>
              </a:spcAft>
              <a:buClr>
                <a:srgbClr val="EA0000"/>
              </a:buClr>
              <a:buSzPct val="125000"/>
              <a:tabLst>
                <a:tab pos="0" algn="l"/>
              </a:tabLst>
            </a:pPr>
            <a:r>
              <a:rPr lang="en-US" sz="1000" kern="1200" dirty="0" smtClean="0">
                <a:solidFill>
                  <a:schemeClr val="tx1"/>
                </a:solidFill>
                <a:latin typeface="+mj-lt"/>
                <a:ea typeface="+mn-ea"/>
                <a:cs typeface="Arial" pitchFamily="34" charset="0"/>
              </a:rPr>
              <a:t>Reputation (Market):</a:t>
            </a:r>
          </a:p>
          <a:p>
            <a:pPr fontAlgn="base">
              <a:lnSpc>
                <a:spcPct val="90000"/>
              </a:lnSpc>
              <a:spcBef>
                <a:spcPts val="2400"/>
              </a:spcBef>
              <a:spcAft>
                <a:spcPct val="0"/>
              </a:spcAft>
              <a:buClr>
                <a:srgbClr val="EA0000"/>
              </a:buClr>
              <a:buSzPct val="125000"/>
              <a:tabLst>
                <a:tab pos="0" algn="l"/>
              </a:tabLst>
            </a:pPr>
            <a:r>
              <a:rPr lang="en-US" sz="1000" dirty="0" smtClean="0">
                <a:solidFill>
                  <a:schemeClr val="tx1"/>
                </a:solidFill>
                <a:latin typeface="+mj-lt"/>
                <a:cs typeface="Arial" pitchFamily="34" charset="0"/>
              </a:rPr>
              <a:t>Risk/Cost Avoidance (Weather/Supply):   </a:t>
            </a:r>
          </a:p>
          <a:p>
            <a:pPr fontAlgn="base">
              <a:lnSpc>
                <a:spcPct val="90000"/>
              </a:lnSpc>
              <a:spcBef>
                <a:spcPts val="2400"/>
              </a:spcBef>
              <a:spcAft>
                <a:spcPct val="0"/>
              </a:spcAft>
              <a:buClr>
                <a:srgbClr val="EA0000"/>
              </a:buClr>
              <a:buSzPct val="125000"/>
              <a:tabLst>
                <a:tab pos="0" algn="l"/>
              </a:tabLst>
            </a:pPr>
            <a:r>
              <a:rPr lang="en-US" sz="1000" dirty="0" smtClean="0">
                <a:solidFill>
                  <a:schemeClr val="tx1"/>
                </a:solidFill>
                <a:latin typeface="+mj-lt"/>
                <a:cs typeface="Arial" pitchFamily="34" charset="0"/>
              </a:rPr>
              <a:t>Values:  Personal, Community, Environment (Me, We, the World)</a:t>
            </a:r>
          </a:p>
          <a:p>
            <a:endParaRPr lang="en-US" sz="1000" u="sng" kern="1200" baseline="0" dirty="0" smtClean="0">
              <a:solidFill>
                <a:schemeClr val="tx1"/>
              </a:solidFill>
              <a:effectLst/>
              <a:latin typeface="+mj-lt"/>
              <a:ea typeface="+mn-ea"/>
              <a:cs typeface="+mn-cs"/>
            </a:endParaRPr>
          </a:p>
          <a:p>
            <a:r>
              <a:rPr lang="en-US" sz="1000" b="1" baseline="0" dirty="0" smtClean="0">
                <a:latin typeface="+mj-lt"/>
              </a:rPr>
              <a:t>DISCUSS</a:t>
            </a:r>
          </a:p>
          <a:p>
            <a:r>
              <a:rPr lang="en-US" sz="1000" baseline="0" dirty="0" smtClean="0">
                <a:latin typeface="+mj-lt"/>
              </a:rPr>
              <a:t>Which practices work where?</a:t>
            </a:r>
          </a:p>
          <a:p>
            <a:endParaRPr lang="en-US" sz="1000" baseline="0" dirty="0" smtClean="0">
              <a:latin typeface="+mj-lt"/>
            </a:endParaRPr>
          </a:p>
          <a:p>
            <a:r>
              <a:rPr lang="en-US" sz="1000" baseline="0" dirty="0" smtClean="0">
                <a:latin typeface="+mj-lt"/>
              </a:rPr>
              <a:t>We know we need to take action – the business case is demanding it from us. The question remains: HOW doe we take action?</a:t>
            </a:r>
            <a:endParaRPr lang="en-US" sz="1000" dirty="0" smtClean="0">
              <a:latin typeface="+mj-lt"/>
            </a:endParaRPr>
          </a:p>
          <a:p>
            <a:pPr fontAlgn="base">
              <a:lnSpc>
                <a:spcPct val="90000"/>
              </a:lnSpc>
              <a:spcBef>
                <a:spcPts val="2400"/>
              </a:spcBef>
              <a:spcAft>
                <a:spcPct val="0"/>
              </a:spcAft>
              <a:buClr>
                <a:srgbClr val="EA0000"/>
              </a:buClr>
              <a:buSzPct val="125000"/>
              <a:tabLst>
                <a:tab pos="0" algn="l"/>
              </a:tabLst>
            </a:pPr>
            <a:endParaRPr lang="en-US" sz="1000" dirty="0" smtClean="0">
              <a:solidFill>
                <a:schemeClr val="tx1"/>
              </a:solidFill>
              <a:latin typeface="+mj-lt"/>
              <a:cs typeface="Arial" pitchFamily="34" charset="0"/>
            </a:endParaRPr>
          </a:p>
          <a:p>
            <a:endParaRPr lang="en-US" sz="1000" baseline="0" dirty="0" smtClean="0">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103</a:t>
            </a:fld>
            <a:endParaRPr lang="en-US"/>
          </a:p>
        </p:txBody>
      </p:sp>
    </p:spTree>
    <p:extLst>
      <p:ext uri="{BB962C8B-B14F-4D97-AF65-F5344CB8AC3E}">
        <p14:creationId xmlns:p14="http://schemas.microsoft.com/office/powerpoint/2010/main" val="9468301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90000"/>
              </a:lnSpc>
              <a:spcBef>
                <a:spcPts val="2400"/>
              </a:spcBef>
              <a:spcAft>
                <a:spcPct val="0"/>
              </a:spcAft>
              <a:buClr>
                <a:srgbClr val="EA0000"/>
              </a:buClr>
              <a:buSzPct val="125000"/>
              <a:tabLst>
                <a:tab pos="0" algn="l"/>
              </a:tabLst>
            </a:pPr>
            <a:r>
              <a:rPr lang="en-US" sz="1000" dirty="0" smtClean="0">
                <a:solidFill>
                  <a:schemeClr val="tx1"/>
                </a:solidFill>
                <a:latin typeface="+mj-lt"/>
                <a:cs typeface="Arial" pitchFamily="34" charset="0"/>
              </a:rPr>
              <a:t>Everything</a:t>
            </a:r>
            <a:r>
              <a:rPr lang="en-US" sz="1000" baseline="0" dirty="0" smtClean="0">
                <a:solidFill>
                  <a:schemeClr val="tx1"/>
                </a:solidFill>
                <a:latin typeface="+mj-lt"/>
                <a:cs typeface="Arial" pitchFamily="34" charset="0"/>
              </a:rPr>
              <a:t> we’ve talked about today requires partnership. These are not transactional </a:t>
            </a:r>
            <a:r>
              <a:rPr lang="en-US" sz="1000" baseline="0" smtClean="0">
                <a:solidFill>
                  <a:schemeClr val="tx1"/>
                </a:solidFill>
                <a:latin typeface="+mj-lt"/>
                <a:cs typeface="Arial" pitchFamily="34" charset="0"/>
              </a:rPr>
              <a:t>engineering solutions.</a:t>
            </a:r>
            <a:endParaRPr lang="en-US" sz="1000" dirty="0" smtClean="0">
              <a:solidFill>
                <a:schemeClr val="tx1"/>
              </a:solidFill>
              <a:latin typeface="+mj-lt"/>
              <a:cs typeface="Arial" pitchFamily="34" charset="0"/>
            </a:endParaRPr>
          </a:p>
          <a:p>
            <a:endParaRPr lang="en-US" sz="1000" baseline="0" dirty="0" smtClean="0">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104</a:t>
            </a:fld>
            <a:endParaRPr lang="en-US"/>
          </a:p>
        </p:txBody>
      </p:sp>
    </p:spTree>
    <p:extLst>
      <p:ext uri="{BB962C8B-B14F-4D97-AF65-F5344CB8AC3E}">
        <p14:creationId xmlns:p14="http://schemas.microsoft.com/office/powerpoint/2010/main" val="9468301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105</a:t>
            </a:fld>
            <a:endParaRPr lang="en-US"/>
          </a:p>
        </p:txBody>
      </p:sp>
    </p:spTree>
    <p:extLst>
      <p:ext uri="{BB962C8B-B14F-4D97-AF65-F5344CB8AC3E}">
        <p14:creationId xmlns:p14="http://schemas.microsoft.com/office/powerpoint/2010/main" val="204168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Remember</a:t>
            </a:r>
            <a:r>
              <a:rPr lang="en-US" baseline="0" dirty="0" smtClean="0">
                <a:solidFill>
                  <a:schemeClr val="tx1"/>
                </a:solidFill>
              </a:rPr>
              <a:t> the “emissions map” of British Sugar’s sugar beet sugar that we discussed*? </a:t>
            </a:r>
          </a:p>
          <a:p>
            <a:r>
              <a:rPr lang="en-US" baseline="0" dirty="0" smtClean="0">
                <a:solidFill>
                  <a:schemeClr val="tx1"/>
                </a:solidFill>
              </a:rPr>
              <a:t>WHY was so much energy lost in soil emissions and fertilizers? </a:t>
            </a:r>
          </a:p>
          <a:p>
            <a:r>
              <a:rPr lang="en-US" baseline="0" dirty="0" smtClean="0">
                <a:solidFill>
                  <a:schemeClr val="tx1"/>
                </a:solidFill>
              </a:rPr>
              <a:t>ASK PARTICIPANTS:  Who can explain?</a:t>
            </a:r>
          </a:p>
          <a:p>
            <a:endParaRPr lang="en-US" baseline="0" dirty="0" smtClean="0">
              <a:solidFill>
                <a:schemeClr val="tx1"/>
              </a:solidFill>
            </a:endParaRPr>
          </a:p>
          <a:p>
            <a:r>
              <a:rPr lang="en-US" baseline="0" dirty="0" smtClean="0">
                <a:solidFill>
                  <a:schemeClr val="tx1"/>
                </a:solidFill>
              </a:rPr>
              <a:t>ANSWER: </a:t>
            </a:r>
            <a:r>
              <a:rPr lang="en-US" b="0" baseline="0" dirty="0" smtClean="0">
                <a:solidFill>
                  <a:schemeClr val="tx1"/>
                </a:solidFill>
              </a:rPr>
              <a:t>The problem is that </a:t>
            </a:r>
            <a:r>
              <a:rPr lang="en-US" sz="1200" b="0" kern="1200" baseline="0" dirty="0" smtClean="0">
                <a:solidFill>
                  <a:schemeClr val="tx1"/>
                </a:solidFill>
                <a:effectLst/>
                <a:latin typeface="+mn-lt"/>
                <a:ea typeface="+mn-ea"/>
                <a:cs typeface="+mn-cs"/>
              </a:rPr>
              <a:t>c</a:t>
            </a:r>
            <a:r>
              <a:rPr lang="en-US" sz="1200" b="0" kern="1200" dirty="0" smtClean="0">
                <a:solidFill>
                  <a:schemeClr val="tx1"/>
                </a:solidFill>
                <a:effectLst/>
                <a:latin typeface="+mn-lt"/>
                <a:ea typeface="+mn-ea"/>
                <a:cs typeface="+mn-cs"/>
              </a:rPr>
              <a:t>onventional fertilizers are responsible for a big portion of the emissions footprint of our products.</a:t>
            </a:r>
            <a:r>
              <a:rPr lang="en-US" sz="1200" b="0" kern="1200" baseline="0" dirty="0" smtClean="0">
                <a:solidFill>
                  <a:schemeClr val="tx1"/>
                </a:solidFill>
                <a:effectLst/>
                <a:latin typeface="+mn-lt"/>
                <a:ea typeface="+mn-ea"/>
                <a:cs typeface="+mn-cs"/>
              </a:rPr>
              <a:t>  This is generally even more dramatic with juices (remember Tropicana) and dairy products, as I’ve mentioned. </a:t>
            </a:r>
          </a:p>
          <a:p>
            <a:r>
              <a:rPr lang="en-US" sz="1200" kern="1200" dirty="0" smtClean="0">
                <a:solidFill>
                  <a:schemeClr val="tx1"/>
                </a:solidFill>
                <a:effectLst/>
                <a:latin typeface="+mn-lt"/>
                <a:ea typeface="+mn-ea"/>
                <a:cs typeface="+mn-cs"/>
              </a:rPr>
              <a:t>BUT</a:t>
            </a:r>
            <a:r>
              <a:rPr lang="en-US" sz="1200" kern="1200" baseline="0" dirty="0" smtClean="0">
                <a:solidFill>
                  <a:schemeClr val="tx1"/>
                </a:solidFill>
                <a:effectLst/>
                <a:latin typeface="+mn-lt"/>
                <a:ea typeface="+mn-ea"/>
                <a:cs typeface="+mn-cs"/>
              </a:rPr>
              <a:t> W</a:t>
            </a:r>
            <a:r>
              <a:rPr lang="en-US" sz="1200" kern="1200" dirty="0" smtClean="0">
                <a:solidFill>
                  <a:schemeClr val="tx1"/>
                </a:solidFill>
                <a:effectLst/>
                <a:latin typeface="+mn-lt"/>
                <a:ea typeface="+mn-ea"/>
                <a:cs typeface="+mn-cs"/>
              </a:rPr>
              <a:t>HY?</a:t>
            </a:r>
          </a:p>
          <a:p>
            <a:pPr marL="171450" lvl="0" indent="-171450">
              <a:buFont typeface="Arial" pitchFamily="34" charset="0"/>
              <a:buChar char="•"/>
            </a:pPr>
            <a:r>
              <a:rPr lang="en-US" sz="1200" kern="1200" dirty="0" smtClean="0">
                <a:solidFill>
                  <a:schemeClr val="tx1"/>
                </a:solidFill>
                <a:effectLst/>
                <a:latin typeface="+mn-lt"/>
                <a:ea typeface="+mn-ea"/>
                <a:cs typeface="+mn-cs"/>
              </a:rPr>
              <a:t>Manufacturing conventional fertilizers uses a great deal of energy.</a:t>
            </a:r>
          </a:p>
          <a:p>
            <a:pPr marL="171450" lvl="0" indent="-171450">
              <a:buFont typeface="Arial" pitchFamily="34" charset="0"/>
              <a:buChar char="•"/>
            </a:pPr>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addition to that co</a:t>
            </a:r>
            <a:r>
              <a:rPr lang="en-US" sz="1200" kern="1200" dirty="0" smtClean="0">
                <a:solidFill>
                  <a:schemeClr val="tx1"/>
                </a:solidFill>
                <a:effectLst/>
                <a:latin typeface="+mn-lt"/>
                <a:ea typeface="+mn-ea"/>
                <a:cs typeface="+mn-cs"/>
              </a:rPr>
              <a:t>nventional fertilizers release nitrous oxide, a greenhouse gas that has about 300 times the warming power of CO</a:t>
            </a:r>
            <a:r>
              <a:rPr lang="en-US" sz="1200" kern="1200" baseline="-25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a:t>
            </a:r>
          </a:p>
          <a:p>
            <a:pPr marL="171450" indent="-171450">
              <a:buFont typeface="Arial" pitchFamily="34" charset="0"/>
              <a:buChar char="•"/>
            </a:pPr>
            <a:r>
              <a:rPr lang="en-US" sz="1200" kern="1200" dirty="0" smtClean="0">
                <a:solidFill>
                  <a:schemeClr val="tx1"/>
                </a:solidFill>
                <a:effectLst/>
                <a:latin typeface="+mn-lt"/>
                <a:ea typeface="+mn-ea"/>
                <a:cs typeface="+mn-cs"/>
              </a:rPr>
              <a:t>Also, remember</a:t>
            </a:r>
            <a:r>
              <a:rPr lang="en-US" sz="1200" kern="1200" baseline="0" dirty="0" smtClean="0">
                <a:solidFill>
                  <a:schemeClr val="tx1"/>
                </a:solidFill>
                <a:effectLst/>
                <a:latin typeface="+mn-lt"/>
                <a:ea typeface="+mn-ea"/>
                <a:cs typeface="+mn-cs"/>
              </a:rPr>
              <a:t> back to the surging energy costs.  What is equally p</a:t>
            </a:r>
            <a:r>
              <a:rPr lang="en-US" sz="1200" kern="1200" dirty="0" smtClean="0">
                <a:solidFill>
                  <a:schemeClr val="tx1"/>
                </a:solidFill>
                <a:effectLst/>
                <a:latin typeface="+mn-lt"/>
                <a:ea typeface="+mn-ea"/>
                <a:cs typeface="+mn-cs"/>
              </a:rPr>
              <a:t>roblematic with these conventional</a:t>
            </a:r>
            <a:r>
              <a:rPr lang="en-US" sz="1200" kern="1200" baseline="0" dirty="0" smtClean="0">
                <a:solidFill>
                  <a:schemeClr val="tx1"/>
                </a:solidFill>
                <a:effectLst/>
                <a:latin typeface="+mn-lt"/>
                <a:ea typeface="+mn-ea"/>
                <a:cs typeface="+mn-cs"/>
              </a:rPr>
              <a:t> fertilizers:  </a:t>
            </a:r>
            <a:r>
              <a:rPr lang="en-US" sz="1200" kern="1200" dirty="0" smtClean="0">
                <a:solidFill>
                  <a:schemeClr val="tx1"/>
                </a:solidFill>
                <a:effectLst/>
                <a:latin typeface="+mn-lt"/>
                <a:ea typeface="+mn-ea"/>
                <a:cs typeface="+mn-cs"/>
              </a:rPr>
              <a:t>because manufacturing fertilizer is natural-gas intensive, farmers (and our businesses) are additionally vulnerable to fuel costs. We’ll see in a bit that this cost can hit</a:t>
            </a:r>
            <a:r>
              <a:rPr lang="en-US" sz="1200" kern="1200" baseline="0" dirty="0" smtClean="0">
                <a:solidFill>
                  <a:schemeClr val="tx1"/>
                </a:solidFill>
                <a:effectLst/>
                <a:latin typeface="+mn-lt"/>
                <a:ea typeface="+mn-ea"/>
                <a:cs typeface="+mn-cs"/>
              </a:rPr>
              <a:t> our suppliers hard.</a:t>
            </a:r>
            <a:endParaRPr lang="en-US" sz="1200" kern="1200" dirty="0" smtClean="0">
              <a:solidFill>
                <a:schemeClr val="tx1"/>
              </a:solidFill>
              <a:effectLst/>
              <a:latin typeface="+mn-lt"/>
              <a:ea typeface="+mn-ea"/>
              <a:cs typeface="+mn-cs"/>
            </a:endParaRPr>
          </a:p>
          <a:p>
            <a:endParaRPr lang="en-US"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give scope</a:t>
            </a:r>
            <a:r>
              <a:rPr lang="en-US" sz="1200" kern="1200" baseline="0" dirty="0" smtClean="0">
                <a:solidFill>
                  <a:schemeClr val="tx1"/>
                </a:solidFill>
                <a:effectLst/>
                <a:latin typeface="+mn-lt"/>
                <a:ea typeface="+mn-ea"/>
                <a:cs typeface="+mn-cs"/>
              </a:rPr>
              <a:t> the overall issue of emissions opportunity in agriculture.  It’s a big area of GHG opportunity, and that’s </a:t>
            </a:r>
            <a:r>
              <a:rPr lang="en-US" sz="1200" kern="1200" dirty="0" smtClean="0">
                <a:solidFill>
                  <a:schemeClr val="tx1"/>
                </a:solidFill>
                <a:effectLst/>
                <a:latin typeface="+mn-lt"/>
                <a:ea typeface="+mn-ea"/>
                <a:cs typeface="+mn-cs"/>
              </a:rPr>
              <a:t>why you’ll hear about this a</a:t>
            </a:r>
            <a:r>
              <a:rPr lang="en-US" sz="1200" kern="1200" baseline="0" dirty="0" smtClean="0">
                <a:solidFill>
                  <a:schemeClr val="tx1"/>
                </a:solidFill>
                <a:effectLst/>
                <a:latin typeface="+mn-lt"/>
                <a:ea typeface="+mn-ea"/>
                <a:cs typeface="+mn-cs"/>
              </a:rPr>
              <a:t> few different ways today.  As an example of how important it is, let’s look at the US: </a:t>
            </a:r>
            <a:r>
              <a:rPr lang="en-US" sz="1200" kern="1200" dirty="0" smtClean="0">
                <a:solidFill>
                  <a:schemeClr val="tx1"/>
                </a:solidFill>
                <a:effectLst/>
                <a:latin typeface="+mn-lt"/>
                <a:ea typeface="+mn-ea"/>
                <a:cs typeface="+mn-cs"/>
              </a:rPr>
              <a:t>Agricultural soil management is the largest source of nitrous oxide (a greenhouse</a:t>
            </a:r>
            <a:r>
              <a:rPr lang="en-US" sz="1200" kern="1200" baseline="0" dirty="0" smtClean="0">
                <a:solidFill>
                  <a:schemeClr val="tx1"/>
                </a:solidFill>
                <a:effectLst/>
                <a:latin typeface="+mn-lt"/>
                <a:ea typeface="+mn-ea"/>
                <a:cs typeface="+mn-cs"/>
              </a:rPr>
              <a:t> gas with 300x the warming power of Carbon Dioxide!) </a:t>
            </a:r>
            <a:r>
              <a:rPr lang="en-US" sz="1200" kern="1200" dirty="0" smtClean="0">
                <a:solidFill>
                  <a:schemeClr val="tx1"/>
                </a:solidFill>
                <a:effectLst/>
                <a:latin typeface="+mn-lt"/>
                <a:ea typeface="+mn-ea"/>
                <a:cs typeface="+mn-cs"/>
              </a:rPr>
              <a:t>emissions, accounting for about </a:t>
            </a:r>
            <a:r>
              <a:rPr lang="en-US" sz="1200" b="0" kern="1200" dirty="0" smtClean="0">
                <a:solidFill>
                  <a:schemeClr val="tx1"/>
                </a:solidFill>
                <a:effectLst/>
                <a:latin typeface="+mn-lt"/>
                <a:ea typeface="+mn-ea"/>
                <a:cs typeface="+mn-cs"/>
              </a:rPr>
              <a:t>68% </a:t>
            </a:r>
            <a:r>
              <a:rPr lang="en-US" sz="1200" kern="1200" dirty="0" smtClean="0">
                <a:solidFill>
                  <a:schemeClr val="tx1"/>
                </a:solidFill>
                <a:effectLst/>
                <a:latin typeface="+mn-lt"/>
                <a:ea typeface="+mn-ea"/>
                <a:cs typeface="+mn-cs"/>
              </a:rPr>
              <a:t>of total U.S. nitrous oxide emissions in 2010 (US EPA).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Nitrous oxide is also emitted during the breakdown of nitrogen in livestock manure and urine, which contributed 6 % of nitrous oxide emissions in 2010.</a:t>
            </a:r>
            <a:r>
              <a:rPr lang="en-US"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In</a:t>
            </a:r>
            <a:r>
              <a:rPr lang="en-US" sz="1200" b="0" kern="1200" baseline="0" dirty="0" smtClean="0">
                <a:solidFill>
                  <a:schemeClr val="tx1"/>
                </a:solidFill>
                <a:effectLst/>
                <a:latin typeface="+mn-lt"/>
                <a:ea typeface="+mn-ea"/>
                <a:cs typeface="+mn-cs"/>
              </a:rPr>
              <a:t> other words, there is a LOT of GHG opportunity in agriculture.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mn-lt"/>
              <a:ea typeface="+mn-ea"/>
              <a:cs typeface="+mn-cs"/>
            </a:endParaRPr>
          </a:p>
          <a:p>
            <a:r>
              <a:rPr lang="en-US" sz="1200" b="0" u="sng" kern="1200" baseline="0" dirty="0" smtClean="0">
                <a:solidFill>
                  <a:schemeClr val="tx1"/>
                </a:solidFill>
                <a:effectLst/>
                <a:latin typeface="+mn-lt"/>
                <a:ea typeface="+mn-ea"/>
                <a:cs typeface="+mn-cs"/>
              </a:rPr>
              <a:t>References:  </a:t>
            </a:r>
          </a:p>
          <a:p>
            <a:r>
              <a:rPr lang="en-US" sz="1200" b="0" i="0" kern="1200" dirty="0" smtClean="0">
                <a:solidFill>
                  <a:schemeClr val="tx1"/>
                </a:solidFill>
                <a:effectLst/>
                <a:latin typeface="+mn-lt"/>
                <a:ea typeface="+mn-ea"/>
                <a:cs typeface="+mn-cs"/>
              </a:rPr>
              <a:t>*British Sugar and our Silver Spoon brand were pilot partners with the Carbon Trust in developing the PAS 2050 standard. Silver Spoon used it to </a:t>
            </a:r>
            <a:r>
              <a:rPr lang="en-US" sz="1200" b="0" i="0" kern="1200" dirty="0" err="1" smtClean="0">
                <a:solidFill>
                  <a:schemeClr val="tx1"/>
                </a:solidFill>
                <a:effectLst/>
                <a:latin typeface="+mn-lt"/>
                <a:ea typeface="+mn-ea"/>
                <a:cs typeface="+mn-cs"/>
              </a:rPr>
              <a:t>analyse</a:t>
            </a:r>
            <a:r>
              <a:rPr lang="en-US" sz="1200" b="0" i="0" kern="1200" dirty="0" smtClean="0">
                <a:solidFill>
                  <a:schemeClr val="tx1"/>
                </a:solidFill>
                <a:effectLst/>
                <a:latin typeface="+mn-lt"/>
                <a:ea typeface="+mn-ea"/>
                <a:cs typeface="+mn-cs"/>
              </a:rPr>
              <a:t> the carbon footprint of its home-grown granulated sugar.</a:t>
            </a:r>
          </a:p>
          <a:p>
            <a:r>
              <a:rPr lang="en-US" sz="1200" b="0" i="0" kern="1200" dirty="0" smtClean="0">
                <a:solidFill>
                  <a:schemeClr val="tx1"/>
                </a:solidFill>
                <a:effectLst/>
                <a:latin typeface="+mn-lt"/>
                <a:ea typeface="+mn-ea"/>
                <a:cs typeface="+mn-cs"/>
              </a:rPr>
              <a:t>Meanwhile, the carbon footprints of our Topsoil and </a:t>
            </a:r>
            <a:r>
              <a:rPr lang="en-US" sz="1200" b="0" i="0" kern="1200" dirty="0" err="1" smtClean="0">
                <a:solidFill>
                  <a:schemeClr val="tx1"/>
                </a:solidFill>
                <a:effectLst/>
                <a:latin typeface="+mn-lt"/>
                <a:ea typeface="+mn-ea"/>
                <a:cs typeface="+mn-cs"/>
              </a:rPr>
              <a:t>LimeX</a:t>
            </a:r>
            <a:r>
              <a:rPr lang="en-US" sz="1200" b="0" i="0" kern="1200" dirty="0" smtClean="0">
                <a:solidFill>
                  <a:schemeClr val="tx1"/>
                </a:solidFill>
                <a:effectLst/>
                <a:latin typeface="+mn-lt"/>
                <a:ea typeface="+mn-ea"/>
                <a:cs typeface="+mn-cs"/>
              </a:rPr>
              <a:t> brands, soil improvers supplied to the landscape and amenity industries, are also now certified according to PAS 2050. Topsoil produces 9kg of CO</a:t>
            </a:r>
            <a:r>
              <a:rPr lang="en-US" sz="1200" b="0" i="0" kern="1200" baseline="-25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per </a:t>
            </a:r>
            <a:r>
              <a:rPr lang="en-US" sz="1200" b="0" i="0" kern="1200" dirty="0" err="1" smtClean="0">
                <a:solidFill>
                  <a:schemeClr val="tx1"/>
                </a:solidFill>
                <a:effectLst/>
                <a:latin typeface="+mn-lt"/>
                <a:ea typeface="+mn-ea"/>
                <a:cs typeface="+mn-cs"/>
              </a:rPr>
              <a:t>tonne</a:t>
            </a:r>
            <a:r>
              <a:rPr lang="en-US" sz="1200" b="0" i="0" kern="1200" dirty="0" smtClean="0">
                <a:solidFill>
                  <a:schemeClr val="tx1"/>
                </a:solidFill>
                <a:effectLst/>
                <a:latin typeface="+mn-lt"/>
                <a:ea typeface="+mn-ea"/>
                <a:cs typeface="+mn-cs"/>
              </a:rPr>
              <a:t> of product and </a:t>
            </a:r>
            <a:r>
              <a:rPr lang="en-US" sz="1200" b="0" i="0" kern="1200" dirty="0" err="1" smtClean="0">
                <a:solidFill>
                  <a:schemeClr val="tx1"/>
                </a:solidFill>
                <a:effectLst/>
                <a:latin typeface="+mn-lt"/>
                <a:ea typeface="+mn-ea"/>
                <a:cs typeface="+mn-cs"/>
              </a:rPr>
              <a:t>LimeX</a:t>
            </a:r>
            <a:r>
              <a:rPr lang="en-US" sz="1200" b="0" i="0" kern="1200" dirty="0" smtClean="0">
                <a:solidFill>
                  <a:schemeClr val="tx1"/>
                </a:solidFill>
                <a:effectLst/>
                <a:latin typeface="+mn-lt"/>
                <a:ea typeface="+mn-ea"/>
                <a:cs typeface="+mn-cs"/>
              </a:rPr>
              <a:t> 2kg per </a:t>
            </a:r>
            <a:r>
              <a:rPr lang="en-US" sz="1200" b="0" i="0" kern="1200" dirty="0" err="1" smtClean="0">
                <a:solidFill>
                  <a:schemeClr val="tx1"/>
                </a:solidFill>
                <a:effectLst/>
                <a:latin typeface="+mn-lt"/>
                <a:ea typeface="+mn-ea"/>
                <a:cs typeface="+mn-cs"/>
              </a:rPr>
              <a:t>tonne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British Sugar has a target to reduce the carbon footprints of Silver Spoon, Topsoil and </a:t>
            </a:r>
            <a:r>
              <a:rPr lang="en-US" sz="1200" b="0" i="0" kern="1200" dirty="0" err="1" smtClean="0">
                <a:solidFill>
                  <a:schemeClr val="tx1"/>
                </a:solidFill>
                <a:effectLst/>
                <a:latin typeface="+mn-lt"/>
                <a:ea typeface="+mn-ea"/>
                <a:cs typeface="+mn-cs"/>
              </a:rPr>
              <a:t>LimeX</a:t>
            </a:r>
            <a:r>
              <a:rPr lang="en-US" sz="1200" b="0" i="0" kern="1200" dirty="0" smtClean="0">
                <a:solidFill>
                  <a:schemeClr val="tx1"/>
                </a:solidFill>
                <a:effectLst/>
                <a:latin typeface="+mn-lt"/>
                <a:ea typeface="+mn-ea"/>
                <a:cs typeface="+mn-cs"/>
              </a:rPr>
              <a:t> products by 10% by 2020.</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817C3F8-7FE1-44B2-992F-AA46AD7223CE}" type="slidenum">
              <a:rPr lang="en-US" smtClean="0"/>
              <a:pPr/>
              <a:t>9</a:t>
            </a:fld>
            <a:endParaRPr lang="en-US"/>
          </a:p>
        </p:txBody>
      </p:sp>
    </p:spTree>
    <p:extLst>
      <p:ext uri="{BB962C8B-B14F-4D97-AF65-F5344CB8AC3E}">
        <p14:creationId xmlns:p14="http://schemas.microsoft.com/office/powerpoint/2010/main" val="3675639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In this module, we review what other companies are doing to reduce GHG across their value chains. There are many practices, but we’ll talk over just a few of the KEY INTERVENTION AREAS: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Slow release fertilizers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Less fertilizer</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Good soil management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Organic agriculture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Drip irrigation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baseline="0" dirty="0" smtClean="0">
                <a:solidFill>
                  <a:schemeClr val="tx1"/>
                </a:solidFill>
                <a:effectLst/>
                <a:latin typeface="+mn-lt"/>
                <a:ea typeface="+mn-ea"/>
                <a:cs typeface="+mn-cs"/>
              </a:rPr>
              <a:t>Someone is wondering about the comparative ROI – or the return - for each of these practices. As we started this course, we discussed that working across the supply chain would challenge Coca-Cola’s traditional thinking on carbon reduction. The return – which is entirely dependent on what current practice is as well as geography, crop, etc. - must be calculated in conjunction with partners. Simply stated, we cannot compare the value of the practices because they will vary dramatically from region to region, crop to crop, supplier to supplier.</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baseline="0" dirty="0" smtClean="0">
                <a:solidFill>
                  <a:schemeClr val="tx1"/>
                </a:solidFill>
                <a:effectLst/>
                <a:latin typeface="+mn-lt"/>
                <a:ea typeface="+mn-ea"/>
                <a:cs typeface="+mn-cs"/>
              </a:rPr>
              <a:t>In situations of vertical integration, Coca-Cola bottlers can refer back to their farm management to help calculate basis. </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10</a:t>
            </a:fld>
            <a:endParaRPr lang="en-US"/>
          </a:p>
        </p:txBody>
      </p:sp>
    </p:spTree>
    <p:extLst>
      <p:ext uri="{BB962C8B-B14F-4D97-AF65-F5344CB8AC3E}">
        <p14:creationId xmlns:p14="http://schemas.microsoft.com/office/powerpoint/2010/main" val="3675639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pPr/>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pPr/>
              <a:t>‹#›</a:t>
            </a:fld>
            <a:endParaRPr lang="en-US"/>
          </a:p>
        </p:txBody>
      </p:sp>
    </p:spTree>
    <p:extLst>
      <p:ext uri="{BB962C8B-B14F-4D97-AF65-F5344CB8AC3E}">
        <p14:creationId xmlns:p14="http://schemas.microsoft.com/office/powerpoint/2010/main" val="3601694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pPr/>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pPr/>
              <a:t>‹#›</a:t>
            </a:fld>
            <a:endParaRPr lang="en-US"/>
          </a:p>
        </p:txBody>
      </p:sp>
    </p:spTree>
    <p:extLst>
      <p:ext uri="{BB962C8B-B14F-4D97-AF65-F5344CB8AC3E}">
        <p14:creationId xmlns:p14="http://schemas.microsoft.com/office/powerpoint/2010/main" val="2792060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pPr/>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pPr/>
              <a:t>‹#›</a:t>
            </a:fld>
            <a:endParaRPr lang="en-US"/>
          </a:p>
        </p:txBody>
      </p:sp>
    </p:spTree>
    <p:extLst>
      <p:ext uri="{BB962C8B-B14F-4D97-AF65-F5344CB8AC3E}">
        <p14:creationId xmlns:p14="http://schemas.microsoft.com/office/powerpoint/2010/main" val="3887233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ll headline">
    <p:spTree>
      <p:nvGrpSpPr>
        <p:cNvPr id="1" name=""/>
        <p:cNvGrpSpPr/>
        <p:nvPr/>
      </p:nvGrpSpPr>
      <p:grpSpPr>
        <a:xfrm>
          <a:off x="0" y="0"/>
          <a:ext cx="0" cy="0"/>
          <a:chOff x="0" y="0"/>
          <a:chExt cx="0" cy="0"/>
        </a:xfrm>
      </p:grpSpPr>
      <p:sp>
        <p:nvSpPr>
          <p:cNvPr id="6" name="Title 1"/>
          <p:cNvSpPr>
            <a:spLocks noGrp="1"/>
          </p:cNvSpPr>
          <p:nvPr>
            <p:ph type="title"/>
          </p:nvPr>
        </p:nvSpPr>
        <p:spPr>
          <a:xfrm>
            <a:off x="382589" y="319088"/>
            <a:ext cx="8377237" cy="1063364"/>
          </a:xfrm>
          <a:prstGeom prst="rect">
            <a:avLst/>
          </a:prstGeom>
        </p:spPr>
        <p:txBody>
          <a:bodyPr lIns="0" tIns="0" rIns="0" bIns="0"/>
          <a:lstStyle>
            <a:lvl1pPr algn="l">
              <a:lnSpc>
                <a:spcPct val="85000"/>
              </a:lnSpc>
              <a:defRPr sz="3600"/>
            </a:lvl1pPr>
          </a:lstStyle>
          <a:p>
            <a:r>
              <a:rPr lang="en-US" smtClean="0"/>
              <a:t>Click to edit Master title style</a:t>
            </a:r>
            <a:endParaRPr lang="en-US" dirty="0"/>
          </a:p>
        </p:txBody>
      </p:sp>
      <p:sp>
        <p:nvSpPr>
          <p:cNvPr id="5" name="Content Placeholder 2"/>
          <p:cNvSpPr>
            <a:spLocks noGrp="1"/>
          </p:cNvSpPr>
          <p:nvPr>
            <p:ph sz="quarter" idx="10"/>
          </p:nvPr>
        </p:nvSpPr>
        <p:spPr>
          <a:xfrm>
            <a:off x="382589" y="1450975"/>
            <a:ext cx="8377237" cy="4541838"/>
          </a:xfrm>
          <a:prstGeom prst="rect">
            <a:avLst/>
          </a:prstGeom>
        </p:spPr>
        <p:txBody>
          <a:bodyPr vert="horz" lIns="0" tIns="0" rIns="0" bIns="0"/>
          <a:lstStyle>
            <a:lvl1pPr marL="0" indent="0">
              <a:lnSpc>
                <a:spcPct val="90000"/>
              </a:lnSpc>
              <a:spcBef>
                <a:spcPts val="0"/>
              </a:spcBef>
              <a:spcAft>
                <a:spcPts val="800"/>
              </a:spcAft>
              <a:buNone/>
              <a:defRPr sz="2800"/>
            </a:lvl1pPr>
            <a:lvl2pPr marL="511175" indent="-165100">
              <a:lnSpc>
                <a:spcPct val="90000"/>
              </a:lnSpc>
              <a:spcBef>
                <a:spcPts val="0"/>
              </a:spcBef>
              <a:spcAft>
                <a:spcPts val="800"/>
              </a:spcAft>
              <a:buFont typeface="Arial"/>
              <a:buChar char="•"/>
              <a:defRPr sz="2400" b="0"/>
            </a:lvl2pPr>
            <a:lvl3pPr marL="973138" indent="-230188">
              <a:lnSpc>
                <a:spcPct val="90000"/>
              </a:lnSpc>
              <a:spcBef>
                <a:spcPts val="0"/>
              </a:spcBef>
              <a:spcAft>
                <a:spcPts val="800"/>
              </a:spcAft>
              <a:buFont typeface="Lucida Grande"/>
              <a:buChar char="-"/>
              <a:defRPr sz="2400" b="0"/>
            </a:lvl3pPr>
            <a:lvl4pPr>
              <a:lnSpc>
                <a:spcPct val="90000"/>
              </a:lnSpc>
              <a:spcBef>
                <a:spcPts val="0"/>
              </a:spcBef>
              <a:spcAft>
                <a:spcPts val="800"/>
              </a:spcAft>
              <a:defRPr/>
            </a:lvl4pPr>
            <a:lvl5pPr>
              <a:lnSpc>
                <a:spcPct val="90000"/>
              </a:lnSpc>
              <a:spcBef>
                <a:spcPts val="0"/>
              </a:spcBef>
              <a:spcAft>
                <a:spcPts val="800"/>
              </a:spcAf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9199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ted Tex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57200" y="1524000"/>
            <a:ext cx="8229600" cy="4191000"/>
          </a:xfrm>
        </p:spPr>
        <p:txBody>
          <a:bodyPr lIns="0" tIns="0" rIns="0" bIns="0">
            <a:normAutofit/>
          </a:bodyPr>
          <a:lstStyle>
            <a:lvl1pPr marL="0" indent="0">
              <a:buFont typeface="Arial" pitchFamily="34" charset="0"/>
              <a:buNone/>
              <a:defRPr sz="2800" b="1" baseline="0">
                <a:latin typeface="Arial" pitchFamily="34" charset="0"/>
                <a:cs typeface="Arial" pitchFamily="34" charset="0"/>
              </a:defRPr>
            </a:lvl1pPr>
            <a:lvl2pPr marL="800100" indent="-342900">
              <a:buFont typeface="Arial" pitchFamily="34" charset="0"/>
              <a:buChar char="•"/>
              <a:defRPr sz="2800" b="1">
                <a:latin typeface="Arial" pitchFamily="34" charset="0"/>
                <a:cs typeface="Arial" pitchFamily="34" charset="0"/>
              </a:defRPr>
            </a:lvl2pPr>
            <a:lvl3pPr marL="914400" indent="0">
              <a:buFontTx/>
              <a:buNone/>
              <a:defRPr b="1">
                <a:latin typeface="Arial" pitchFamily="34" charset="0"/>
                <a:cs typeface="Arial" pitchFamily="34" charset="0"/>
              </a:defRPr>
            </a:lvl3pPr>
            <a:lvl4pPr marL="1371600" indent="0">
              <a:buFontTx/>
              <a:buNone/>
              <a:defRPr b="1">
                <a:latin typeface="Arial" pitchFamily="34" charset="0"/>
                <a:cs typeface="Arial" pitchFamily="34" charset="0"/>
              </a:defRPr>
            </a:lvl4pPr>
            <a:lvl5pPr marL="1828800" indent="0">
              <a:buFontTx/>
              <a:buNone/>
              <a:defRPr b="1">
                <a:latin typeface="Arial" pitchFamily="34" charset="0"/>
                <a:cs typeface="Arial" pitchFamily="34" charset="0"/>
              </a:defRPr>
            </a:lvl5pPr>
          </a:lstStyle>
          <a:p>
            <a:pPr lvl="0"/>
            <a:r>
              <a:rPr lang="en-US" dirty="0" smtClean="0"/>
              <a:t>Body Copy In Arial Bold 28pt</a:t>
            </a:r>
          </a:p>
          <a:p>
            <a:pPr lvl="0"/>
            <a:r>
              <a:rPr lang="en-US" dirty="0" smtClean="0"/>
              <a:t>Bullets Look Like This:</a:t>
            </a:r>
          </a:p>
          <a:p>
            <a:pPr lvl="1"/>
            <a:r>
              <a:rPr lang="en-US" dirty="0" err="1" smtClean="0"/>
              <a:t>Lorem</a:t>
            </a:r>
            <a:r>
              <a:rPr lang="en-US" dirty="0" smtClean="0"/>
              <a:t> </a:t>
            </a:r>
            <a:r>
              <a:rPr lang="en-US" dirty="0" err="1" smtClean="0"/>
              <a:t>ipsum</a:t>
            </a:r>
            <a:endParaRPr lang="en-US" dirty="0" smtClean="0"/>
          </a:p>
          <a:p>
            <a:pPr lvl="1"/>
            <a:r>
              <a:rPr lang="en-US" dirty="0" smtClean="0"/>
              <a:t>Et </a:t>
            </a:r>
            <a:r>
              <a:rPr lang="en-US" dirty="0" err="1" smtClean="0"/>
              <a:t>lacit</a:t>
            </a:r>
            <a:r>
              <a:rPr lang="en-US" dirty="0" smtClean="0"/>
              <a:t> </a:t>
            </a:r>
            <a:r>
              <a:rPr lang="en-US" dirty="0" err="1" smtClean="0"/>
              <a:t>aliciam</a:t>
            </a:r>
            <a:endParaRPr lang="en-US" dirty="0" smtClean="0"/>
          </a:p>
          <a:p>
            <a:pPr lvl="1"/>
            <a:r>
              <a:rPr lang="en-US" dirty="0" err="1" smtClean="0"/>
              <a:t>Aut</a:t>
            </a:r>
            <a:r>
              <a:rPr lang="en-US" dirty="0" smtClean="0"/>
              <a:t> </a:t>
            </a:r>
            <a:r>
              <a:rPr lang="en-US" dirty="0" err="1" smtClean="0"/>
              <a:t>ut</a:t>
            </a:r>
            <a:r>
              <a:rPr lang="en-US" dirty="0" smtClean="0"/>
              <a:t> </a:t>
            </a:r>
            <a:r>
              <a:rPr lang="en-US" dirty="0" err="1" smtClean="0"/>
              <a:t>aut</a:t>
            </a:r>
            <a:endParaRPr lang="en-US" dirty="0" smtClean="0"/>
          </a:p>
          <a:p>
            <a:pPr lvl="1"/>
            <a:r>
              <a:rPr lang="en-US" dirty="0" err="1" smtClean="0"/>
              <a:t>Optionse</a:t>
            </a:r>
            <a:endParaRPr lang="en-US" dirty="0" smtClean="0"/>
          </a:p>
          <a:p>
            <a:pPr lvl="1"/>
            <a:r>
              <a:rPr lang="en-US" dirty="0" err="1" smtClean="0"/>
              <a:t>Siminus</a:t>
            </a:r>
            <a:endParaRPr lang="en-US" dirty="0" smtClean="0"/>
          </a:p>
          <a:p>
            <a:pPr lvl="1"/>
            <a:r>
              <a:rPr lang="en-US" dirty="0" smtClean="0"/>
              <a:t>Sit </a:t>
            </a:r>
            <a:r>
              <a:rPr lang="en-US" dirty="0" err="1" smtClean="0"/>
              <a:t>ommod</a:t>
            </a:r>
            <a:endParaRPr lang="en-US" dirty="0" smtClean="0"/>
          </a:p>
        </p:txBody>
      </p:sp>
      <p:sp>
        <p:nvSpPr>
          <p:cNvPr id="4" name="Title 1"/>
          <p:cNvSpPr>
            <a:spLocks noGrp="1"/>
          </p:cNvSpPr>
          <p:nvPr>
            <p:ph type="ctrTitle" hasCustomPrompt="1"/>
          </p:nvPr>
        </p:nvSpPr>
        <p:spPr>
          <a:xfrm>
            <a:off x="457200" y="419100"/>
            <a:ext cx="8229600" cy="914400"/>
          </a:xfrm>
        </p:spPr>
        <p:txBody>
          <a:bodyPr lIns="0" tIns="0" rIns="0" bIns="0" anchor="t" anchorCtr="0">
            <a:noAutofit/>
          </a:bodyPr>
          <a:lstStyle>
            <a:lvl1pPr algn="l">
              <a:lnSpc>
                <a:spcPct val="90000"/>
              </a:lnSpc>
              <a:defRPr sz="3400" b="1">
                <a:latin typeface="Arial" pitchFamily="34" charset="0"/>
                <a:cs typeface="Arial" pitchFamily="34" charset="0"/>
              </a:defRPr>
            </a:lvl1pPr>
          </a:lstStyle>
          <a:p>
            <a:r>
              <a:rPr lang="en-US" dirty="0" smtClean="0"/>
              <a:t>Headlines In Arial Bold Headline 34pt</a:t>
            </a:r>
            <a:endParaRPr lang="en-US" dirty="0"/>
          </a:p>
        </p:txBody>
      </p:sp>
      <p:sp>
        <p:nvSpPr>
          <p:cNvPr id="5" name="Slide Number Placeholder 3"/>
          <p:cNvSpPr>
            <a:spLocks noGrp="1"/>
          </p:cNvSpPr>
          <p:nvPr>
            <p:ph type="sldNum" sz="quarter" idx="4"/>
          </p:nvPr>
        </p:nvSpPr>
        <p:spPr>
          <a:xfrm>
            <a:off x="457200" y="6521806"/>
            <a:ext cx="125034" cy="123111"/>
          </a:xfrm>
          <a:prstGeom prst="rect">
            <a:avLst/>
          </a:prstGeom>
        </p:spPr>
        <p:txBody>
          <a:bodyPr vert="horz" wrap="none" lIns="0" tIns="0" rIns="0" bIns="0" rtlCol="0" anchor="ctr">
            <a:spAutoFit/>
          </a:bodyPr>
          <a:lstStyle>
            <a:lvl1pPr algn="l">
              <a:defRPr sz="800">
                <a:solidFill>
                  <a:schemeClr val="tx1">
                    <a:tint val="75000"/>
                  </a:schemeClr>
                </a:solidFill>
              </a:defRPr>
            </a:lvl1pPr>
          </a:lstStyle>
          <a:p>
            <a:fld id="{F80AAE90-058B-4B68-B131-B0BC6AF9594E}" type="slidenum">
              <a:rPr lang="en-US" smtClean="0">
                <a:solidFill>
                  <a:srgbClr val="455560">
                    <a:tint val="75000"/>
                  </a:srgbClr>
                </a:solidFill>
              </a:rPr>
              <a:pPr/>
              <a:t>‹#›</a:t>
            </a:fld>
            <a:endParaRPr lang="en-US" dirty="0">
              <a:solidFill>
                <a:srgbClr val="455560">
                  <a:tint val="75000"/>
                </a:srgbClr>
              </a:solidFill>
            </a:endParaRPr>
          </a:p>
        </p:txBody>
      </p:sp>
    </p:spTree>
    <p:extLst>
      <p:ext uri="{BB962C8B-B14F-4D97-AF65-F5344CB8AC3E}">
        <p14:creationId xmlns:p14="http://schemas.microsoft.com/office/powerpoint/2010/main" val="28293130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1177636" y="1088117"/>
            <a:ext cx="6900422" cy="871311"/>
          </a:xfrm>
        </p:spPr>
        <p:txBody>
          <a:bodyPr>
            <a:noAutofit/>
          </a:bodyPr>
          <a:lstStyle>
            <a:lvl1pPr algn="l">
              <a:defRPr sz="2400" b="1" spc="-100">
                <a:solidFill>
                  <a:srgbClr val="D55C19"/>
                </a:solidFill>
                <a:latin typeface="Arial"/>
                <a:cs typeface="Arial"/>
              </a:defRPr>
            </a:lvl1pPr>
          </a:lstStyle>
          <a:p>
            <a:r>
              <a:rPr lang="en-US" dirty="0" smtClean="0"/>
              <a:t>Click to edit Master title style</a:t>
            </a:r>
            <a:endParaRPr lang="en-US" dirty="0"/>
          </a:p>
        </p:txBody>
      </p:sp>
      <p:sp>
        <p:nvSpPr>
          <p:cNvPr id="8" name="Content Placeholder 2"/>
          <p:cNvSpPr>
            <a:spLocks noGrp="1"/>
          </p:cNvSpPr>
          <p:nvPr>
            <p:ph idx="1"/>
          </p:nvPr>
        </p:nvSpPr>
        <p:spPr>
          <a:xfrm>
            <a:off x="1177636" y="2087108"/>
            <a:ext cx="6900422" cy="4117749"/>
          </a:xfrm>
        </p:spPr>
        <p:txBody>
          <a:bodyPr>
            <a:noAutofit/>
          </a:bodyPr>
          <a:lstStyle>
            <a:lvl1pPr marL="233363" indent="-233363">
              <a:spcBef>
                <a:spcPts val="0"/>
              </a:spcBef>
              <a:spcAft>
                <a:spcPts val="800"/>
              </a:spcAft>
              <a:buClr>
                <a:srgbClr val="D55C19"/>
              </a:buClr>
              <a:defRPr sz="1600"/>
            </a:lvl1pPr>
            <a:lvl2pPr marL="455613" indent="-230188">
              <a:spcBef>
                <a:spcPts val="0"/>
              </a:spcBef>
              <a:spcAft>
                <a:spcPts val="800"/>
              </a:spcAft>
              <a:buClr>
                <a:srgbClr val="D55C19"/>
              </a:buClr>
              <a:buFont typeface="Arial"/>
              <a:buChar char="•"/>
              <a:defRPr sz="1300"/>
            </a:lvl2pPr>
            <a:lvl3pPr marL="687388" indent="-228600">
              <a:spcBef>
                <a:spcPts val="0"/>
              </a:spcBef>
              <a:spcAft>
                <a:spcPts val="800"/>
              </a:spcAft>
              <a:buClr>
                <a:srgbClr val="D55C19"/>
              </a:buClr>
              <a:defRPr sz="13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35258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1_Title Only">
    <p:spTree>
      <p:nvGrpSpPr>
        <p:cNvPr id="1" name=""/>
        <p:cNvGrpSpPr/>
        <p:nvPr/>
      </p:nvGrpSpPr>
      <p:grpSpPr>
        <a:xfrm>
          <a:off x="0" y="0"/>
          <a:ext cx="0" cy="0"/>
          <a:chOff x="0" y="0"/>
          <a:chExt cx="0" cy="0"/>
        </a:xfrm>
      </p:grpSpPr>
      <p:pic>
        <p:nvPicPr>
          <p:cNvPr id="5" name="Picture 30" descr="HI_227769X"/>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46364" y="421331"/>
            <a:ext cx="8451275" cy="6028454"/>
          </a:xfrm>
          <a:prstGeom prst="rect">
            <a:avLst/>
          </a:prstGeom>
          <a:noFill/>
          <a:ln>
            <a:noFill/>
          </a:ln>
        </p:spPr>
      </p:pic>
    </p:spTree>
    <p:extLst>
      <p:ext uri="{BB962C8B-B14F-4D97-AF65-F5344CB8AC3E}">
        <p14:creationId xmlns:p14="http://schemas.microsoft.com/office/powerpoint/2010/main" val="1998304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7" name="Rectangle 6"/>
          <p:cNvSpPr/>
          <p:nvPr userDrawn="1"/>
        </p:nvSpPr>
        <p:spPr>
          <a:xfrm>
            <a:off x="346363" y="421332"/>
            <a:ext cx="4294910" cy="6028454"/>
          </a:xfrm>
          <a:prstGeom prst="rect">
            <a:avLst/>
          </a:prstGeom>
          <a:solidFill>
            <a:srgbClr val="989B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4987637" y="1251403"/>
            <a:ext cx="3463636" cy="871311"/>
          </a:xfrm>
        </p:spPr>
        <p:txBody>
          <a:bodyPr>
            <a:noAutofit/>
          </a:bodyPr>
          <a:lstStyle>
            <a:lvl1pPr algn="l">
              <a:defRPr sz="2400" b="1" spc="-100">
                <a:solidFill>
                  <a:srgbClr val="D55C19"/>
                </a:solidFill>
                <a:latin typeface="Arial"/>
                <a:cs typeface="Arial"/>
              </a:defRPr>
            </a:lvl1pPr>
          </a:lstStyle>
          <a:p>
            <a:r>
              <a:rPr lang="en-US" dirty="0" smtClean="0"/>
              <a:t>Click to edit Master title style</a:t>
            </a:r>
            <a:endParaRPr lang="en-US" dirty="0"/>
          </a:p>
        </p:txBody>
      </p:sp>
      <p:sp>
        <p:nvSpPr>
          <p:cNvPr id="5" name="Content Placeholder 2"/>
          <p:cNvSpPr>
            <a:spLocks noGrp="1"/>
          </p:cNvSpPr>
          <p:nvPr>
            <p:ph idx="1"/>
          </p:nvPr>
        </p:nvSpPr>
        <p:spPr>
          <a:xfrm>
            <a:off x="4987637" y="2087108"/>
            <a:ext cx="3463636" cy="4117749"/>
          </a:xfrm>
        </p:spPr>
        <p:txBody>
          <a:bodyPr>
            <a:noAutofit/>
          </a:bodyPr>
          <a:lstStyle>
            <a:lvl1pPr marL="233363" indent="-233363">
              <a:spcBef>
                <a:spcPts val="0"/>
              </a:spcBef>
              <a:spcAft>
                <a:spcPts val="800"/>
              </a:spcAft>
              <a:buClr>
                <a:srgbClr val="D55C19"/>
              </a:buClr>
              <a:buNone/>
              <a:defRPr sz="1600">
                <a:solidFill>
                  <a:schemeClr val="tx1"/>
                </a:solidFill>
              </a:defRPr>
            </a:lvl1pPr>
            <a:lvl2pPr marL="455613" indent="-230188">
              <a:spcBef>
                <a:spcPts val="0"/>
              </a:spcBef>
              <a:spcAft>
                <a:spcPts val="800"/>
              </a:spcAft>
              <a:buClr>
                <a:srgbClr val="D55C19"/>
              </a:buClr>
              <a:buFont typeface="Arial"/>
              <a:buNone/>
              <a:defRPr sz="1300">
                <a:solidFill>
                  <a:schemeClr val="tx1"/>
                </a:solidFill>
              </a:defRPr>
            </a:lvl2pPr>
            <a:lvl3pPr marL="687388" indent="-228600">
              <a:spcBef>
                <a:spcPts val="0"/>
              </a:spcBef>
              <a:spcAft>
                <a:spcPts val="800"/>
              </a:spcAft>
              <a:buClr>
                <a:srgbClr val="D55C19"/>
              </a:buClr>
              <a:buNone/>
              <a:defRPr sz="1300">
                <a:solidFill>
                  <a:schemeClr val="tx1"/>
                </a:solidFill>
              </a:defRPr>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7461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pPr/>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pPr/>
              <a:t>‹#›</a:t>
            </a:fld>
            <a:endParaRPr lang="en-US"/>
          </a:p>
        </p:txBody>
      </p:sp>
    </p:spTree>
    <p:extLst>
      <p:ext uri="{BB962C8B-B14F-4D97-AF65-F5344CB8AC3E}">
        <p14:creationId xmlns:p14="http://schemas.microsoft.com/office/powerpoint/2010/main" val="255997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284308-8679-774C-9AD3-063275911E35}" type="datetimeFigureOut">
              <a:rPr lang="en-US" smtClean="0"/>
              <a:pPr/>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pPr/>
              <a:t>‹#›</a:t>
            </a:fld>
            <a:endParaRPr lang="en-US"/>
          </a:p>
        </p:txBody>
      </p:sp>
    </p:spTree>
    <p:extLst>
      <p:ext uri="{BB962C8B-B14F-4D97-AF65-F5344CB8AC3E}">
        <p14:creationId xmlns:p14="http://schemas.microsoft.com/office/powerpoint/2010/main" val="427634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284308-8679-774C-9AD3-063275911E35}" type="datetimeFigureOut">
              <a:rPr lang="en-US" smtClean="0"/>
              <a:pPr/>
              <a:t>9/6/2013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045E9-FAE3-9E45-AD53-26CBCEE0F3C9}" type="slidenum">
              <a:rPr lang="en-US" smtClean="0"/>
              <a:pPr/>
              <a:t>‹#›</a:t>
            </a:fld>
            <a:endParaRPr lang="en-US"/>
          </a:p>
        </p:txBody>
      </p:sp>
    </p:spTree>
    <p:extLst>
      <p:ext uri="{BB962C8B-B14F-4D97-AF65-F5344CB8AC3E}">
        <p14:creationId xmlns:p14="http://schemas.microsoft.com/office/powerpoint/2010/main" val="280014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284308-8679-774C-9AD3-063275911E35}" type="datetimeFigureOut">
              <a:rPr lang="en-US" smtClean="0"/>
              <a:pPr/>
              <a:t>9/6/2013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045E9-FAE3-9E45-AD53-26CBCEE0F3C9}" type="slidenum">
              <a:rPr lang="en-US" smtClean="0"/>
              <a:pPr/>
              <a:t>‹#›</a:t>
            </a:fld>
            <a:endParaRPr lang="en-US"/>
          </a:p>
        </p:txBody>
      </p:sp>
    </p:spTree>
    <p:extLst>
      <p:ext uri="{BB962C8B-B14F-4D97-AF65-F5344CB8AC3E}">
        <p14:creationId xmlns:p14="http://schemas.microsoft.com/office/powerpoint/2010/main" val="2810416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284308-8679-774C-9AD3-063275911E35}" type="datetimeFigureOut">
              <a:rPr lang="en-US" smtClean="0"/>
              <a:pPr/>
              <a:t>9/6/2013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045E9-FAE3-9E45-AD53-26CBCEE0F3C9}" type="slidenum">
              <a:rPr lang="en-US" smtClean="0"/>
              <a:pPr/>
              <a:t>‹#›</a:t>
            </a:fld>
            <a:endParaRPr lang="en-US"/>
          </a:p>
        </p:txBody>
      </p:sp>
    </p:spTree>
    <p:extLst>
      <p:ext uri="{BB962C8B-B14F-4D97-AF65-F5344CB8AC3E}">
        <p14:creationId xmlns:p14="http://schemas.microsoft.com/office/powerpoint/2010/main" val="13847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284308-8679-774C-9AD3-063275911E35}" type="datetimeFigureOut">
              <a:rPr lang="en-US" smtClean="0"/>
              <a:pPr/>
              <a:t>9/6/2013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045E9-FAE3-9E45-AD53-26CBCEE0F3C9}" type="slidenum">
              <a:rPr lang="en-US" smtClean="0"/>
              <a:pPr/>
              <a:t>‹#›</a:t>
            </a:fld>
            <a:endParaRPr lang="en-US"/>
          </a:p>
        </p:txBody>
      </p:sp>
    </p:spTree>
    <p:extLst>
      <p:ext uri="{BB962C8B-B14F-4D97-AF65-F5344CB8AC3E}">
        <p14:creationId xmlns:p14="http://schemas.microsoft.com/office/powerpoint/2010/main" val="2678710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84308-8679-774C-9AD3-063275911E35}" type="datetimeFigureOut">
              <a:rPr lang="en-US" smtClean="0"/>
              <a:pPr/>
              <a:t>9/6/2013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045E9-FAE3-9E45-AD53-26CBCEE0F3C9}" type="slidenum">
              <a:rPr lang="en-US" smtClean="0"/>
              <a:pPr/>
              <a:t>‹#›</a:t>
            </a:fld>
            <a:endParaRPr lang="en-US"/>
          </a:p>
        </p:txBody>
      </p:sp>
    </p:spTree>
    <p:extLst>
      <p:ext uri="{BB962C8B-B14F-4D97-AF65-F5344CB8AC3E}">
        <p14:creationId xmlns:p14="http://schemas.microsoft.com/office/powerpoint/2010/main" val="168082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84308-8679-774C-9AD3-063275911E35}" type="datetimeFigureOut">
              <a:rPr lang="en-US" smtClean="0"/>
              <a:pPr/>
              <a:t>9/6/2013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045E9-FAE3-9E45-AD53-26CBCEE0F3C9}" type="slidenum">
              <a:rPr lang="en-US" smtClean="0"/>
              <a:pPr/>
              <a:t>‹#›</a:t>
            </a:fld>
            <a:endParaRPr lang="en-US"/>
          </a:p>
        </p:txBody>
      </p:sp>
    </p:spTree>
    <p:extLst>
      <p:ext uri="{BB962C8B-B14F-4D97-AF65-F5344CB8AC3E}">
        <p14:creationId xmlns:p14="http://schemas.microsoft.com/office/powerpoint/2010/main" val="4192949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84308-8679-774C-9AD3-063275911E35}" type="datetimeFigureOut">
              <a:rPr lang="en-US" smtClean="0"/>
              <a:pPr/>
              <a:t>9/6/2013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045E9-FAE3-9E45-AD53-26CBCEE0F3C9}" type="slidenum">
              <a:rPr lang="en-US" smtClean="0"/>
              <a:pPr/>
              <a:t>‹#›</a:t>
            </a:fld>
            <a:endParaRPr lang="en-US"/>
          </a:p>
        </p:txBody>
      </p:sp>
    </p:spTree>
    <p:extLst>
      <p:ext uri="{BB962C8B-B14F-4D97-AF65-F5344CB8AC3E}">
        <p14:creationId xmlns:p14="http://schemas.microsoft.com/office/powerpoint/2010/main" val="1989493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5.jpeg"/><Relationship Id="rId7" Type="http://schemas.openxmlformats.org/officeDocument/2006/relationships/image" Target="../media/image148.jpe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47.jpeg"/><Relationship Id="rId5" Type="http://schemas.microsoft.com/office/2007/relationships/hdphoto" Target="../media/hdphoto1.wdp"/><Relationship Id="rId4" Type="http://schemas.openxmlformats.org/officeDocument/2006/relationships/image" Target="../media/image146.jpeg"/></Relationships>
</file>

<file path=ppt/slides/_rels/slide10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9.jpeg"/></Relationships>
</file>

<file path=ppt/slides/_rels/slide10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jpeg"/><Relationship Id="rId4" Type="http://schemas.openxmlformats.org/officeDocument/2006/relationships/image" Target="../media/image82.png"/><Relationship Id="rId9" Type="http://schemas.openxmlformats.org/officeDocument/2006/relationships/image" Target="../media/image87.jpe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5.png"/><Relationship Id="rId7" Type="http://schemas.openxmlformats.org/officeDocument/2006/relationships/diagramQuickStyle" Target="../diagrams/quickStyle2.xml"/><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6.png"/><Relationship Id="rId9" Type="http://schemas.microsoft.com/office/2007/relationships/diagramDrawing" Target="../diagrams/drawing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12.xml"/><Relationship Id="rId4" Type="http://schemas.openxmlformats.org/officeDocument/2006/relationships/image" Target="../media/image100.emf"/></Relationships>
</file>

<file path=ppt/slides/_rels/slide6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6.xml"/><Relationship Id="rId5" Type="http://schemas.openxmlformats.org/officeDocument/2006/relationships/image" Target="../media/image110.jpeg"/><Relationship Id="rId4" Type="http://schemas.openxmlformats.org/officeDocument/2006/relationships/image" Target="../media/image109.jpeg"/></Relationships>
</file>

<file path=ppt/slides/_rels/slide7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6.xml"/><Relationship Id="rId4" Type="http://schemas.openxmlformats.org/officeDocument/2006/relationships/image" Target="../media/image117.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21.jpeg"/></Relationships>
</file>

<file path=ppt/slides/_rels/slide7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134.png"/><Relationship Id="rId5" Type="http://schemas.openxmlformats.org/officeDocument/2006/relationships/image" Target="../media/image133.jpeg"/><Relationship Id="rId4" Type="http://schemas.openxmlformats.org/officeDocument/2006/relationships/image" Target="../media/image132.gif"/></Relationships>
</file>

<file path=ppt/slides/_rels/slide89.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36.png"/><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37.jpeg"/></Relationships>
</file>

<file path=ppt/slides/_rels/slide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39.jpg"/><Relationship Id="rId5" Type="http://schemas.openxmlformats.org/officeDocument/2006/relationships/image" Target="../media/image138.jpeg"/><Relationship Id="rId4" Type="http://schemas.openxmlformats.org/officeDocument/2006/relationships/hyperlink" Target="http://www.youtube.com/watch?v=_EIgAVHnqDo"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40.jpeg"/></Relationships>
</file>

<file path=ppt/slides/_rels/slide9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143.png"/></Relationships>
</file>

<file path=ppt/slides/_rels/slide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050" y="1981200"/>
            <a:ext cx="9124950" cy="4876799"/>
          </a:xfrm>
          <a:prstGeom prst="rect">
            <a:avLst/>
          </a:prstGeom>
        </p:spPr>
      </p:pic>
      <p:sp>
        <p:nvSpPr>
          <p:cNvPr id="54" name="TextBox 53"/>
          <p:cNvSpPr txBox="1"/>
          <p:nvPr/>
        </p:nvSpPr>
        <p:spPr>
          <a:xfrm>
            <a:off x="20009" y="279287"/>
            <a:ext cx="9041207" cy="535531"/>
          </a:xfrm>
          <a:prstGeom prst="rect">
            <a:avLst/>
          </a:prstGeom>
          <a:noFill/>
        </p:spPr>
        <p:txBody>
          <a:bodyPr wrap="square" rtlCol="0">
            <a:spAutoFit/>
          </a:bodyPr>
          <a:lstStyle/>
          <a:p>
            <a:pPr>
              <a:lnSpc>
                <a:spcPct val="80000"/>
              </a:lnSpc>
            </a:pPr>
            <a:r>
              <a:rPr lang="en-US" sz="3600" b="1" dirty="0" smtClean="0">
                <a:solidFill>
                  <a:srgbClr val="FF0000"/>
                </a:solidFill>
                <a:latin typeface="Arial Narrow"/>
                <a:cs typeface="Arial Narrow"/>
              </a:rPr>
              <a:t>CLIMATE AMBASSADOR TRAINING </a:t>
            </a:r>
            <a:endParaRPr lang="en-US" sz="3600" b="1" dirty="0">
              <a:solidFill>
                <a:srgbClr val="FF0000"/>
              </a:solidFill>
              <a:latin typeface="Arial Narrow"/>
              <a:cs typeface="Arial Narrow"/>
            </a:endParaRPr>
          </a:p>
        </p:txBody>
      </p:sp>
      <p:sp>
        <p:nvSpPr>
          <p:cNvPr id="52" name="TextBox 51"/>
          <p:cNvSpPr txBox="1"/>
          <p:nvPr/>
        </p:nvSpPr>
        <p:spPr>
          <a:xfrm>
            <a:off x="36942" y="762936"/>
            <a:ext cx="8941491" cy="387798"/>
          </a:xfrm>
          <a:prstGeom prst="rect">
            <a:avLst/>
          </a:prstGeom>
          <a:noFill/>
        </p:spPr>
        <p:txBody>
          <a:bodyPr wrap="square" rtlCol="0">
            <a:spAutoFit/>
          </a:bodyPr>
          <a:lstStyle/>
          <a:p>
            <a:pPr>
              <a:lnSpc>
                <a:spcPct val="80000"/>
              </a:lnSpc>
            </a:pPr>
            <a:r>
              <a:rPr lang="en-US" sz="2400" dirty="0" smtClean="0">
                <a:solidFill>
                  <a:schemeClr val="bg1"/>
                </a:solidFill>
                <a:latin typeface="Arial Narrow" pitchFamily="34" charset="0"/>
                <a:cs typeface="Arial"/>
              </a:rPr>
              <a:t>Module 3: IN </a:t>
            </a:r>
            <a:r>
              <a:rPr lang="en-US" sz="2400" dirty="0">
                <a:solidFill>
                  <a:schemeClr val="bg1"/>
                </a:solidFill>
                <a:latin typeface="Arial Narrow" pitchFamily="34" charset="0"/>
                <a:cs typeface="Arial"/>
              </a:rPr>
              <a:t>ACTION: </a:t>
            </a:r>
            <a:r>
              <a:rPr lang="en-US" sz="2400" dirty="0" smtClean="0">
                <a:solidFill>
                  <a:schemeClr val="bg1"/>
                </a:solidFill>
                <a:latin typeface="Arial Narrow" pitchFamily="34" charset="0"/>
                <a:cs typeface="Arial"/>
              </a:rPr>
              <a:t>OPPORTUNITIES ALONG </a:t>
            </a:r>
            <a:r>
              <a:rPr lang="en-US" sz="2400" smtClean="0">
                <a:solidFill>
                  <a:schemeClr val="bg1"/>
                </a:solidFill>
                <a:latin typeface="Arial Narrow" pitchFamily="34" charset="0"/>
                <a:cs typeface="Arial"/>
              </a:rPr>
              <a:t>THE VALUE </a:t>
            </a:r>
            <a:r>
              <a:rPr lang="en-US" sz="2400" dirty="0" smtClean="0">
                <a:solidFill>
                  <a:schemeClr val="bg1"/>
                </a:solidFill>
                <a:latin typeface="Arial Narrow" pitchFamily="34" charset="0"/>
                <a:cs typeface="Arial"/>
              </a:rPr>
              <a:t>CHAIN</a:t>
            </a:r>
            <a:endParaRPr lang="en-US" sz="2400" dirty="0">
              <a:solidFill>
                <a:schemeClr val="bg1"/>
              </a:solidFill>
              <a:latin typeface="Arial Narrow" pitchFamily="34" charset="0"/>
              <a:cs typeface="Arial"/>
            </a:endParaRPr>
          </a:p>
        </p:txBody>
      </p:sp>
      <p:pic>
        <p:nvPicPr>
          <p:cNvPr id="12" name="Picture 2" descr="C:\Users\N\Desktop\263px-WWF_logo.sv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52959" y="5805666"/>
            <a:ext cx="625475" cy="9275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512357" y="6510940"/>
            <a:ext cx="1837783" cy="250593"/>
          </a:xfrm>
          <a:prstGeom prst="rect">
            <a:avLst/>
          </a:prstGeom>
          <a:noFill/>
        </p:spPr>
        <p:txBody>
          <a:bodyPr wrap="square" rtlCol="0">
            <a:spAutoFit/>
          </a:bodyPr>
          <a:lstStyle/>
          <a:p>
            <a:pPr algn="r"/>
            <a:r>
              <a:rPr lang="en-US" sz="1000" i="1" dirty="0" smtClean="0">
                <a:solidFill>
                  <a:schemeClr val="bg1"/>
                </a:solidFill>
                <a:latin typeface="Arial" pitchFamily="34" charset="0"/>
                <a:cs typeface="Arial" pitchFamily="34" charset="0"/>
              </a:rPr>
              <a:t>in partnership with </a:t>
            </a:r>
            <a:endParaRPr lang="en-US" sz="1000" i="1" dirty="0">
              <a:solidFill>
                <a:schemeClr val="bg1"/>
              </a:solidFill>
              <a:latin typeface="Arial" pitchFamily="34" charset="0"/>
              <a:cs typeface="Arial" pitchFamily="34" charset="0"/>
            </a:endParaRPr>
          </a:p>
        </p:txBody>
      </p:sp>
      <p:pic>
        <p:nvPicPr>
          <p:cNvPr id="16" name="Picture 15"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94084" y="3356531"/>
            <a:ext cx="896978" cy="896978"/>
          </a:xfrm>
          <a:prstGeom prst="rect">
            <a:avLst/>
          </a:prstGeom>
        </p:spPr>
      </p:pic>
      <p:pic>
        <p:nvPicPr>
          <p:cNvPr id="17" name="Picture 16" descr="refridgeration_new.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94084" y="5083883"/>
            <a:ext cx="896978" cy="896978"/>
          </a:xfrm>
          <a:prstGeom prst="rect">
            <a:avLst/>
          </a:prstGeom>
        </p:spPr>
      </p:pic>
      <p:pic>
        <p:nvPicPr>
          <p:cNvPr id="18" name="Picture 17" descr="tractor_new.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94084" y="2492855"/>
            <a:ext cx="896978" cy="896978"/>
          </a:xfrm>
          <a:prstGeom prst="rect">
            <a:avLst/>
          </a:prstGeom>
        </p:spPr>
      </p:pic>
      <p:pic>
        <p:nvPicPr>
          <p:cNvPr id="19" name="Picture 18" descr="truck_new.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94084" y="4220207"/>
            <a:ext cx="896978" cy="896978"/>
          </a:xfrm>
          <a:prstGeom prst="rect">
            <a:avLst/>
          </a:prstGeom>
        </p:spPr>
      </p:pic>
    </p:spTree>
    <p:extLst>
      <p:ext uri="{BB962C8B-B14F-4D97-AF65-F5344CB8AC3E}">
        <p14:creationId xmlns:p14="http://schemas.microsoft.com/office/powerpoint/2010/main" val="259774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10" presetClass="entr" presetSubtype="0" fill="hold"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58362" y="145570"/>
            <a:ext cx="8603970" cy="929485"/>
          </a:xfrm>
          <a:prstGeom prst="rect">
            <a:avLst/>
          </a:prstGeom>
          <a:noFill/>
        </p:spPr>
        <p:txBody>
          <a:bodyPr wrap="square" rtlCol="0">
            <a:spAutoFit/>
          </a:bodyPr>
          <a:lstStyle/>
          <a:p>
            <a:pPr>
              <a:lnSpc>
                <a:spcPct val="80000"/>
              </a:lnSpc>
            </a:pPr>
            <a:r>
              <a:rPr lang="en-US" sz="2800" b="1" dirty="0" smtClean="0">
                <a:solidFill>
                  <a:srgbClr val="FF0000"/>
                </a:solidFill>
                <a:latin typeface="Arial Narrow" pitchFamily="34" charset="0"/>
                <a:cs typeface="Arial"/>
              </a:rPr>
              <a:t>SAMPLE</a:t>
            </a:r>
            <a:r>
              <a:rPr lang="en-US" sz="2800" dirty="0" smtClean="0">
                <a:latin typeface="Arial Narrow" pitchFamily="34" charset="0"/>
                <a:cs typeface="Arial"/>
              </a:rPr>
              <a:t> INGREDIENT PRACTICES</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WHAT COMPANIES ARE DOING</a:t>
            </a:r>
          </a:p>
        </p:txBody>
      </p:sp>
      <p:sp>
        <p:nvSpPr>
          <p:cNvPr id="30" name="Rounded Rectangle 29"/>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62151" y="1820083"/>
            <a:ext cx="7330965" cy="3539430"/>
          </a:xfrm>
          <a:prstGeom prst="rect">
            <a:avLst/>
          </a:prstGeom>
        </p:spPr>
        <p:txBody>
          <a:bodyPr wrap="square">
            <a:spAutoFit/>
          </a:bodyPr>
          <a:lstStyle/>
          <a:p>
            <a:pPr marL="342900" indent="-342900" defTabSz="914400">
              <a:buFont typeface="Wingdings" pitchFamily="2" charset="2"/>
              <a:buChar char="ü"/>
              <a:defRPr/>
            </a:pPr>
            <a:r>
              <a:rPr lang="en-US" sz="2400" dirty="0" smtClean="0">
                <a:latin typeface="Arial" pitchFamily="34" charset="0"/>
                <a:cs typeface="Arial" pitchFamily="34" charset="0"/>
              </a:rPr>
              <a:t>Better fertilizer use</a:t>
            </a:r>
          </a:p>
          <a:p>
            <a:pPr marL="342900" indent="-342900" defTabSz="914400">
              <a:buFont typeface="Wingdings" pitchFamily="2" charset="2"/>
              <a:buChar char="ü"/>
              <a:defRPr/>
            </a:pPr>
            <a:r>
              <a:rPr lang="en-US" sz="2400" dirty="0" smtClean="0">
                <a:latin typeface="Arial" pitchFamily="34" charset="0"/>
                <a:cs typeface="Arial" pitchFamily="34" charset="0"/>
              </a:rPr>
              <a:t>Good </a:t>
            </a:r>
            <a:r>
              <a:rPr lang="en-US" sz="2400" dirty="0">
                <a:latin typeface="Arial" pitchFamily="34" charset="0"/>
                <a:cs typeface="Arial" pitchFamily="34" charset="0"/>
              </a:rPr>
              <a:t>soil </a:t>
            </a:r>
            <a:r>
              <a:rPr lang="en-US" sz="2400" dirty="0" smtClean="0">
                <a:latin typeface="Arial" pitchFamily="34" charset="0"/>
                <a:cs typeface="Arial" pitchFamily="34" charset="0"/>
              </a:rPr>
              <a:t>management</a:t>
            </a:r>
          </a:p>
          <a:p>
            <a:pPr marL="342900" indent="-342900" defTabSz="914400">
              <a:buFont typeface="Wingdings" pitchFamily="2" charset="2"/>
              <a:buChar char="ü"/>
              <a:defRPr/>
            </a:pPr>
            <a:r>
              <a:rPr lang="en-US" sz="2400" dirty="0" smtClean="0">
                <a:latin typeface="Arial" pitchFamily="34" charset="0"/>
                <a:cs typeface="Arial" pitchFamily="34" charset="0"/>
              </a:rPr>
              <a:t>Less/smarter use of fertilizer </a:t>
            </a:r>
          </a:p>
          <a:p>
            <a:pPr marL="342900" indent="-342900" defTabSz="914400">
              <a:buFont typeface="Wingdings" pitchFamily="2" charset="2"/>
              <a:buChar char="ü"/>
              <a:defRPr/>
            </a:pPr>
            <a:r>
              <a:rPr lang="en-US" sz="2400" dirty="0" smtClean="0">
                <a:latin typeface="Arial" pitchFamily="34" charset="0"/>
                <a:cs typeface="Arial" pitchFamily="34" charset="0"/>
              </a:rPr>
              <a:t>Organic agriculture</a:t>
            </a:r>
          </a:p>
          <a:p>
            <a:pPr marL="342900" indent="-342900" defTabSz="914400">
              <a:buFont typeface="Wingdings" pitchFamily="2" charset="2"/>
              <a:buChar char="ü"/>
              <a:defRPr/>
            </a:pPr>
            <a:r>
              <a:rPr lang="en-US" sz="2400" dirty="0">
                <a:latin typeface="Arial" pitchFamily="34" charset="0"/>
                <a:cs typeface="Arial" pitchFamily="34" charset="0"/>
              </a:rPr>
              <a:t>Slow release </a:t>
            </a:r>
            <a:r>
              <a:rPr lang="en-US" sz="2400" dirty="0" smtClean="0">
                <a:latin typeface="Arial" pitchFamily="34" charset="0"/>
                <a:cs typeface="Arial" pitchFamily="34" charset="0"/>
              </a:rPr>
              <a:t>fertilizers</a:t>
            </a:r>
          </a:p>
          <a:p>
            <a:pPr marL="342900" indent="-342900" defTabSz="914400">
              <a:buFont typeface="Wingdings" pitchFamily="2" charset="2"/>
              <a:buChar char="ü"/>
              <a:defRPr/>
            </a:pPr>
            <a:r>
              <a:rPr lang="en-US" sz="2400" dirty="0" smtClean="0">
                <a:latin typeface="Arial" pitchFamily="34" charset="0"/>
                <a:cs typeface="Arial" pitchFamily="34" charset="0"/>
              </a:rPr>
              <a:t>Drip irrigation for more efficient fertilizer use</a:t>
            </a:r>
          </a:p>
          <a:p>
            <a:pPr marL="342900" indent="-342900" defTabSz="914400">
              <a:buFont typeface="Wingdings" pitchFamily="2" charset="2"/>
              <a:buChar char="ü"/>
              <a:defRPr/>
            </a:pPr>
            <a:r>
              <a:rPr lang="en-US" sz="2400" dirty="0" smtClean="0">
                <a:latin typeface="Arial" pitchFamily="34" charset="0"/>
                <a:cs typeface="Arial" pitchFamily="34" charset="0"/>
              </a:rPr>
              <a:t>Methane to gas</a:t>
            </a:r>
          </a:p>
          <a:p>
            <a:pPr marL="342900" indent="-342900" defTabSz="914400">
              <a:buFont typeface="Wingdings" pitchFamily="2" charset="2"/>
              <a:buChar char="ü"/>
              <a:defRPr/>
            </a:pPr>
            <a:r>
              <a:rPr lang="en-US" sz="2400" dirty="0" smtClean="0">
                <a:latin typeface="Arial" pitchFamily="34" charset="0"/>
                <a:cs typeface="Arial" pitchFamily="34" charset="0"/>
              </a:rPr>
              <a:t>Certification processes</a:t>
            </a:r>
          </a:p>
          <a:p>
            <a:pPr defTabSz="914400">
              <a:defRPr/>
            </a:pPr>
            <a:endParaRPr lang="en-US" sz="3200" dirty="0" smtClean="0">
              <a:latin typeface="Arial" pitchFamily="34" charset="0"/>
              <a:cs typeface="Arial" pitchFamily="34" charset="0"/>
            </a:endParaRPr>
          </a:p>
        </p:txBody>
      </p:sp>
      <p:pic>
        <p:nvPicPr>
          <p:cNvPr id="7" name="Picture 6"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sp>
        <p:nvSpPr>
          <p:cNvPr id="8" name="Rounded Rectangle 7"/>
          <p:cNvSpPr/>
          <p:nvPr/>
        </p:nvSpPr>
        <p:spPr>
          <a:xfrm>
            <a:off x="7589065" y="-960886"/>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8100" y="52101"/>
            <a:ext cx="1421954" cy="1421954"/>
          </a:xfrm>
          <a:prstGeom prst="rect">
            <a:avLst/>
          </a:prstGeom>
        </p:spPr>
      </p:pic>
    </p:spTree>
    <p:extLst>
      <p:ext uri="{BB962C8B-B14F-4D97-AF65-F5344CB8AC3E}">
        <p14:creationId xmlns:p14="http://schemas.microsoft.com/office/powerpoint/2010/main" val="327216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847850" y="2454849"/>
            <a:ext cx="5295899" cy="3450651"/>
          </a:xfrm>
          <a:prstGeom prst="roundRect">
            <a:avLst>
              <a:gd name="adj" fmla="val 3961"/>
            </a:avLst>
          </a:prstGeom>
          <a:gradFill flip="none" rotWithShape="1">
            <a:gsLst>
              <a:gs pos="7000">
                <a:schemeClr val="bg1">
                  <a:lumMod val="95000"/>
                </a:schemeClr>
              </a:gs>
              <a:gs pos="9700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Arial Rounded MT Bold" pitchFamily="34" charset="0"/>
              <a:cs typeface="Arial Rounded MT Bold"/>
            </a:endParaRPr>
          </a:p>
        </p:txBody>
      </p:sp>
      <p:sp>
        <p:nvSpPr>
          <p:cNvPr id="10" name="Rounded Rectangle 9"/>
          <p:cNvSpPr/>
          <p:nvPr/>
        </p:nvSpPr>
        <p:spPr bwMode="auto">
          <a:xfrm>
            <a:off x="1847850" y="1898637"/>
            <a:ext cx="5295899" cy="556212"/>
          </a:xfrm>
          <a:prstGeom prst="round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lvl="1" algn="ctr" fontAlgn="base">
              <a:spcBef>
                <a:spcPct val="0"/>
              </a:spcBef>
              <a:spcAft>
                <a:spcPct val="50000"/>
              </a:spcAft>
              <a:buClr>
                <a:srgbClr val="CC0000"/>
              </a:buClr>
            </a:pPr>
            <a:r>
              <a:rPr lang="en-US" sz="2800" dirty="0" smtClean="0">
                <a:solidFill>
                  <a:schemeClr val="bg1"/>
                </a:solidFill>
                <a:latin typeface="Arial Narrow" pitchFamily="34" charset="0"/>
                <a:cs typeface="Arial Rounded MT Bold"/>
              </a:rPr>
              <a:t>LED LIGHTING</a:t>
            </a:r>
            <a:endParaRPr lang="en-US" sz="2800" dirty="0">
              <a:solidFill>
                <a:schemeClr val="bg1"/>
              </a:solidFill>
              <a:latin typeface="Arial Narrow" pitchFamily="34" charset="0"/>
              <a:cs typeface="Arial Rounded MT Bold"/>
            </a:endParaRPr>
          </a:p>
        </p:txBody>
      </p:sp>
      <p:sp>
        <p:nvSpPr>
          <p:cNvPr id="11" name="Rectangle 10"/>
          <p:cNvSpPr/>
          <p:nvPr/>
        </p:nvSpPr>
        <p:spPr>
          <a:xfrm>
            <a:off x="2057400" y="2503090"/>
            <a:ext cx="4876799" cy="3213187"/>
          </a:xfrm>
          <a:prstGeom prst="rect">
            <a:avLst/>
          </a:prstGeom>
        </p:spPr>
        <p:txBody>
          <a:bodyPr wrap="square">
            <a:spAutoFit/>
          </a:bodyPr>
          <a:lstStyle/>
          <a:p>
            <a:pPr algn="ctr">
              <a:lnSpc>
                <a:spcPct val="90000"/>
              </a:lnSpc>
              <a:spcAft>
                <a:spcPts val="1200"/>
              </a:spcAft>
            </a:pPr>
            <a:r>
              <a:rPr lang="en-US" sz="2400" dirty="0">
                <a:latin typeface="Arial Rounded MT Bold" pitchFamily="34" charset="0"/>
              </a:rPr>
              <a:t>Cost an average of </a:t>
            </a:r>
            <a:r>
              <a:rPr lang="en-US" sz="2400" dirty="0" smtClean="0">
                <a:latin typeface="Arial Rounded MT Bold" pitchFamily="34" charset="0"/>
              </a:rPr>
              <a:t/>
            </a:r>
            <a:br>
              <a:rPr lang="en-US" sz="2400" dirty="0" smtClean="0">
                <a:latin typeface="Arial Rounded MT Bold" pitchFamily="34" charset="0"/>
              </a:rPr>
            </a:br>
            <a:r>
              <a:rPr lang="en-US" sz="2400" dirty="0">
                <a:solidFill>
                  <a:srgbClr val="E41E2A"/>
                </a:solidFill>
                <a:latin typeface="Arial Rounded MT Bold" pitchFamily="34" charset="0"/>
              </a:rPr>
              <a:t>$</a:t>
            </a:r>
            <a:r>
              <a:rPr lang="en-US" sz="2400" dirty="0" smtClean="0">
                <a:solidFill>
                  <a:srgbClr val="E41E2A"/>
                </a:solidFill>
                <a:latin typeface="Arial Rounded MT Bold" pitchFamily="34" charset="0"/>
              </a:rPr>
              <a:t>42 </a:t>
            </a:r>
            <a:r>
              <a:rPr lang="en-US" sz="2400" dirty="0">
                <a:solidFill>
                  <a:srgbClr val="E41E2A"/>
                </a:solidFill>
                <a:latin typeface="Arial Rounded MT Bold" pitchFamily="34" charset="0"/>
              </a:rPr>
              <a:t>each (incremental)</a:t>
            </a:r>
          </a:p>
          <a:p>
            <a:pPr algn="ctr">
              <a:lnSpc>
                <a:spcPct val="90000"/>
              </a:lnSpc>
              <a:spcAft>
                <a:spcPts val="1200"/>
              </a:spcAft>
            </a:pPr>
            <a:r>
              <a:rPr lang="en-US" sz="2400" dirty="0">
                <a:latin typeface="Arial Rounded MT Bold" pitchFamily="34" charset="0"/>
              </a:rPr>
              <a:t>Saves </a:t>
            </a:r>
            <a:r>
              <a:rPr lang="en-US" sz="2400" dirty="0" smtClean="0">
                <a:latin typeface="Arial Rounded MT Bold" pitchFamily="34" charset="0"/>
              </a:rPr>
              <a:t/>
            </a:r>
            <a:br>
              <a:rPr lang="en-US" sz="2400" dirty="0" smtClean="0">
                <a:latin typeface="Arial Rounded MT Bold" pitchFamily="34" charset="0"/>
              </a:rPr>
            </a:br>
            <a:r>
              <a:rPr lang="en-US" sz="2400" dirty="0" smtClean="0">
                <a:solidFill>
                  <a:srgbClr val="E41E2A"/>
                </a:solidFill>
                <a:latin typeface="Arial Rounded MT Bold" pitchFamily="34" charset="0"/>
              </a:rPr>
              <a:t>$19/year</a:t>
            </a:r>
            <a:endParaRPr lang="en-US" sz="2400" dirty="0">
              <a:solidFill>
                <a:srgbClr val="E41E2A"/>
              </a:solidFill>
              <a:latin typeface="Arial Rounded MT Bold" pitchFamily="34" charset="0"/>
            </a:endParaRPr>
          </a:p>
          <a:p>
            <a:pPr algn="ctr">
              <a:lnSpc>
                <a:spcPct val="90000"/>
              </a:lnSpc>
              <a:spcAft>
                <a:spcPts val="1200"/>
              </a:spcAft>
            </a:pPr>
            <a:r>
              <a:rPr lang="en-US" sz="2400" dirty="0">
                <a:latin typeface="Arial Rounded MT Bold" pitchFamily="34" charset="0"/>
              </a:rPr>
              <a:t>Total incremental investment (through 2020): </a:t>
            </a:r>
            <a:r>
              <a:rPr lang="en-US" sz="2400" dirty="0" smtClean="0">
                <a:solidFill>
                  <a:srgbClr val="E41E2A"/>
                </a:solidFill>
                <a:latin typeface="Arial Rounded MT Bold" pitchFamily="34" charset="0"/>
              </a:rPr>
              <a:t>$617 </a:t>
            </a:r>
            <a:r>
              <a:rPr lang="en-US" sz="2400" dirty="0">
                <a:solidFill>
                  <a:srgbClr val="E41E2A"/>
                </a:solidFill>
                <a:latin typeface="Arial Rounded MT Bold" pitchFamily="34" charset="0"/>
              </a:rPr>
              <a:t>million</a:t>
            </a:r>
          </a:p>
          <a:p>
            <a:pPr algn="ctr">
              <a:lnSpc>
                <a:spcPct val="90000"/>
              </a:lnSpc>
              <a:spcAft>
                <a:spcPts val="1200"/>
              </a:spcAft>
            </a:pPr>
            <a:r>
              <a:rPr lang="en-US" sz="2400" dirty="0">
                <a:latin typeface="Arial Rounded MT Bold" pitchFamily="34" charset="0"/>
              </a:rPr>
              <a:t>Annualized avg. savings: </a:t>
            </a:r>
            <a:br>
              <a:rPr lang="en-US" sz="2400" dirty="0">
                <a:latin typeface="Arial Rounded MT Bold" pitchFamily="34" charset="0"/>
              </a:rPr>
            </a:br>
            <a:r>
              <a:rPr lang="en-US" sz="2400" dirty="0" smtClean="0">
                <a:solidFill>
                  <a:srgbClr val="E41E2A"/>
                </a:solidFill>
                <a:latin typeface="Arial Rounded MT Bold" pitchFamily="34" charset="0"/>
              </a:rPr>
              <a:t>$279 </a:t>
            </a:r>
            <a:r>
              <a:rPr lang="en-US" sz="2400" dirty="0">
                <a:solidFill>
                  <a:srgbClr val="E41E2A"/>
                </a:solidFill>
                <a:latin typeface="Arial Rounded MT Bold" pitchFamily="34" charset="0"/>
              </a:rPr>
              <a:t>m</a:t>
            </a:r>
            <a:r>
              <a:rPr lang="en-US" sz="2400" dirty="0" smtClean="0">
                <a:solidFill>
                  <a:srgbClr val="E41E2A"/>
                </a:solidFill>
                <a:latin typeface="Arial Rounded MT Bold" pitchFamily="34" charset="0"/>
              </a:rPr>
              <a:t>illion/year</a:t>
            </a:r>
            <a:endParaRPr lang="en-US" sz="2400" dirty="0">
              <a:solidFill>
                <a:srgbClr val="E41E2A"/>
              </a:solidFill>
              <a:latin typeface="Arial Rounded MT Bold" pitchFamily="34"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176685233"/>
              </p:ext>
            </p:extLst>
          </p:nvPr>
        </p:nvGraphicFramePr>
        <p:xfrm>
          <a:off x="16084015" y="4013676"/>
          <a:ext cx="1485900" cy="990600"/>
        </p:xfrm>
        <a:graphic>
          <a:graphicData uri="http://schemas.openxmlformats.org/drawingml/2006/table">
            <a:tbl>
              <a:tblPr firstRow="1" firstCol="1" bandRow="1">
                <a:tableStyleId>{5C22544A-7EE6-4342-B048-85BDC9FD1C3A}</a:tableStyleId>
              </a:tblPr>
              <a:tblGrid>
                <a:gridCol w="1151890"/>
                <a:gridCol w="334010"/>
              </a:tblGrid>
              <a:tr h="161925">
                <a:tc gridSpan="2">
                  <a:txBody>
                    <a:bodyPr/>
                    <a:lstStyle/>
                    <a:p>
                      <a:pPr marL="0" marR="0" algn="ctr">
                        <a:spcBef>
                          <a:spcPts val="0"/>
                        </a:spcBef>
                        <a:spcAft>
                          <a:spcPts val="0"/>
                        </a:spcAft>
                      </a:pPr>
                      <a:endParaRPr lang="en-US" sz="1100" dirty="0">
                        <a:effectLst/>
                        <a:latin typeface="Calibri"/>
                        <a:ea typeface="Calibri"/>
                      </a:endParaRPr>
                    </a:p>
                  </a:txBody>
                  <a:tcPr marL="68580" marR="68580" marT="0" marB="0" anchor="b"/>
                </a:tc>
                <a:tc hMerge="1">
                  <a:txBody>
                    <a:bodyPr/>
                    <a:lstStyle/>
                    <a:p>
                      <a:endParaRPr lang="en-US"/>
                    </a:p>
                  </a:txBody>
                  <a:tcPr/>
                </a:tc>
              </a:tr>
              <a:tr h="161925">
                <a:tc>
                  <a:txBody>
                    <a:bodyPr/>
                    <a:lstStyle/>
                    <a:p>
                      <a:pPr marL="0" marR="0">
                        <a:spcBef>
                          <a:spcPts val="0"/>
                        </a:spcBef>
                        <a:spcAft>
                          <a:spcPts val="0"/>
                        </a:spcAft>
                      </a:pPr>
                      <a:r>
                        <a:rPr lang="en-US" sz="1000">
                          <a:effectLst/>
                        </a:rPr>
                        <a:t>Retirement Rate</a:t>
                      </a:r>
                      <a:endParaRPr lang="en-US" sz="1100">
                        <a:effectLst/>
                        <a:latin typeface="Calibri"/>
                        <a:ea typeface="Calibri"/>
                      </a:endParaRPr>
                    </a:p>
                  </a:txBody>
                  <a:tcPr marL="68580" marR="68580" marT="0" marB="0" anchor="b"/>
                </a:tc>
                <a:tc>
                  <a:txBody>
                    <a:bodyPr/>
                    <a:lstStyle/>
                    <a:p>
                      <a:endParaRPr lang="en-US"/>
                    </a:p>
                  </a:txBody>
                  <a:tcPr marL="68580" marR="68580" marT="0" marB="0" anchor="b"/>
                </a:tc>
              </a:tr>
              <a:tr h="161925">
                <a:tc>
                  <a:txBody>
                    <a:bodyPr/>
                    <a:lstStyle/>
                    <a:p>
                      <a:pPr marL="0" marR="0">
                        <a:spcBef>
                          <a:spcPts val="0"/>
                        </a:spcBef>
                        <a:spcAft>
                          <a:spcPts val="0"/>
                        </a:spcAft>
                      </a:pPr>
                      <a:r>
                        <a:rPr lang="en-US" sz="1000">
                          <a:effectLst/>
                        </a:rPr>
                        <a:t>Cooler CAGR</a:t>
                      </a:r>
                      <a:endParaRPr lang="en-US" sz="1100">
                        <a:effectLst/>
                        <a:latin typeface="Calibri"/>
                        <a:ea typeface="Calibri"/>
                      </a:endParaRPr>
                    </a:p>
                  </a:txBody>
                  <a:tcPr marL="68580" marR="68580" marT="0" marB="0" anchor="b"/>
                </a:tc>
                <a:tc>
                  <a:txBody>
                    <a:bodyPr/>
                    <a:lstStyle/>
                    <a:p>
                      <a:endParaRPr lang="en-US"/>
                    </a:p>
                  </a:txBody>
                  <a:tcPr marL="68580" marR="68580" marT="0" marB="0" anchor="b"/>
                </a:tc>
              </a:tr>
              <a:tr h="161925">
                <a:tc>
                  <a:txBody>
                    <a:bodyPr/>
                    <a:lstStyle/>
                    <a:p>
                      <a:pPr marL="0" marR="0">
                        <a:spcBef>
                          <a:spcPts val="0"/>
                        </a:spcBef>
                        <a:spcAft>
                          <a:spcPts val="0"/>
                        </a:spcAft>
                      </a:pPr>
                      <a:r>
                        <a:rPr lang="en-US" sz="1000" dirty="0">
                          <a:effectLst/>
                        </a:rPr>
                        <a:t>2010 MEC KWh/d</a:t>
                      </a:r>
                      <a:endParaRPr lang="en-US" sz="1100" dirty="0">
                        <a:effectLst/>
                        <a:latin typeface="Calibri"/>
                        <a:ea typeface="Calibri"/>
                      </a:endParaRPr>
                    </a:p>
                  </a:txBody>
                  <a:tcPr marL="68580" marR="68580" marT="0" marB="0" anchor="b"/>
                </a:tc>
                <a:tc>
                  <a:txBody>
                    <a:bodyPr/>
                    <a:lstStyle/>
                    <a:p>
                      <a:endParaRPr lang="en-US" dirty="0"/>
                    </a:p>
                  </a:txBody>
                  <a:tcPr marL="68580" marR="68580" marT="0" marB="0" anchor="b"/>
                </a:tc>
              </a:tr>
            </a:tbl>
          </a:graphicData>
        </a:graphic>
      </p:graphicFrame>
      <p:sp>
        <p:nvSpPr>
          <p:cNvPr id="20" name="TextBox 19"/>
          <p:cNvSpPr txBox="1"/>
          <p:nvPr/>
        </p:nvSpPr>
        <p:spPr>
          <a:xfrm>
            <a:off x="240478" y="84799"/>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A FINANCIAL CASE FOR </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REFRIGERATION TRANSITION - LED</a:t>
            </a:r>
          </a:p>
        </p:txBody>
      </p:sp>
      <p:sp>
        <p:nvSpPr>
          <p:cNvPr id="21" name="Rounded Rectangle 2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3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727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847850" y="2454849"/>
            <a:ext cx="5295899" cy="3450651"/>
          </a:xfrm>
          <a:prstGeom prst="roundRect">
            <a:avLst>
              <a:gd name="adj" fmla="val 3961"/>
            </a:avLst>
          </a:prstGeom>
          <a:gradFill flip="none" rotWithShape="1">
            <a:gsLst>
              <a:gs pos="7000">
                <a:schemeClr val="bg1">
                  <a:lumMod val="95000"/>
                </a:schemeClr>
              </a:gs>
              <a:gs pos="9700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Arial Rounded MT Bold" pitchFamily="34" charset="0"/>
              <a:cs typeface="Arial Rounded MT Bold"/>
            </a:endParaRPr>
          </a:p>
        </p:txBody>
      </p:sp>
      <p:sp>
        <p:nvSpPr>
          <p:cNvPr id="10" name="Rounded Rectangle 9"/>
          <p:cNvSpPr/>
          <p:nvPr/>
        </p:nvSpPr>
        <p:spPr bwMode="auto">
          <a:xfrm>
            <a:off x="1847850" y="1898637"/>
            <a:ext cx="5295899" cy="556212"/>
          </a:xfrm>
          <a:prstGeom prst="round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lvl="1" algn="ctr" fontAlgn="base">
              <a:spcBef>
                <a:spcPct val="0"/>
              </a:spcBef>
              <a:spcAft>
                <a:spcPct val="50000"/>
              </a:spcAft>
              <a:buClr>
                <a:srgbClr val="CC0000"/>
              </a:buClr>
            </a:pPr>
            <a:r>
              <a:rPr lang="en-US" sz="2800" dirty="0" smtClean="0">
                <a:solidFill>
                  <a:schemeClr val="bg1"/>
                </a:solidFill>
                <a:latin typeface="Arial Narrow" pitchFamily="34" charset="0"/>
                <a:cs typeface="Arial Rounded MT Bold"/>
              </a:rPr>
              <a:t>VARIABLE SPEED COMPRESSORS</a:t>
            </a:r>
            <a:endParaRPr lang="en-US" sz="2800" dirty="0">
              <a:solidFill>
                <a:schemeClr val="bg1"/>
              </a:solidFill>
              <a:latin typeface="Arial Narrow" pitchFamily="34" charset="0"/>
              <a:cs typeface="Arial Rounded MT Bold"/>
            </a:endParaRPr>
          </a:p>
        </p:txBody>
      </p:sp>
      <p:sp>
        <p:nvSpPr>
          <p:cNvPr id="11" name="Rectangle 10"/>
          <p:cNvSpPr/>
          <p:nvPr/>
        </p:nvSpPr>
        <p:spPr>
          <a:xfrm>
            <a:off x="2057400" y="2503090"/>
            <a:ext cx="4876799" cy="3213187"/>
          </a:xfrm>
          <a:prstGeom prst="rect">
            <a:avLst/>
          </a:prstGeom>
        </p:spPr>
        <p:txBody>
          <a:bodyPr wrap="square">
            <a:spAutoFit/>
          </a:bodyPr>
          <a:lstStyle/>
          <a:p>
            <a:pPr algn="ctr">
              <a:lnSpc>
                <a:spcPct val="90000"/>
              </a:lnSpc>
              <a:spcAft>
                <a:spcPts val="1200"/>
              </a:spcAft>
            </a:pPr>
            <a:r>
              <a:rPr lang="en-US" sz="2400" dirty="0">
                <a:latin typeface="Arial Rounded MT Bold" pitchFamily="34" charset="0"/>
              </a:rPr>
              <a:t>Cost an average of </a:t>
            </a:r>
            <a:r>
              <a:rPr lang="en-US" sz="2400" dirty="0" smtClean="0">
                <a:latin typeface="Arial Rounded MT Bold" pitchFamily="34" charset="0"/>
              </a:rPr>
              <a:t/>
            </a:r>
            <a:br>
              <a:rPr lang="en-US" sz="2400" dirty="0" smtClean="0">
                <a:latin typeface="Arial Rounded MT Bold" pitchFamily="34" charset="0"/>
              </a:rPr>
            </a:br>
            <a:r>
              <a:rPr lang="en-US" sz="2400" dirty="0" smtClean="0">
                <a:solidFill>
                  <a:srgbClr val="E41E2A"/>
                </a:solidFill>
                <a:latin typeface="Arial Rounded MT Bold" pitchFamily="34" charset="0"/>
              </a:rPr>
              <a:t>$70 </a:t>
            </a:r>
            <a:r>
              <a:rPr lang="en-US" sz="2400" dirty="0">
                <a:solidFill>
                  <a:srgbClr val="E41E2A"/>
                </a:solidFill>
                <a:latin typeface="Arial Rounded MT Bold" pitchFamily="34" charset="0"/>
              </a:rPr>
              <a:t>each (incremental)</a:t>
            </a:r>
          </a:p>
          <a:p>
            <a:pPr algn="ctr">
              <a:lnSpc>
                <a:spcPct val="90000"/>
              </a:lnSpc>
              <a:spcAft>
                <a:spcPts val="1200"/>
              </a:spcAft>
            </a:pPr>
            <a:r>
              <a:rPr lang="en-US" sz="2400" dirty="0">
                <a:latin typeface="Arial Rounded MT Bold" pitchFamily="34" charset="0"/>
              </a:rPr>
              <a:t>Saves </a:t>
            </a:r>
            <a:r>
              <a:rPr lang="en-US" sz="2400" dirty="0" smtClean="0">
                <a:latin typeface="Arial Rounded MT Bold" pitchFamily="34" charset="0"/>
              </a:rPr>
              <a:t/>
            </a:r>
            <a:br>
              <a:rPr lang="en-US" sz="2400" dirty="0" smtClean="0">
                <a:latin typeface="Arial Rounded MT Bold" pitchFamily="34" charset="0"/>
              </a:rPr>
            </a:br>
            <a:r>
              <a:rPr lang="en-US" sz="2400" dirty="0" smtClean="0">
                <a:solidFill>
                  <a:srgbClr val="E41E2A"/>
                </a:solidFill>
                <a:latin typeface="Arial Rounded MT Bold" pitchFamily="34" charset="0"/>
              </a:rPr>
              <a:t>$113/year</a:t>
            </a:r>
            <a:endParaRPr lang="en-US" sz="2400" dirty="0">
              <a:solidFill>
                <a:srgbClr val="E41E2A"/>
              </a:solidFill>
              <a:latin typeface="Arial Rounded MT Bold" pitchFamily="34" charset="0"/>
            </a:endParaRPr>
          </a:p>
          <a:p>
            <a:pPr algn="ctr">
              <a:lnSpc>
                <a:spcPct val="90000"/>
              </a:lnSpc>
              <a:spcAft>
                <a:spcPts val="1200"/>
              </a:spcAft>
            </a:pPr>
            <a:r>
              <a:rPr lang="en-US" sz="2400" dirty="0">
                <a:latin typeface="Arial Rounded MT Bold" pitchFamily="34" charset="0"/>
              </a:rPr>
              <a:t>Total incremental investment (through 2020): </a:t>
            </a:r>
            <a:r>
              <a:rPr lang="en-US" sz="2400" dirty="0" smtClean="0">
                <a:solidFill>
                  <a:srgbClr val="E41E2A"/>
                </a:solidFill>
                <a:latin typeface="Arial Rounded MT Bold" pitchFamily="34" charset="0"/>
              </a:rPr>
              <a:t>$1.03 </a:t>
            </a:r>
            <a:r>
              <a:rPr lang="en-US" sz="2400" dirty="0">
                <a:solidFill>
                  <a:srgbClr val="E41E2A"/>
                </a:solidFill>
                <a:latin typeface="Arial Rounded MT Bold" pitchFamily="34" charset="0"/>
              </a:rPr>
              <a:t>b</a:t>
            </a:r>
            <a:r>
              <a:rPr lang="en-US" sz="2400" dirty="0" smtClean="0">
                <a:solidFill>
                  <a:srgbClr val="E41E2A"/>
                </a:solidFill>
                <a:latin typeface="Arial Rounded MT Bold" pitchFamily="34" charset="0"/>
              </a:rPr>
              <a:t>illion</a:t>
            </a:r>
            <a:endParaRPr lang="en-US" sz="2400" dirty="0">
              <a:solidFill>
                <a:srgbClr val="E41E2A"/>
              </a:solidFill>
              <a:latin typeface="Arial Rounded MT Bold" pitchFamily="34" charset="0"/>
            </a:endParaRPr>
          </a:p>
          <a:p>
            <a:pPr algn="ctr">
              <a:lnSpc>
                <a:spcPct val="90000"/>
              </a:lnSpc>
              <a:spcAft>
                <a:spcPts val="1200"/>
              </a:spcAft>
            </a:pPr>
            <a:r>
              <a:rPr lang="en-US" sz="2400" dirty="0">
                <a:latin typeface="Arial Rounded MT Bold" pitchFamily="34" charset="0"/>
              </a:rPr>
              <a:t>Annualized avg. savings: </a:t>
            </a:r>
            <a:br>
              <a:rPr lang="en-US" sz="2400" dirty="0">
                <a:latin typeface="Arial Rounded MT Bold" pitchFamily="34" charset="0"/>
              </a:rPr>
            </a:br>
            <a:r>
              <a:rPr lang="en-US" sz="2400" dirty="0" smtClean="0">
                <a:solidFill>
                  <a:srgbClr val="E41E2A"/>
                </a:solidFill>
                <a:latin typeface="Arial Rounded MT Bold" pitchFamily="34" charset="0"/>
              </a:rPr>
              <a:t>$1.66 </a:t>
            </a:r>
            <a:r>
              <a:rPr lang="en-US" sz="2400" dirty="0">
                <a:solidFill>
                  <a:srgbClr val="E41E2A"/>
                </a:solidFill>
                <a:latin typeface="Arial Rounded MT Bold" pitchFamily="34" charset="0"/>
              </a:rPr>
              <a:t>b</a:t>
            </a:r>
            <a:r>
              <a:rPr lang="en-US" sz="2400" dirty="0" smtClean="0">
                <a:solidFill>
                  <a:srgbClr val="E41E2A"/>
                </a:solidFill>
                <a:latin typeface="Arial Rounded MT Bold" pitchFamily="34" charset="0"/>
              </a:rPr>
              <a:t>illion/year</a:t>
            </a:r>
            <a:endParaRPr lang="en-US" sz="2400" dirty="0">
              <a:solidFill>
                <a:srgbClr val="E41E2A"/>
              </a:solidFill>
              <a:latin typeface="Arial Rounded MT Bold" pitchFamily="34"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3383793828"/>
              </p:ext>
            </p:extLst>
          </p:nvPr>
        </p:nvGraphicFramePr>
        <p:xfrm>
          <a:off x="16084015" y="4013676"/>
          <a:ext cx="1485900" cy="990600"/>
        </p:xfrm>
        <a:graphic>
          <a:graphicData uri="http://schemas.openxmlformats.org/drawingml/2006/table">
            <a:tbl>
              <a:tblPr firstRow="1" firstCol="1" bandRow="1">
                <a:tableStyleId>{5C22544A-7EE6-4342-B048-85BDC9FD1C3A}</a:tableStyleId>
              </a:tblPr>
              <a:tblGrid>
                <a:gridCol w="1151890"/>
                <a:gridCol w="334010"/>
              </a:tblGrid>
              <a:tr h="161925">
                <a:tc gridSpan="2">
                  <a:txBody>
                    <a:bodyPr/>
                    <a:lstStyle/>
                    <a:p>
                      <a:pPr marL="0" marR="0" algn="ctr">
                        <a:spcBef>
                          <a:spcPts val="0"/>
                        </a:spcBef>
                        <a:spcAft>
                          <a:spcPts val="0"/>
                        </a:spcAft>
                      </a:pPr>
                      <a:endParaRPr lang="en-US" sz="1100" dirty="0">
                        <a:effectLst/>
                        <a:latin typeface="Calibri"/>
                        <a:ea typeface="Calibri"/>
                      </a:endParaRPr>
                    </a:p>
                  </a:txBody>
                  <a:tcPr marL="68580" marR="68580" marT="0" marB="0" anchor="b"/>
                </a:tc>
                <a:tc hMerge="1">
                  <a:txBody>
                    <a:bodyPr/>
                    <a:lstStyle/>
                    <a:p>
                      <a:endParaRPr lang="en-US"/>
                    </a:p>
                  </a:txBody>
                  <a:tcPr/>
                </a:tc>
              </a:tr>
              <a:tr h="161925">
                <a:tc>
                  <a:txBody>
                    <a:bodyPr/>
                    <a:lstStyle/>
                    <a:p>
                      <a:pPr marL="0" marR="0">
                        <a:spcBef>
                          <a:spcPts val="0"/>
                        </a:spcBef>
                        <a:spcAft>
                          <a:spcPts val="0"/>
                        </a:spcAft>
                      </a:pPr>
                      <a:r>
                        <a:rPr lang="en-US" sz="1000">
                          <a:effectLst/>
                        </a:rPr>
                        <a:t>Retirement Rate</a:t>
                      </a:r>
                      <a:endParaRPr lang="en-US" sz="1100">
                        <a:effectLst/>
                        <a:latin typeface="Calibri"/>
                        <a:ea typeface="Calibri"/>
                      </a:endParaRPr>
                    </a:p>
                  </a:txBody>
                  <a:tcPr marL="68580" marR="68580" marT="0" marB="0" anchor="b"/>
                </a:tc>
                <a:tc>
                  <a:txBody>
                    <a:bodyPr/>
                    <a:lstStyle/>
                    <a:p>
                      <a:endParaRPr lang="en-US"/>
                    </a:p>
                  </a:txBody>
                  <a:tcPr marL="68580" marR="68580" marT="0" marB="0" anchor="b"/>
                </a:tc>
              </a:tr>
              <a:tr h="161925">
                <a:tc>
                  <a:txBody>
                    <a:bodyPr/>
                    <a:lstStyle/>
                    <a:p>
                      <a:pPr marL="0" marR="0">
                        <a:spcBef>
                          <a:spcPts val="0"/>
                        </a:spcBef>
                        <a:spcAft>
                          <a:spcPts val="0"/>
                        </a:spcAft>
                      </a:pPr>
                      <a:r>
                        <a:rPr lang="en-US" sz="1000">
                          <a:effectLst/>
                        </a:rPr>
                        <a:t>Cooler CAGR</a:t>
                      </a:r>
                      <a:endParaRPr lang="en-US" sz="1100">
                        <a:effectLst/>
                        <a:latin typeface="Calibri"/>
                        <a:ea typeface="Calibri"/>
                      </a:endParaRPr>
                    </a:p>
                  </a:txBody>
                  <a:tcPr marL="68580" marR="68580" marT="0" marB="0" anchor="b"/>
                </a:tc>
                <a:tc>
                  <a:txBody>
                    <a:bodyPr/>
                    <a:lstStyle/>
                    <a:p>
                      <a:endParaRPr lang="en-US"/>
                    </a:p>
                  </a:txBody>
                  <a:tcPr marL="68580" marR="68580" marT="0" marB="0" anchor="b"/>
                </a:tc>
              </a:tr>
              <a:tr h="161925">
                <a:tc>
                  <a:txBody>
                    <a:bodyPr/>
                    <a:lstStyle/>
                    <a:p>
                      <a:pPr marL="0" marR="0">
                        <a:spcBef>
                          <a:spcPts val="0"/>
                        </a:spcBef>
                        <a:spcAft>
                          <a:spcPts val="0"/>
                        </a:spcAft>
                      </a:pPr>
                      <a:r>
                        <a:rPr lang="en-US" sz="1000" dirty="0">
                          <a:effectLst/>
                        </a:rPr>
                        <a:t>2010 MEC KWh/d</a:t>
                      </a:r>
                      <a:endParaRPr lang="en-US" sz="1100" dirty="0">
                        <a:effectLst/>
                        <a:latin typeface="Calibri"/>
                        <a:ea typeface="Calibri"/>
                      </a:endParaRPr>
                    </a:p>
                  </a:txBody>
                  <a:tcPr marL="68580" marR="68580" marT="0" marB="0" anchor="b"/>
                </a:tc>
                <a:tc>
                  <a:txBody>
                    <a:bodyPr/>
                    <a:lstStyle/>
                    <a:p>
                      <a:endParaRPr lang="en-US" dirty="0"/>
                    </a:p>
                  </a:txBody>
                  <a:tcPr marL="68580" marR="68580" marT="0" marB="0" anchor="b"/>
                </a:tc>
              </a:tr>
            </a:tbl>
          </a:graphicData>
        </a:graphic>
      </p:graphicFrame>
      <p:sp>
        <p:nvSpPr>
          <p:cNvPr id="20" name="TextBox 19"/>
          <p:cNvSpPr txBox="1"/>
          <p:nvPr/>
        </p:nvSpPr>
        <p:spPr>
          <a:xfrm>
            <a:off x="240478" y="84799"/>
            <a:ext cx="8903522" cy="880241"/>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A FINANCIAL CASE FOR </a:t>
            </a:r>
            <a:endParaRPr lang="en-US" sz="2800" dirty="0">
              <a:latin typeface="Arial Narrow" pitchFamily="34" charset="0"/>
              <a:cs typeface="Arial"/>
            </a:endParaRPr>
          </a:p>
          <a:p>
            <a:pPr>
              <a:lnSpc>
                <a:spcPct val="80000"/>
              </a:lnSpc>
            </a:pPr>
            <a:r>
              <a:rPr lang="en-US" sz="3600" b="1" dirty="0" smtClean="0">
                <a:latin typeface="Arial Narrow" pitchFamily="34" charset="0"/>
                <a:cs typeface="Arial"/>
              </a:rPr>
              <a:t>REFRIGERATION TRANSITION - COMPRESSOR</a:t>
            </a:r>
          </a:p>
        </p:txBody>
      </p:sp>
      <p:sp>
        <p:nvSpPr>
          <p:cNvPr id="21" name="Rounded Rectangle 2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3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689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3"/>
          <p:cNvSpPr txBox="1">
            <a:spLocks noChangeArrowheads="1"/>
          </p:cNvSpPr>
          <p:nvPr/>
        </p:nvSpPr>
        <p:spPr bwMode="auto">
          <a:xfrm>
            <a:off x="93802" y="1970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latin typeface="Arial Narrow" pitchFamily="34" charset="0"/>
              </a:rPr>
              <a:t>HFCs: ALL NEW CDE, HFC-FREE</a:t>
            </a:r>
          </a:p>
          <a:p>
            <a:pPr>
              <a:lnSpc>
                <a:spcPct val="80000"/>
              </a:lnSpc>
            </a:pPr>
            <a:r>
              <a:rPr lang="en-US" sz="4000" b="1" dirty="0" smtClean="0">
                <a:latin typeface="Arial Narrow" pitchFamily="34" charset="0"/>
              </a:rPr>
              <a:t>A LEADERSHIP COMMITMENT</a:t>
            </a:r>
            <a:endParaRPr lang="en-US" sz="4000" b="1" dirty="0">
              <a:latin typeface="Arial Narrow" pitchFamily="34" charset="0"/>
            </a:endParaRPr>
          </a:p>
        </p:txBody>
      </p:sp>
      <p:sp>
        <p:nvSpPr>
          <p:cNvPr id="3" name="Content Placeholder 1"/>
          <p:cNvSpPr txBox="1">
            <a:spLocks/>
          </p:cNvSpPr>
          <p:nvPr/>
        </p:nvSpPr>
        <p:spPr>
          <a:xfrm>
            <a:off x="238125" y="1531011"/>
            <a:ext cx="6740412" cy="3571875"/>
          </a:xfrm>
          <a:prstGeom prst="rect">
            <a:avLst/>
          </a:prstGeom>
        </p:spPr>
        <p:txBody>
          <a:bodyPr/>
          <a:lstStyle>
            <a:lvl1pPr marL="342900" indent="-342900" algn="l" defTabSz="457200"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2400" dirty="0" smtClean="0">
                <a:latin typeface="Arial" pitchFamily="34" charset="0"/>
                <a:cs typeface="Arial" pitchFamily="34" charset="0"/>
              </a:rPr>
              <a:t>Coca-Cola leading the pack to catalyze change in an industry. </a:t>
            </a:r>
          </a:p>
          <a:p>
            <a:pPr>
              <a:buClr>
                <a:srgbClr val="FF0000"/>
              </a:buClr>
              <a:buFont typeface="Wingdings" pitchFamily="2" charset="2"/>
              <a:buChar char="ü"/>
              <a:defRPr/>
            </a:pPr>
            <a:r>
              <a:rPr lang="en-US" sz="2400" dirty="0" smtClean="0">
                <a:latin typeface="Arial" pitchFamily="34" charset="0"/>
                <a:cs typeface="Arial" pitchFamily="34" charset="0"/>
              </a:rPr>
              <a:t>&gt; 2.5 million HFC-free refrigeration units around the world</a:t>
            </a:r>
            <a:endParaRPr lang="en-US" sz="2400" dirty="0">
              <a:latin typeface="Arial" pitchFamily="34" charset="0"/>
              <a:cs typeface="Arial" pitchFamily="34" charset="0"/>
            </a:endParaRPr>
          </a:p>
          <a:p>
            <a:pPr>
              <a:buClr>
                <a:srgbClr val="FF0000"/>
              </a:buClr>
              <a:buFont typeface="Wingdings" pitchFamily="2" charset="2"/>
              <a:buChar char="ü"/>
              <a:defRPr/>
            </a:pPr>
            <a:r>
              <a:rPr lang="en-US" sz="2400" dirty="0" smtClean="0">
                <a:latin typeface="Arial" pitchFamily="34" charset="0"/>
                <a:cs typeface="Arial" pitchFamily="34" charset="0"/>
              </a:rPr>
              <a:t>phased out &gt;1 million tons of </a:t>
            </a:r>
            <a:br>
              <a:rPr lang="en-US" sz="2400" dirty="0" smtClean="0">
                <a:latin typeface="Arial" pitchFamily="34" charset="0"/>
                <a:cs typeface="Arial" pitchFamily="34" charset="0"/>
              </a:rPr>
            </a:br>
            <a:r>
              <a:rPr lang="en-US" sz="2400" dirty="0" smtClean="0">
                <a:latin typeface="Arial" pitchFamily="34" charset="0"/>
                <a:cs typeface="Arial" pitchFamily="34" charset="0"/>
              </a:rPr>
              <a:t>CO</a:t>
            </a:r>
            <a:r>
              <a:rPr lang="en-US" sz="2400" baseline="-25000" dirty="0" smtClean="0">
                <a:latin typeface="Arial" pitchFamily="34" charset="0"/>
                <a:cs typeface="Arial" pitchFamily="34" charset="0"/>
              </a:rPr>
              <a:t>2</a:t>
            </a:r>
            <a:r>
              <a:rPr lang="en-US" sz="2400" dirty="0" smtClean="0">
                <a:latin typeface="Arial" pitchFamily="34" charset="0"/>
                <a:cs typeface="Arial" pitchFamily="34" charset="0"/>
              </a:rPr>
              <a:t> equivalent </a:t>
            </a:r>
            <a:r>
              <a:rPr lang="en-US" sz="1600" i="1" dirty="0" smtClean="0">
                <a:latin typeface="Arial" pitchFamily="34" charset="0"/>
                <a:cs typeface="Arial" pitchFamily="34" charset="0"/>
              </a:rPr>
              <a:t>(avoided HFC refrigerant emissions)</a:t>
            </a:r>
          </a:p>
          <a:p>
            <a:pPr marL="0" indent="0">
              <a:buNone/>
              <a:defRPr/>
            </a:pPr>
            <a:endParaRPr lang="de-DE" sz="2800" dirty="0"/>
          </a:p>
        </p:txBody>
      </p:sp>
      <p:sp>
        <p:nvSpPr>
          <p:cNvPr id="4" name="Slide Number Placeholder 2"/>
          <p:cNvSpPr>
            <a:spLocks noGrp="1"/>
          </p:cNvSpPr>
          <p:nvPr>
            <p:ph type="sldNum" sz="quarter" idx="12"/>
          </p:nvPr>
        </p:nvSpPr>
        <p:spPr bwMode="auto">
          <a:xfrm>
            <a:off x="7929563" y="7666603"/>
            <a:ext cx="776287" cy="365125"/>
          </a:xfrm>
          <a:ln>
            <a:miter lim="800000"/>
            <a:headEnd/>
            <a:tailEnd/>
          </a:ln>
        </p:spPr>
        <p:txBody>
          <a:bodyPr wrap="square" numCol="1" anchor="t" anchorCtr="0" compatLnSpc="1">
            <a:prstTxWarp prst="textNoShape">
              <a:avLst/>
            </a:prstTxWarp>
          </a:bodyPr>
          <a:lstStyle/>
          <a:p>
            <a:pPr>
              <a:defRPr/>
            </a:pPr>
            <a:fld id="{0BFF903E-BE93-4EFA-860B-EE67979F1231}" type="slidenum">
              <a:rPr lang="de-DE" smtClean="0">
                <a:solidFill>
                  <a:srgbClr val="1F497D"/>
                </a:solidFill>
              </a:rPr>
              <a:pPr>
                <a:defRPr/>
              </a:pPr>
              <a:t>102</a:t>
            </a:fld>
            <a:endParaRPr lang="de-DE" smtClean="0">
              <a:solidFill>
                <a:srgbClr val="1F497D"/>
              </a:solidFill>
            </a:endParaRPr>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5680075"/>
            <a:ext cx="9158288"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Heather\Desktop\Azar ATMOsphere PPT\refrigeration_cooler.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7141163" y="1626262"/>
            <a:ext cx="1861965" cy="3381375"/>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8"/>
          <p:cNvSpPr>
            <a:spLocks/>
          </p:cNvSpPr>
          <p:nvPr/>
        </p:nvSpPr>
        <p:spPr bwMode="auto">
          <a:xfrm rot="9845681">
            <a:off x="6948755" y="4292334"/>
            <a:ext cx="961379" cy="935396"/>
          </a:xfrm>
          <a:custGeom>
            <a:avLst/>
            <a:gdLst>
              <a:gd name="T0" fmla="*/ 37 w 78"/>
              <a:gd name="T1" fmla="*/ 3 h 76"/>
              <a:gd name="T2" fmla="*/ 40 w 78"/>
              <a:gd name="T3" fmla="*/ 17 h 76"/>
              <a:gd name="T4" fmla="*/ 39 w 78"/>
              <a:gd name="T5" fmla="*/ 24 h 76"/>
              <a:gd name="T6" fmla="*/ 38 w 78"/>
              <a:gd name="T7" fmla="*/ 37 h 76"/>
              <a:gd name="T8" fmla="*/ 31 w 78"/>
              <a:gd name="T9" fmla="*/ 21 h 76"/>
              <a:gd name="T10" fmla="*/ 20 w 78"/>
              <a:gd name="T11" fmla="*/ 12 h 76"/>
              <a:gd name="T12" fmla="*/ 17 w 78"/>
              <a:gd name="T13" fmla="*/ 13 h 76"/>
              <a:gd name="T14" fmla="*/ 16 w 78"/>
              <a:gd name="T15" fmla="*/ 13 h 76"/>
              <a:gd name="T16" fmla="*/ 14 w 78"/>
              <a:gd name="T17" fmla="*/ 16 h 76"/>
              <a:gd name="T18" fmla="*/ 29 w 78"/>
              <a:gd name="T19" fmla="*/ 28 h 76"/>
              <a:gd name="T20" fmla="*/ 26 w 78"/>
              <a:gd name="T21" fmla="*/ 31 h 76"/>
              <a:gd name="T22" fmla="*/ 24 w 78"/>
              <a:gd name="T23" fmla="*/ 33 h 76"/>
              <a:gd name="T24" fmla="*/ 19 w 78"/>
              <a:gd name="T25" fmla="*/ 36 h 76"/>
              <a:gd name="T26" fmla="*/ 7 w 78"/>
              <a:gd name="T27" fmla="*/ 35 h 76"/>
              <a:gd name="T28" fmla="*/ 0 w 78"/>
              <a:gd name="T29" fmla="*/ 36 h 76"/>
              <a:gd name="T30" fmla="*/ 3 w 78"/>
              <a:gd name="T31" fmla="*/ 40 h 76"/>
              <a:gd name="T32" fmla="*/ 17 w 78"/>
              <a:gd name="T33" fmla="*/ 37 h 76"/>
              <a:gd name="T34" fmla="*/ 20 w 78"/>
              <a:gd name="T35" fmla="*/ 42 h 76"/>
              <a:gd name="T36" fmla="*/ 37 w 78"/>
              <a:gd name="T37" fmla="*/ 39 h 76"/>
              <a:gd name="T38" fmla="*/ 28 w 78"/>
              <a:gd name="T39" fmla="*/ 47 h 76"/>
              <a:gd name="T40" fmla="*/ 21 w 78"/>
              <a:gd name="T41" fmla="*/ 52 h 76"/>
              <a:gd name="T42" fmla="*/ 14 w 78"/>
              <a:gd name="T43" fmla="*/ 59 h 76"/>
              <a:gd name="T44" fmla="*/ 10 w 78"/>
              <a:gd name="T45" fmla="*/ 62 h 76"/>
              <a:gd name="T46" fmla="*/ 14 w 78"/>
              <a:gd name="T47" fmla="*/ 65 h 76"/>
              <a:gd name="T48" fmla="*/ 17 w 78"/>
              <a:gd name="T49" fmla="*/ 58 h 76"/>
              <a:gd name="T50" fmla="*/ 28 w 78"/>
              <a:gd name="T51" fmla="*/ 54 h 76"/>
              <a:gd name="T52" fmla="*/ 32 w 78"/>
              <a:gd name="T53" fmla="*/ 45 h 76"/>
              <a:gd name="T54" fmla="*/ 37 w 78"/>
              <a:gd name="T55" fmla="*/ 52 h 76"/>
              <a:gd name="T56" fmla="*/ 37 w 78"/>
              <a:gd name="T57" fmla="*/ 59 h 76"/>
              <a:gd name="T58" fmla="*/ 32 w 78"/>
              <a:gd name="T59" fmla="*/ 73 h 76"/>
              <a:gd name="T60" fmla="*/ 36 w 78"/>
              <a:gd name="T61" fmla="*/ 76 h 76"/>
              <a:gd name="T62" fmla="*/ 37 w 78"/>
              <a:gd name="T63" fmla="*/ 68 h 76"/>
              <a:gd name="T64" fmla="*/ 38 w 78"/>
              <a:gd name="T65" fmla="*/ 53 h 76"/>
              <a:gd name="T66" fmla="*/ 43 w 78"/>
              <a:gd name="T67" fmla="*/ 52 h 76"/>
              <a:gd name="T68" fmla="*/ 45 w 78"/>
              <a:gd name="T69" fmla="*/ 46 h 76"/>
              <a:gd name="T70" fmla="*/ 52 w 78"/>
              <a:gd name="T71" fmla="*/ 56 h 76"/>
              <a:gd name="T72" fmla="*/ 58 w 78"/>
              <a:gd name="T73" fmla="*/ 62 h 76"/>
              <a:gd name="T74" fmla="*/ 62 w 78"/>
              <a:gd name="T75" fmla="*/ 67 h 76"/>
              <a:gd name="T76" fmla="*/ 65 w 78"/>
              <a:gd name="T77" fmla="*/ 63 h 76"/>
              <a:gd name="T78" fmla="*/ 54 w 78"/>
              <a:gd name="T79" fmla="*/ 55 h 76"/>
              <a:gd name="T80" fmla="*/ 47 w 78"/>
              <a:gd name="T81" fmla="*/ 47 h 76"/>
              <a:gd name="T82" fmla="*/ 49 w 78"/>
              <a:gd name="T83" fmla="*/ 40 h 76"/>
              <a:gd name="T84" fmla="*/ 57 w 78"/>
              <a:gd name="T85" fmla="*/ 45 h 76"/>
              <a:gd name="T86" fmla="*/ 68 w 78"/>
              <a:gd name="T87" fmla="*/ 41 h 76"/>
              <a:gd name="T88" fmla="*/ 71 w 78"/>
              <a:gd name="T89" fmla="*/ 41 h 76"/>
              <a:gd name="T90" fmla="*/ 77 w 78"/>
              <a:gd name="T91" fmla="*/ 42 h 76"/>
              <a:gd name="T92" fmla="*/ 74 w 78"/>
              <a:gd name="T93" fmla="*/ 37 h 76"/>
              <a:gd name="T94" fmla="*/ 59 w 78"/>
              <a:gd name="T95" fmla="*/ 38 h 76"/>
              <a:gd name="T96" fmla="*/ 51 w 78"/>
              <a:gd name="T97" fmla="*/ 39 h 76"/>
              <a:gd name="T98" fmla="*/ 53 w 78"/>
              <a:gd name="T99" fmla="*/ 33 h 76"/>
              <a:gd name="T100" fmla="*/ 56 w 78"/>
              <a:gd name="T101" fmla="*/ 24 h 76"/>
              <a:gd name="T102" fmla="*/ 66 w 78"/>
              <a:gd name="T103" fmla="*/ 19 h 76"/>
              <a:gd name="T104" fmla="*/ 67 w 78"/>
              <a:gd name="T105" fmla="*/ 15 h 76"/>
              <a:gd name="T106" fmla="*/ 64 w 78"/>
              <a:gd name="T107" fmla="*/ 12 h 76"/>
              <a:gd name="T108" fmla="*/ 61 w 78"/>
              <a:gd name="T109" fmla="*/ 19 h 76"/>
              <a:gd name="T110" fmla="*/ 49 w 78"/>
              <a:gd name="T111" fmla="*/ 23 h 76"/>
              <a:gd name="T112" fmla="*/ 39 w 78"/>
              <a:gd name="T113" fmla="*/ 37 h 76"/>
              <a:gd name="T114" fmla="*/ 45 w 78"/>
              <a:gd name="T115" fmla="*/ 20 h 76"/>
              <a:gd name="T116" fmla="*/ 45 w 78"/>
              <a:gd name="T117" fmla="*/ 6 h 76"/>
              <a:gd name="T118" fmla="*/ 42 w 78"/>
              <a:gd name="T119"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76">
                <a:moveTo>
                  <a:pt x="41" y="0"/>
                </a:moveTo>
                <a:cubicBezTo>
                  <a:pt x="41" y="0"/>
                  <a:pt x="40" y="0"/>
                  <a:pt x="40" y="1"/>
                </a:cubicBezTo>
                <a:cubicBezTo>
                  <a:pt x="40" y="1"/>
                  <a:pt x="40" y="1"/>
                  <a:pt x="41" y="2"/>
                </a:cubicBezTo>
                <a:cubicBezTo>
                  <a:pt x="40" y="4"/>
                  <a:pt x="40" y="4"/>
                  <a:pt x="40" y="4"/>
                </a:cubicBezTo>
                <a:cubicBezTo>
                  <a:pt x="38" y="2"/>
                  <a:pt x="38" y="2"/>
                  <a:pt x="38" y="2"/>
                </a:cubicBezTo>
                <a:cubicBezTo>
                  <a:pt x="37" y="2"/>
                  <a:pt x="37" y="2"/>
                  <a:pt x="37" y="2"/>
                </a:cubicBezTo>
                <a:cubicBezTo>
                  <a:pt x="37" y="3"/>
                  <a:pt x="37" y="3"/>
                  <a:pt x="37" y="3"/>
                </a:cubicBezTo>
                <a:cubicBezTo>
                  <a:pt x="37" y="3"/>
                  <a:pt x="37" y="3"/>
                  <a:pt x="37" y="3"/>
                </a:cubicBezTo>
                <a:cubicBezTo>
                  <a:pt x="40" y="6"/>
                  <a:pt x="40" y="6"/>
                  <a:pt x="40" y="6"/>
                </a:cubicBezTo>
                <a:cubicBezTo>
                  <a:pt x="40" y="7"/>
                  <a:pt x="40" y="7"/>
                  <a:pt x="40" y="7"/>
                </a:cubicBezTo>
                <a:cubicBezTo>
                  <a:pt x="38" y="5"/>
                  <a:pt x="38" y="5"/>
                  <a:pt x="38" y="5"/>
                </a:cubicBezTo>
                <a:cubicBezTo>
                  <a:pt x="37" y="5"/>
                  <a:pt x="37" y="5"/>
                  <a:pt x="37" y="5"/>
                </a:cubicBezTo>
                <a:cubicBezTo>
                  <a:pt x="37" y="6"/>
                  <a:pt x="37" y="6"/>
                  <a:pt x="37" y="6"/>
                </a:cubicBezTo>
                <a:cubicBezTo>
                  <a:pt x="37" y="6"/>
                  <a:pt x="37" y="6"/>
                  <a:pt x="37" y="6"/>
                </a:cubicBezTo>
                <a:cubicBezTo>
                  <a:pt x="40" y="9"/>
                  <a:pt x="40" y="9"/>
                  <a:pt x="40" y="9"/>
                </a:cubicBezTo>
                <a:cubicBezTo>
                  <a:pt x="40" y="17"/>
                  <a:pt x="40" y="17"/>
                  <a:pt x="40" y="17"/>
                </a:cubicBezTo>
                <a:cubicBezTo>
                  <a:pt x="39" y="17"/>
                  <a:pt x="39" y="18"/>
                  <a:pt x="39" y="18"/>
                </a:cubicBezTo>
                <a:cubicBezTo>
                  <a:pt x="39" y="19"/>
                  <a:pt x="39" y="19"/>
                  <a:pt x="39" y="19"/>
                </a:cubicBezTo>
                <a:cubicBezTo>
                  <a:pt x="39" y="23"/>
                  <a:pt x="39" y="23"/>
                  <a:pt x="39" y="23"/>
                </a:cubicBezTo>
                <a:cubicBezTo>
                  <a:pt x="36" y="19"/>
                  <a:pt x="36" y="19"/>
                  <a:pt x="36" y="19"/>
                </a:cubicBezTo>
                <a:cubicBezTo>
                  <a:pt x="35" y="19"/>
                  <a:pt x="35" y="19"/>
                  <a:pt x="35" y="19"/>
                </a:cubicBezTo>
                <a:cubicBezTo>
                  <a:pt x="35" y="20"/>
                  <a:pt x="35" y="20"/>
                  <a:pt x="35" y="20"/>
                </a:cubicBezTo>
                <a:cubicBezTo>
                  <a:pt x="35" y="20"/>
                  <a:pt x="35" y="20"/>
                  <a:pt x="35" y="20"/>
                </a:cubicBezTo>
                <a:cubicBezTo>
                  <a:pt x="39" y="24"/>
                  <a:pt x="39" y="24"/>
                  <a:pt x="39" y="24"/>
                </a:cubicBezTo>
                <a:cubicBezTo>
                  <a:pt x="39" y="27"/>
                  <a:pt x="39" y="27"/>
                  <a:pt x="39" y="27"/>
                </a:cubicBezTo>
                <a:cubicBezTo>
                  <a:pt x="36" y="23"/>
                  <a:pt x="36" y="23"/>
                  <a:pt x="36" y="23"/>
                </a:cubicBezTo>
                <a:cubicBezTo>
                  <a:pt x="35" y="23"/>
                  <a:pt x="35" y="23"/>
                  <a:pt x="35" y="23"/>
                </a:cubicBezTo>
                <a:cubicBezTo>
                  <a:pt x="35" y="24"/>
                  <a:pt x="35" y="24"/>
                  <a:pt x="35" y="24"/>
                </a:cubicBezTo>
                <a:cubicBezTo>
                  <a:pt x="35" y="24"/>
                  <a:pt x="35" y="24"/>
                  <a:pt x="35" y="24"/>
                </a:cubicBezTo>
                <a:cubicBezTo>
                  <a:pt x="39" y="28"/>
                  <a:pt x="39" y="28"/>
                  <a:pt x="39" y="28"/>
                </a:cubicBezTo>
                <a:cubicBezTo>
                  <a:pt x="38" y="37"/>
                  <a:pt x="38" y="37"/>
                  <a:pt x="38" y="37"/>
                </a:cubicBezTo>
                <a:cubicBezTo>
                  <a:pt x="38" y="37"/>
                  <a:pt x="38" y="37"/>
                  <a:pt x="38" y="37"/>
                </a:cubicBezTo>
                <a:cubicBezTo>
                  <a:pt x="33" y="31"/>
                  <a:pt x="33" y="31"/>
                  <a:pt x="33" y="31"/>
                </a:cubicBezTo>
                <a:cubicBezTo>
                  <a:pt x="34" y="25"/>
                  <a:pt x="34" y="25"/>
                  <a:pt x="34" y="25"/>
                </a:cubicBezTo>
                <a:cubicBezTo>
                  <a:pt x="33" y="25"/>
                  <a:pt x="33" y="25"/>
                  <a:pt x="33" y="25"/>
                </a:cubicBezTo>
                <a:cubicBezTo>
                  <a:pt x="33" y="25"/>
                  <a:pt x="33" y="25"/>
                  <a:pt x="33" y="25"/>
                </a:cubicBezTo>
                <a:cubicBezTo>
                  <a:pt x="32" y="30"/>
                  <a:pt x="32" y="30"/>
                  <a:pt x="32" y="30"/>
                </a:cubicBezTo>
                <a:cubicBezTo>
                  <a:pt x="31" y="28"/>
                  <a:pt x="31" y="28"/>
                  <a:pt x="31" y="28"/>
                </a:cubicBezTo>
                <a:cubicBezTo>
                  <a:pt x="31" y="22"/>
                  <a:pt x="31" y="22"/>
                  <a:pt x="31" y="22"/>
                </a:cubicBezTo>
                <a:cubicBezTo>
                  <a:pt x="31" y="21"/>
                  <a:pt x="31" y="21"/>
                  <a:pt x="31" y="21"/>
                </a:cubicBezTo>
                <a:cubicBezTo>
                  <a:pt x="30" y="22"/>
                  <a:pt x="30" y="22"/>
                  <a:pt x="30" y="22"/>
                </a:cubicBezTo>
                <a:cubicBezTo>
                  <a:pt x="30" y="27"/>
                  <a:pt x="30" y="27"/>
                  <a:pt x="30" y="27"/>
                </a:cubicBezTo>
                <a:cubicBezTo>
                  <a:pt x="25" y="22"/>
                  <a:pt x="25" y="22"/>
                  <a:pt x="25" y="22"/>
                </a:cubicBezTo>
                <a:cubicBezTo>
                  <a:pt x="25" y="21"/>
                  <a:pt x="25" y="21"/>
                  <a:pt x="25" y="21"/>
                </a:cubicBezTo>
                <a:cubicBezTo>
                  <a:pt x="25" y="20"/>
                  <a:pt x="24" y="20"/>
                  <a:pt x="24" y="20"/>
                </a:cubicBezTo>
                <a:cubicBezTo>
                  <a:pt x="24" y="20"/>
                  <a:pt x="24" y="20"/>
                  <a:pt x="24" y="20"/>
                </a:cubicBezTo>
                <a:cubicBezTo>
                  <a:pt x="20" y="16"/>
                  <a:pt x="20" y="16"/>
                  <a:pt x="20" y="16"/>
                </a:cubicBezTo>
                <a:cubicBezTo>
                  <a:pt x="20" y="12"/>
                  <a:pt x="20" y="12"/>
                  <a:pt x="20" y="12"/>
                </a:cubicBezTo>
                <a:cubicBezTo>
                  <a:pt x="20" y="11"/>
                  <a:pt x="20" y="11"/>
                  <a:pt x="20" y="11"/>
                </a:cubicBezTo>
                <a:cubicBezTo>
                  <a:pt x="19" y="11"/>
                  <a:pt x="19" y="11"/>
                  <a:pt x="19" y="11"/>
                </a:cubicBezTo>
                <a:cubicBezTo>
                  <a:pt x="19" y="15"/>
                  <a:pt x="19" y="15"/>
                  <a:pt x="19" y="15"/>
                </a:cubicBezTo>
                <a:cubicBezTo>
                  <a:pt x="18" y="14"/>
                  <a:pt x="18" y="14"/>
                  <a:pt x="18" y="14"/>
                </a:cubicBezTo>
                <a:cubicBezTo>
                  <a:pt x="18" y="9"/>
                  <a:pt x="18" y="9"/>
                  <a:pt x="18" y="9"/>
                </a:cubicBezTo>
                <a:cubicBezTo>
                  <a:pt x="18" y="9"/>
                  <a:pt x="18" y="9"/>
                  <a:pt x="18" y="9"/>
                </a:cubicBezTo>
                <a:cubicBezTo>
                  <a:pt x="17" y="9"/>
                  <a:pt x="17" y="9"/>
                  <a:pt x="17" y="9"/>
                </a:cubicBezTo>
                <a:cubicBezTo>
                  <a:pt x="17" y="13"/>
                  <a:pt x="17" y="13"/>
                  <a:pt x="17" y="13"/>
                </a:cubicBezTo>
                <a:cubicBezTo>
                  <a:pt x="15" y="10"/>
                  <a:pt x="15" y="10"/>
                  <a:pt x="15" y="10"/>
                </a:cubicBezTo>
                <a:cubicBezTo>
                  <a:pt x="15" y="10"/>
                  <a:pt x="15" y="10"/>
                  <a:pt x="15" y="9"/>
                </a:cubicBezTo>
                <a:cubicBezTo>
                  <a:pt x="15" y="9"/>
                  <a:pt x="14" y="9"/>
                  <a:pt x="14" y="9"/>
                </a:cubicBezTo>
                <a:cubicBezTo>
                  <a:pt x="14" y="9"/>
                  <a:pt x="14" y="9"/>
                  <a:pt x="13" y="9"/>
                </a:cubicBezTo>
                <a:cubicBezTo>
                  <a:pt x="13" y="10"/>
                  <a:pt x="13" y="10"/>
                  <a:pt x="13" y="11"/>
                </a:cubicBezTo>
                <a:cubicBezTo>
                  <a:pt x="13" y="11"/>
                  <a:pt x="14" y="11"/>
                  <a:pt x="14" y="11"/>
                </a:cubicBezTo>
                <a:cubicBezTo>
                  <a:pt x="14" y="11"/>
                  <a:pt x="14" y="11"/>
                  <a:pt x="14" y="11"/>
                </a:cubicBezTo>
                <a:cubicBezTo>
                  <a:pt x="16" y="13"/>
                  <a:pt x="16" y="13"/>
                  <a:pt x="16" y="13"/>
                </a:cubicBezTo>
                <a:cubicBezTo>
                  <a:pt x="13" y="13"/>
                  <a:pt x="13" y="13"/>
                  <a:pt x="13" y="13"/>
                </a:cubicBezTo>
                <a:cubicBezTo>
                  <a:pt x="12" y="14"/>
                  <a:pt x="12" y="14"/>
                  <a:pt x="12" y="14"/>
                </a:cubicBezTo>
                <a:cubicBezTo>
                  <a:pt x="12" y="14"/>
                  <a:pt x="12" y="14"/>
                  <a:pt x="12" y="14"/>
                </a:cubicBezTo>
                <a:cubicBezTo>
                  <a:pt x="13" y="14"/>
                  <a:pt x="13" y="14"/>
                  <a:pt x="13" y="14"/>
                </a:cubicBezTo>
                <a:cubicBezTo>
                  <a:pt x="17" y="14"/>
                  <a:pt x="17" y="14"/>
                  <a:pt x="17" y="14"/>
                </a:cubicBezTo>
                <a:cubicBezTo>
                  <a:pt x="18" y="16"/>
                  <a:pt x="18" y="16"/>
                  <a:pt x="18" y="16"/>
                </a:cubicBezTo>
                <a:cubicBezTo>
                  <a:pt x="15" y="15"/>
                  <a:pt x="15" y="15"/>
                  <a:pt x="15" y="15"/>
                </a:cubicBezTo>
                <a:cubicBezTo>
                  <a:pt x="14" y="16"/>
                  <a:pt x="14" y="16"/>
                  <a:pt x="14" y="16"/>
                </a:cubicBezTo>
                <a:cubicBezTo>
                  <a:pt x="14" y="16"/>
                  <a:pt x="14" y="16"/>
                  <a:pt x="14" y="16"/>
                </a:cubicBezTo>
                <a:cubicBezTo>
                  <a:pt x="15" y="16"/>
                  <a:pt x="15" y="16"/>
                  <a:pt x="15" y="16"/>
                </a:cubicBezTo>
                <a:cubicBezTo>
                  <a:pt x="19" y="17"/>
                  <a:pt x="19" y="17"/>
                  <a:pt x="19" y="17"/>
                </a:cubicBezTo>
                <a:cubicBezTo>
                  <a:pt x="23" y="21"/>
                  <a:pt x="23" y="21"/>
                  <a:pt x="23" y="21"/>
                </a:cubicBezTo>
                <a:cubicBezTo>
                  <a:pt x="23" y="21"/>
                  <a:pt x="23" y="22"/>
                  <a:pt x="23" y="22"/>
                </a:cubicBezTo>
                <a:cubicBezTo>
                  <a:pt x="23" y="22"/>
                  <a:pt x="24" y="23"/>
                  <a:pt x="24" y="23"/>
                </a:cubicBezTo>
                <a:cubicBezTo>
                  <a:pt x="24" y="23"/>
                  <a:pt x="24" y="23"/>
                  <a:pt x="24" y="23"/>
                </a:cubicBezTo>
                <a:cubicBezTo>
                  <a:pt x="29" y="28"/>
                  <a:pt x="29" y="28"/>
                  <a:pt x="29" y="28"/>
                </a:cubicBezTo>
                <a:cubicBezTo>
                  <a:pt x="24" y="27"/>
                  <a:pt x="24" y="27"/>
                  <a:pt x="24" y="27"/>
                </a:cubicBezTo>
                <a:cubicBezTo>
                  <a:pt x="23" y="28"/>
                  <a:pt x="23" y="28"/>
                  <a:pt x="23" y="28"/>
                </a:cubicBezTo>
                <a:cubicBezTo>
                  <a:pt x="23" y="28"/>
                  <a:pt x="23" y="28"/>
                  <a:pt x="23" y="28"/>
                </a:cubicBezTo>
                <a:cubicBezTo>
                  <a:pt x="24" y="29"/>
                  <a:pt x="24" y="29"/>
                  <a:pt x="24" y="29"/>
                </a:cubicBezTo>
                <a:cubicBezTo>
                  <a:pt x="30" y="29"/>
                  <a:pt x="30" y="29"/>
                  <a:pt x="30" y="29"/>
                </a:cubicBezTo>
                <a:cubicBezTo>
                  <a:pt x="31" y="31"/>
                  <a:pt x="31" y="31"/>
                  <a:pt x="31" y="31"/>
                </a:cubicBezTo>
                <a:cubicBezTo>
                  <a:pt x="26" y="31"/>
                  <a:pt x="26" y="31"/>
                  <a:pt x="26" y="31"/>
                </a:cubicBezTo>
                <a:cubicBezTo>
                  <a:pt x="26" y="31"/>
                  <a:pt x="26" y="31"/>
                  <a:pt x="26" y="31"/>
                </a:cubicBezTo>
                <a:cubicBezTo>
                  <a:pt x="26" y="32"/>
                  <a:pt x="26" y="32"/>
                  <a:pt x="26" y="32"/>
                </a:cubicBezTo>
                <a:cubicBezTo>
                  <a:pt x="26" y="32"/>
                  <a:pt x="26" y="32"/>
                  <a:pt x="26" y="32"/>
                </a:cubicBezTo>
                <a:cubicBezTo>
                  <a:pt x="32" y="32"/>
                  <a:pt x="32" y="32"/>
                  <a:pt x="32" y="32"/>
                </a:cubicBezTo>
                <a:cubicBezTo>
                  <a:pt x="37" y="38"/>
                  <a:pt x="37" y="38"/>
                  <a:pt x="37" y="38"/>
                </a:cubicBezTo>
                <a:cubicBezTo>
                  <a:pt x="29" y="37"/>
                  <a:pt x="29" y="37"/>
                  <a:pt x="29" y="37"/>
                </a:cubicBezTo>
                <a:cubicBezTo>
                  <a:pt x="25" y="32"/>
                  <a:pt x="25" y="32"/>
                  <a:pt x="25" y="32"/>
                </a:cubicBezTo>
                <a:cubicBezTo>
                  <a:pt x="24" y="32"/>
                  <a:pt x="24" y="32"/>
                  <a:pt x="24" y="32"/>
                </a:cubicBezTo>
                <a:cubicBezTo>
                  <a:pt x="24" y="33"/>
                  <a:pt x="24" y="33"/>
                  <a:pt x="24" y="33"/>
                </a:cubicBezTo>
                <a:cubicBezTo>
                  <a:pt x="27" y="37"/>
                  <a:pt x="27" y="37"/>
                  <a:pt x="27" y="37"/>
                </a:cubicBezTo>
                <a:cubicBezTo>
                  <a:pt x="25" y="37"/>
                  <a:pt x="25" y="37"/>
                  <a:pt x="25" y="37"/>
                </a:cubicBezTo>
                <a:cubicBezTo>
                  <a:pt x="21" y="32"/>
                  <a:pt x="21" y="32"/>
                  <a:pt x="21" y="32"/>
                </a:cubicBezTo>
                <a:cubicBezTo>
                  <a:pt x="20" y="32"/>
                  <a:pt x="20" y="32"/>
                  <a:pt x="20" y="32"/>
                </a:cubicBezTo>
                <a:cubicBezTo>
                  <a:pt x="20" y="33"/>
                  <a:pt x="20" y="33"/>
                  <a:pt x="20" y="33"/>
                </a:cubicBezTo>
                <a:cubicBezTo>
                  <a:pt x="23" y="37"/>
                  <a:pt x="23" y="37"/>
                  <a:pt x="23" y="37"/>
                </a:cubicBezTo>
                <a:cubicBezTo>
                  <a:pt x="20" y="36"/>
                  <a:pt x="20" y="36"/>
                  <a:pt x="20" y="36"/>
                </a:cubicBezTo>
                <a:cubicBezTo>
                  <a:pt x="19" y="36"/>
                  <a:pt x="19" y="36"/>
                  <a:pt x="19" y="36"/>
                </a:cubicBezTo>
                <a:cubicBezTo>
                  <a:pt x="19" y="36"/>
                  <a:pt x="19" y="36"/>
                  <a:pt x="19" y="36"/>
                </a:cubicBezTo>
                <a:cubicBezTo>
                  <a:pt x="18" y="36"/>
                  <a:pt x="18" y="36"/>
                  <a:pt x="18" y="36"/>
                </a:cubicBezTo>
                <a:cubicBezTo>
                  <a:pt x="10" y="36"/>
                  <a:pt x="10" y="36"/>
                  <a:pt x="10" y="36"/>
                </a:cubicBezTo>
                <a:cubicBezTo>
                  <a:pt x="7" y="32"/>
                  <a:pt x="7" y="32"/>
                  <a:pt x="7" y="32"/>
                </a:cubicBezTo>
                <a:cubicBezTo>
                  <a:pt x="6" y="32"/>
                  <a:pt x="6" y="32"/>
                  <a:pt x="6" y="32"/>
                </a:cubicBezTo>
                <a:cubicBezTo>
                  <a:pt x="6" y="33"/>
                  <a:pt x="6" y="33"/>
                  <a:pt x="6" y="33"/>
                </a:cubicBezTo>
                <a:cubicBezTo>
                  <a:pt x="8" y="36"/>
                  <a:pt x="8" y="36"/>
                  <a:pt x="8" y="36"/>
                </a:cubicBezTo>
                <a:cubicBezTo>
                  <a:pt x="7" y="35"/>
                  <a:pt x="7" y="35"/>
                  <a:pt x="7" y="35"/>
                </a:cubicBezTo>
                <a:cubicBezTo>
                  <a:pt x="4" y="32"/>
                  <a:pt x="4" y="32"/>
                  <a:pt x="4" y="32"/>
                </a:cubicBezTo>
                <a:cubicBezTo>
                  <a:pt x="3" y="32"/>
                  <a:pt x="3" y="32"/>
                  <a:pt x="3" y="32"/>
                </a:cubicBezTo>
                <a:cubicBezTo>
                  <a:pt x="3" y="33"/>
                  <a:pt x="3" y="33"/>
                  <a:pt x="3" y="33"/>
                </a:cubicBezTo>
                <a:cubicBezTo>
                  <a:pt x="5" y="35"/>
                  <a:pt x="5" y="35"/>
                  <a:pt x="5" y="35"/>
                </a:cubicBezTo>
                <a:cubicBezTo>
                  <a:pt x="2" y="35"/>
                  <a:pt x="2" y="35"/>
                  <a:pt x="2" y="35"/>
                </a:cubicBezTo>
                <a:cubicBezTo>
                  <a:pt x="2" y="35"/>
                  <a:pt x="2" y="34"/>
                  <a:pt x="1" y="34"/>
                </a:cubicBezTo>
                <a:cubicBezTo>
                  <a:pt x="1" y="34"/>
                  <a:pt x="1" y="34"/>
                  <a:pt x="1" y="34"/>
                </a:cubicBezTo>
                <a:cubicBezTo>
                  <a:pt x="1" y="34"/>
                  <a:pt x="0" y="35"/>
                  <a:pt x="0" y="36"/>
                </a:cubicBezTo>
                <a:cubicBezTo>
                  <a:pt x="0" y="36"/>
                  <a:pt x="0" y="37"/>
                  <a:pt x="1" y="37"/>
                </a:cubicBezTo>
                <a:cubicBezTo>
                  <a:pt x="1" y="37"/>
                  <a:pt x="1" y="37"/>
                  <a:pt x="1" y="37"/>
                </a:cubicBezTo>
                <a:cubicBezTo>
                  <a:pt x="2" y="37"/>
                  <a:pt x="2" y="37"/>
                  <a:pt x="2" y="36"/>
                </a:cubicBezTo>
                <a:cubicBezTo>
                  <a:pt x="5" y="36"/>
                  <a:pt x="5" y="36"/>
                  <a:pt x="5" y="36"/>
                </a:cubicBezTo>
                <a:cubicBezTo>
                  <a:pt x="3" y="39"/>
                  <a:pt x="3" y="39"/>
                  <a:pt x="3" y="39"/>
                </a:cubicBezTo>
                <a:cubicBezTo>
                  <a:pt x="3" y="39"/>
                  <a:pt x="3" y="39"/>
                  <a:pt x="3" y="39"/>
                </a:cubicBezTo>
                <a:cubicBezTo>
                  <a:pt x="3" y="39"/>
                  <a:pt x="3" y="39"/>
                  <a:pt x="3" y="39"/>
                </a:cubicBezTo>
                <a:cubicBezTo>
                  <a:pt x="3" y="40"/>
                  <a:pt x="3" y="40"/>
                  <a:pt x="3" y="40"/>
                </a:cubicBezTo>
                <a:cubicBezTo>
                  <a:pt x="7" y="37"/>
                  <a:pt x="7" y="37"/>
                  <a:pt x="7" y="37"/>
                </a:cubicBezTo>
                <a:cubicBezTo>
                  <a:pt x="8" y="37"/>
                  <a:pt x="8" y="37"/>
                  <a:pt x="8" y="37"/>
                </a:cubicBezTo>
                <a:cubicBezTo>
                  <a:pt x="6" y="39"/>
                  <a:pt x="6" y="39"/>
                  <a:pt x="6" y="39"/>
                </a:cubicBezTo>
                <a:cubicBezTo>
                  <a:pt x="6" y="40"/>
                  <a:pt x="6" y="40"/>
                  <a:pt x="6" y="40"/>
                </a:cubicBezTo>
                <a:cubicBezTo>
                  <a:pt x="6" y="40"/>
                  <a:pt x="6" y="40"/>
                  <a:pt x="6" y="40"/>
                </a:cubicBezTo>
                <a:cubicBezTo>
                  <a:pt x="6" y="40"/>
                  <a:pt x="6" y="40"/>
                  <a:pt x="6" y="40"/>
                </a:cubicBezTo>
                <a:cubicBezTo>
                  <a:pt x="10" y="37"/>
                  <a:pt x="10" y="37"/>
                  <a:pt x="10" y="37"/>
                </a:cubicBezTo>
                <a:cubicBezTo>
                  <a:pt x="17" y="37"/>
                  <a:pt x="17" y="37"/>
                  <a:pt x="17" y="37"/>
                </a:cubicBezTo>
                <a:cubicBezTo>
                  <a:pt x="18" y="38"/>
                  <a:pt x="18" y="38"/>
                  <a:pt x="18" y="38"/>
                </a:cubicBezTo>
                <a:cubicBezTo>
                  <a:pt x="18" y="38"/>
                  <a:pt x="18" y="38"/>
                  <a:pt x="19" y="38"/>
                </a:cubicBezTo>
                <a:cubicBezTo>
                  <a:pt x="19" y="38"/>
                  <a:pt x="19" y="38"/>
                  <a:pt x="20" y="37"/>
                </a:cubicBezTo>
                <a:cubicBezTo>
                  <a:pt x="23" y="38"/>
                  <a:pt x="23" y="38"/>
                  <a:pt x="23" y="38"/>
                </a:cubicBezTo>
                <a:cubicBezTo>
                  <a:pt x="19" y="41"/>
                  <a:pt x="19" y="41"/>
                  <a:pt x="19" y="41"/>
                </a:cubicBezTo>
                <a:cubicBezTo>
                  <a:pt x="19" y="42"/>
                  <a:pt x="19" y="42"/>
                  <a:pt x="19" y="42"/>
                </a:cubicBezTo>
                <a:cubicBezTo>
                  <a:pt x="19" y="42"/>
                  <a:pt x="19" y="42"/>
                  <a:pt x="19" y="42"/>
                </a:cubicBezTo>
                <a:cubicBezTo>
                  <a:pt x="20" y="42"/>
                  <a:pt x="20" y="42"/>
                  <a:pt x="20" y="42"/>
                </a:cubicBezTo>
                <a:cubicBezTo>
                  <a:pt x="25" y="38"/>
                  <a:pt x="25" y="38"/>
                  <a:pt x="25" y="38"/>
                </a:cubicBezTo>
                <a:cubicBezTo>
                  <a:pt x="27" y="38"/>
                  <a:pt x="27" y="38"/>
                  <a:pt x="27" y="38"/>
                </a:cubicBezTo>
                <a:cubicBezTo>
                  <a:pt x="23" y="41"/>
                  <a:pt x="23" y="41"/>
                  <a:pt x="23" y="41"/>
                </a:cubicBezTo>
                <a:cubicBezTo>
                  <a:pt x="23" y="42"/>
                  <a:pt x="23" y="42"/>
                  <a:pt x="23" y="42"/>
                </a:cubicBezTo>
                <a:cubicBezTo>
                  <a:pt x="23" y="42"/>
                  <a:pt x="23" y="42"/>
                  <a:pt x="23" y="42"/>
                </a:cubicBezTo>
                <a:cubicBezTo>
                  <a:pt x="24" y="42"/>
                  <a:pt x="24" y="42"/>
                  <a:pt x="24" y="42"/>
                </a:cubicBezTo>
                <a:cubicBezTo>
                  <a:pt x="29" y="38"/>
                  <a:pt x="29" y="38"/>
                  <a:pt x="29" y="38"/>
                </a:cubicBezTo>
                <a:cubicBezTo>
                  <a:pt x="37" y="39"/>
                  <a:pt x="37" y="39"/>
                  <a:pt x="37" y="39"/>
                </a:cubicBezTo>
                <a:cubicBezTo>
                  <a:pt x="37" y="39"/>
                  <a:pt x="37" y="39"/>
                  <a:pt x="37" y="39"/>
                </a:cubicBezTo>
                <a:cubicBezTo>
                  <a:pt x="32" y="44"/>
                  <a:pt x="32" y="44"/>
                  <a:pt x="32" y="44"/>
                </a:cubicBezTo>
                <a:cubicBezTo>
                  <a:pt x="25" y="43"/>
                  <a:pt x="25" y="43"/>
                  <a:pt x="25" y="43"/>
                </a:cubicBezTo>
                <a:cubicBezTo>
                  <a:pt x="25" y="44"/>
                  <a:pt x="25" y="44"/>
                  <a:pt x="25" y="44"/>
                </a:cubicBezTo>
                <a:cubicBezTo>
                  <a:pt x="25" y="44"/>
                  <a:pt x="25" y="44"/>
                  <a:pt x="25" y="44"/>
                </a:cubicBezTo>
                <a:cubicBezTo>
                  <a:pt x="25" y="44"/>
                  <a:pt x="25" y="44"/>
                  <a:pt x="25" y="44"/>
                </a:cubicBezTo>
                <a:cubicBezTo>
                  <a:pt x="30" y="45"/>
                  <a:pt x="30" y="45"/>
                  <a:pt x="30" y="45"/>
                </a:cubicBezTo>
                <a:cubicBezTo>
                  <a:pt x="28" y="47"/>
                  <a:pt x="28" y="47"/>
                  <a:pt x="28" y="47"/>
                </a:cubicBezTo>
                <a:cubicBezTo>
                  <a:pt x="22" y="46"/>
                  <a:pt x="22" y="46"/>
                  <a:pt x="22" y="46"/>
                </a:cubicBezTo>
                <a:cubicBezTo>
                  <a:pt x="22" y="47"/>
                  <a:pt x="22" y="47"/>
                  <a:pt x="22" y="47"/>
                </a:cubicBezTo>
                <a:cubicBezTo>
                  <a:pt x="22" y="47"/>
                  <a:pt x="22" y="47"/>
                  <a:pt x="22" y="47"/>
                </a:cubicBezTo>
                <a:cubicBezTo>
                  <a:pt x="22" y="47"/>
                  <a:pt x="22" y="47"/>
                  <a:pt x="22" y="47"/>
                </a:cubicBezTo>
                <a:cubicBezTo>
                  <a:pt x="27" y="48"/>
                  <a:pt x="27" y="48"/>
                  <a:pt x="27" y="48"/>
                </a:cubicBezTo>
                <a:cubicBezTo>
                  <a:pt x="22" y="52"/>
                  <a:pt x="22" y="52"/>
                  <a:pt x="22" y="52"/>
                </a:cubicBezTo>
                <a:cubicBezTo>
                  <a:pt x="22" y="52"/>
                  <a:pt x="22" y="52"/>
                  <a:pt x="22" y="52"/>
                </a:cubicBezTo>
                <a:cubicBezTo>
                  <a:pt x="22" y="52"/>
                  <a:pt x="21" y="52"/>
                  <a:pt x="21" y="52"/>
                </a:cubicBezTo>
                <a:cubicBezTo>
                  <a:pt x="21" y="52"/>
                  <a:pt x="21" y="53"/>
                  <a:pt x="21" y="53"/>
                </a:cubicBezTo>
                <a:cubicBezTo>
                  <a:pt x="17" y="57"/>
                  <a:pt x="17" y="57"/>
                  <a:pt x="17" y="57"/>
                </a:cubicBezTo>
                <a:cubicBezTo>
                  <a:pt x="12" y="57"/>
                  <a:pt x="12" y="57"/>
                  <a:pt x="12" y="57"/>
                </a:cubicBezTo>
                <a:cubicBezTo>
                  <a:pt x="11" y="57"/>
                  <a:pt x="11" y="57"/>
                  <a:pt x="11" y="57"/>
                </a:cubicBezTo>
                <a:cubicBezTo>
                  <a:pt x="12" y="57"/>
                  <a:pt x="12" y="57"/>
                  <a:pt x="12" y="57"/>
                </a:cubicBezTo>
                <a:cubicBezTo>
                  <a:pt x="12" y="58"/>
                  <a:pt x="12" y="58"/>
                  <a:pt x="12" y="58"/>
                </a:cubicBezTo>
                <a:cubicBezTo>
                  <a:pt x="15" y="58"/>
                  <a:pt x="15" y="58"/>
                  <a:pt x="15" y="58"/>
                </a:cubicBezTo>
                <a:cubicBezTo>
                  <a:pt x="14" y="59"/>
                  <a:pt x="14" y="59"/>
                  <a:pt x="14" y="59"/>
                </a:cubicBezTo>
                <a:cubicBezTo>
                  <a:pt x="10" y="59"/>
                  <a:pt x="10" y="59"/>
                  <a:pt x="10" y="59"/>
                </a:cubicBezTo>
                <a:cubicBezTo>
                  <a:pt x="9" y="59"/>
                  <a:pt x="9" y="59"/>
                  <a:pt x="9" y="59"/>
                </a:cubicBezTo>
                <a:cubicBezTo>
                  <a:pt x="9" y="59"/>
                  <a:pt x="9" y="59"/>
                  <a:pt x="9" y="59"/>
                </a:cubicBezTo>
                <a:cubicBezTo>
                  <a:pt x="10" y="60"/>
                  <a:pt x="10" y="60"/>
                  <a:pt x="10" y="60"/>
                </a:cubicBezTo>
                <a:cubicBezTo>
                  <a:pt x="13" y="60"/>
                  <a:pt x="13" y="60"/>
                  <a:pt x="13" y="60"/>
                </a:cubicBezTo>
                <a:cubicBezTo>
                  <a:pt x="11" y="62"/>
                  <a:pt x="11" y="62"/>
                  <a:pt x="11" y="62"/>
                </a:cubicBezTo>
                <a:cubicBezTo>
                  <a:pt x="11" y="62"/>
                  <a:pt x="10" y="62"/>
                  <a:pt x="10" y="62"/>
                </a:cubicBezTo>
                <a:cubicBezTo>
                  <a:pt x="10" y="62"/>
                  <a:pt x="10" y="62"/>
                  <a:pt x="10" y="62"/>
                </a:cubicBezTo>
                <a:cubicBezTo>
                  <a:pt x="9" y="63"/>
                  <a:pt x="9" y="63"/>
                  <a:pt x="9" y="64"/>
                </a:cubicBezTo>
                <a:cubicBezTo>
                  <a:pt x="10" y="64"/>
                  <a:pt x="10" y="64"/>
                  <a:pt x="10" y="64"/>
                </a:cubicBezTo>
                <a:cubicBezTo>
                  <a:pt x="11" y="64"/>
                  <a:pt x="11" y="64"/>
                  <a:pt x="11" y="64"/>
                </a:cubicBezTo>
                <a:cubicBezTo>
                  <a:pt x="11" y="64"/>
                  <a:pt x="12" y="63"/>
                  <a:pt x="11" y="63"/>
                </a:cubicBezTo>
                <a:cubicBezTo>
                  <a:pt x="14" y="61"/>
                  <a:pt x="14" y="61"/>
                  <a:pt x="14" y="61"/>
                </a:cubicBezTo>
                <a:cubicBezTo>
                  <a:pt x="14" y="64"/>
                  <a:pt x="14" y="64"/>
                  <a:pt x="14" y="64"/>
                </a:cubicBezTo>
                <a:cubicBezTo>
                  <a:pt x="14" y="65"/>
                  <a:pt x="14" y="65"/>
                  <a:pt x="14" y="65"/>
                </a:cubicBezTo>
                <a:cubicBezTo>
                  <a:pt x="14" y="65"/>
                  <a:pt x="14" y="65"/>
                  <a:pt x="14" y="65"/>
                </a:cubicBezTo>
                <a:cubicBezTo>
                  <a:pt x="15" y="64"/>
                  <a:pt x="15" y="64"/>
                  <a:pt x="15" y="64"/>
                </a:cubicBezTo>
                <a:cubicBezTo>
                  <a:pt x="15" y="60"/>
                  <a:pt x="15" y="60"/>
                  <a:pt x="15" y="60"/>
                </a:cubicBezTo>
                <a:cubicBezTo>
                  <a:pt x="16" y="59"/>
                  <a:pt x="16" y="59"/>
                  <a:pt x="16" y="59"/>
                </a:cubicBezTo>
                <a:cubicBezTo>
                  <a:pt x="16" y="62"/>
                  <a:pt x="16" y="62"/>
                  <a:pt x="16" y="62"/>
                </a:cubicBezTo>
                <a:cubicBezTo>
                  <a:pt x="16" y="63"/>
                  <a:pt x="16" y="63"/>
                  <a:pt x="16" y="63"/>
                </a:cubicBezTo>
                <a:cubicBezTo>
                  <a:pt x="16" y="63"/>
                  <a:pt x="16" y="63"/>
                  <a:pt x="16" y="63"/>
                </a:cubicBezTo>
                <a:cubicBezTo>
                  <a:pt x="17" y="62"/>
                  <a:pt x="17" y="62"/>
                  <a:pt x="17" y="62"/>
                </a:cubicBezTo>
                <a:cubicBezTo>
                  <a:pt x="17" y="58"/>
                  <a:pt x="17" y="58"/>
                  <a:pt x="17" y="58"/>
                </a:cubicBezTo>
                <a:cubicBezTo>
                  <a:pt x="21" y="54"/>
                  <a:pt x="21" y="54"/>
                  <a:pt x="21" y="54"/>
                </a:cubicBezTo>
                <a:cubicBezTo>
                  <a:pt x="22" y="54"/>
                  <a:pt x="22" y="54"/>
                  <a:pt x="22" y="54"/>
                </a:cubicBezTo>
                <a:cubicBezTo>
                  <a:pt x="22" y="54"/>
                  <a:pt x="22" y="54"/>
                  <a:pt x="23" y="54"/>
                </a:cubicBezTo>
                <a:cubicBezTo>
                  <a:pt x="23" y="54"/>
                  <a:pt x="23" y="53"/>
                  <a:pt x="23" y="53"/>
                </a:cubicBezTo>
                <a:cubicBezTo>
                  <a:pt x="28" y="48"/>
                  <a:pt x="28" y="48"/>
                  <a:pt x="28" y="48"/>
                </a:cubicBezTo>
                <a:cubicBezTo>
                  <a:pt x="28" y="54"/>
                  <a:pt x="28" y="54"/>
                  <a:pt x="28" y="54"/>
                </a:cubicBezTo>
                <a:cubicBezTo>
                  <a:pt x="28" y="54"/>
                  <a:pt x="28" y="54"/>
                  <a:pt x="28" y="54"/>
                </a:cubicBezTo>
                <a:cubicBezTo>
                  <a:pt x="28" y="54"/>
                  <a:pt x="28" y="54"/>
                  <a:pt x="28" y="54"/>
                </a:cubicBezTo>
                <a:cubicBezTo>
                  <a:pt x="29" y="54"/>
                  <a:pt x="29" y="54"/>
                  <a:pt x="29" y="54"/>
                </a:cubicBezTo>
                <a:cubicBezTo>
                  <a:pt x="29" y="47"/>
                  <a:pt x="29" y="47"/>
                  <a:pt x="29" y="47"/>
                </a:cubicBezTo>
                <a:cubicBezTo>
                  <a:pt x="31" y="46"/>
                  <a:pt x="31" y="46"/>
                  <a:pt x="31" y="46"/>
                </a:cubicBezTo>
                <a:cubicBezTo>
                  <a:pt x="31" y="51"/>
                  <a:pt x="31" y="51"/>
                  <a:pt x="31" y="51"/>
                </a:cubicBezTo>
                <a:cubicBezTo>
                  <a:pt x="31" y="51"/>
                  <a:pt x="31" y="51"/>
                  <a:pt x="31" y="51"/>
                </a:cubicBezTo>
                <a:cubicBezTo>
                  <a:pt x="31" y="51"/>
                  <a:pt x="31" y="51"/>
                  <a:pt x="31" y="51"/>
                </a:cubicBezTo>
                <a:cubicBezTo>
                  <a:pt x="32" y="51"/>
                  <a:pt x="32" y="51"/>
                  <a:pt x="32" y="51"/>
                </a:cubicBezTo>
                <a:cubicBezTo>
                  <a:pt x="32" y="45"/>
                  <a:pt x="32" y="45"/>
                  <a:pt x="32" y="45"/>
                </a:cubicBezTo>
                <a:cubicBezTo>
                  <a:pt x="38" y="40"/>
                  <a:pt x="38" y="40"/>
                  <a:pt x="38" y="40"/>
                </a:cubicBezTo>
                <a:cubicBezTo>
                  <a:pt x="37" y="47"/>
                  <a:pt x="37" y="47"/>
                  <a:pt x="37" y="47"/>
                </a:cubicBezTo>
                <a:cubicBezTo>
                  <a:pt x="33" y="51"/>
                  <a:pt x="33" y="51"/>
                  <a:pt x="33" y="51"/>
                </a:cubicBezTo>
                <a:cubicBezTo>
                  <a:pt x="33" y="52"/>
                  <a:pt x="33" y="52"/>
                  <a:pt x="33" y="52"/>
                </a:cubicBezTo>
                <a:cubicBezTo>
                  <a:pt x="33" y="52"/>
                  <a:pt x="33" y="52"/>
                  <a:pt x="33" y="52"/>
                </a:cubicBezTo>
                <a:cubicBezTo>
                  <a:pt x="33" y="52"/>
                  <a:pt x="33" y="52"/>
                  <a:pt x="33" y="52"/>
                </a:cubicBezTo>
                <a:cubicBezTo>
                  <a:pt x="37" y="49"/>
                  <a:pt x="37" y="49"/>
                  <a:pt x="37" y="49"/>
                </a:cubicBezTo>
                <a:cubicBezTo>
                  <a:pt x="37" y="52"/>
                  <a:pt x="37" y="52"/>
                  <a:pt x="37" y="52"/>
                </a:cubicBezTo>
                <a:cubicBezTo>
                  <a:pt x="32" y="56"/>
                  <a:pt x="32" y="56"/>
                  <a:pt x="32" y="56"/>
                </a:cubicBezTo>
                <a:cubicBezTo>
                  <a:pt x="32" y="56"/>
                  <a:pt x="32" y="56"/>
                  <a:pt x="32" y="56"/>
                </a:cubicBezTo>
                <a:cubicBezTo>
                  <a:pt x="32" y="56"/>
                  <a:pt x="32" y="56"/>
                  <a:pt x="32" y="56"/>
                </a:cubicBezTo>
                <a:cubicBezTo>
                  <a:pt x="33" y="56"/>
                  <a:pt x="33" y="56"/>
                  <a:pt x="33" y="56"/>
                </a:cubicBezTo>
                <a:cubicBezTo>
                  <a:pt x="37" y="53"/>
                  <a:pt x="37" y="53"/>
                  <a:pt x="37" y="53"/>
                </a:cubicBezTo>
                <a:cubicBezTo>
                  <a:pt x="37" y="57"/>
                  <a:pt x="37" y="57"/>
                  <a:pt x="37" y="57"/>
                </a:cubicBezTo>
                <a:cubicBezTo>
                  <a:pt x="36" y="57"/>
                  <a:pt x="36" y="57"/>
                  <a:pt x="36" y="58"/>
                </a:cubicBezTo>
                <a:cubicBezTo>
                  <a:pt x="36" y="58"/>
                  <a:pt x="36" y="59"/>
                  <a:pt x="37" y="59"/>
                </a:cubicBezTo>
                <a:cubicBezTo>
                  <a:pt x="36" y="67"/>
                  <a:pt x="36" y="67"/>
                  <a:pt x="36" y="67"/>
                </a:cubicBezTo>
                <a:cubicBezTo>
                  <a:pt x="33" y="70"/>
                  <a:pt x="33" y="70"/>
                  <a:pt x="33" y="70"/>
                </a:cubicBezTo>
                <a:cubicBezTo>
                  <a:pt x="33" y="70"/>
                  <a:pt x="33" y="70"/>
                  <a:pt x="33" y="70"/>
                </a:cubicBezTo>
                <a:cubicBezTo>
                  <a:pt x="33" y="70"/>
                  <a:pt x="33" y="70"/>
                  <a:pt x="33" y="70"/>
                </a:cubicBezTo>
                <a:cubicBezTo>
                  <a:pt x="33" y="70"/>
                  <a:pt x="33" y="70"/>
                  <a:pt x="33" y="70"/>
                </a:cubicBezTo>
                <a:cubicBezTo>
                  <a:pt x="36" y="68"/>
                  <a:pt x="36" y="68"/>
                  <a:pt x="36" y="68"/>
                </a:cubicBezTo>
                <a:cubicBezTo>
                  <a:pt x="36" y="70"/>
                  <a:pt x="36" y="70"/>
                  <a:pt x="36" y="70"/>
                </a:cubicBezTo>
                <a:cubicBezTo>
                  <a:pt x="32" y="73"/>
                  <a:pt x="32" y="73"/>
                  <a:pt x="32" y="73"/>
                </a:cubicBezTo>
                <a:cubicBezTo>
                  <a:pt x="32" y="73"/>
                  <a:pt x="32" y="73"/>
                  <a:pt x="32" y="73"/>
                </a:cubicBezTo>
                <a:cubicBezTo>
                  <a:pt x="32" y="73"/>
                  <a:pt x="32" y="73"/>
                  <a:pt x="32" y="73"/>
                </a:cubicBezTo>
                <a:cubicBezTo>
                  <a:pt x="33" y="74"/>
                  <a:pt x="33" y="74"/>
                  <a:pt x="33" y="74"/>
                </a:cubicBezTo>
                <a:cubicBezTo>
                  <a:pt x="36" y="71"/>
                  <a:pt x="36" y="71"/>
                  <a:pt x="36" y="71"/>
                </a:cubicBezTo>
                <a:cubicBezTo>
                  <a:pt x="36" y="74"/>
                  <a:pt x="36" y="74"/>
                  <a:pt x="36" y="74"/>
                </a:cubicBezTo>
                <a:cubicBezTo>
                  <a:pt x="35" y="74"/>
                  <a:pt x="35" y="75"/>
                  <a:pt x="35" y="75"/>
                </a:cubicBezTo>
                <a:cubicBezTo>
                  <a:pt x="35" y="76"/>
                  <a:pt x="35" y="76"/>
                  <a:pt x="36" y="76"/>
                </a:cubicBezTo>
                <a:cubicBezTo>
                  <a:pt x="36" y="76"/>
                  <a:pt x="36" y="76"/>
                  <a:pt x="36" y="76"/>
                </a:cubicBezTo>
                <a:cubicBezTo>
                  <a:pt x="37" y="76"/>
                  <a:pt x="37" y="76"/>
                  <a:pt x="37" y="75"/>
                </a:cubicBezTo>
                <a:cubicBezTo>
                  <a:pt x="37" y="75"/>
                  <a:pt x="37" y="74"/>
                  <a:pt x="37" y="74"/>
                </a:cubicBezTo>
                <a:cubicBezTo>
                  <a:pt x="37" y="71"/>
                  <a:pt x="37" y="71"/>
                  <a:pt x="37" y="71"/>
                </a:cubicBezTo>
                <a:cubicBezTo>
                  <a:pt x="39" y="74"/>
                  <a:pt x="39" y="74"/>
                  <a:pt x="39" y="74"/>
                </a:cubicBezTo>
                <a:cubicBezTo>
                  <a:pt x="40" y="74"/>
                  <a:pt x="40" y="74"/>
                  <a:pt x="40" y="74"/>
                </a:cubicBezTo>
                <a:cubicBezTo>
                  <a:pt x="40" y="73"/>
                  <a:pt x="40" y="73"/>
                  <a:pt x="40" y="73"/>
                </a:cubicBezTo>
                <a:cubicBezTo>
                  <a:pt x="37" y="70"/>
                  <a:pt x="37" y="70"/>
                  <a:pt x="37" y="70"/>
                </a:cubicBezTo>
                <a:cubicBezTo>
                  <a:pt x="37" y="68"/>
                  <a:pt x="37" y="68"/>
                  <a:pt x="37" y="68"/>
                </a:cubicBezTo>
                <a:cubicBezTo>
                  <a:pt x="39" y="71"/>
                  <a:pt x="39" y="71"/>
                  <a:pt x="39" y="71"/>
                </a:cubicBezTo>
                <a:cubicBezTo>
                  <a:pt x="40" y="71"/>
                  <a:pt x="40" y="71"/>
                  <a:pt x="40" y="71"/>
                </a:cubicBezTo>
                <a:cubicBezTo>
                  <a:pt x="40" y="70"/>
                  <a:pt x="40" y="70"/>
                  <a:pt x="40" y="70"/>
                </a:cubicBezTo>
                <a:cubicBezTo>
                  <a:pt x="37" y="67"/>
                  <a:pt x="37" y="67"/>
                  <a:pt x="37" y="67"/>
                </a:cubicBezTo>
                <a:cubicBezTo>
                  <a:pt x="38" y="59"/>
                  <a:pt x="38" y="59"/>
                  <a:pt x="38" y="59"/>
                </a:cubicBezTo>
                <a:cubicBezTo>
                  <a:pt x="38" y="59"/>
                  <a:pt x="38" y="58"/>
                  <a:pt x="38" y="58"/>
                </a:cubicBezTo>
                <a:cubicBezTo>
                  <a:pt x="38" y="57"/>
                  <a:pt x="38" y="57"/>
                  <a:pt x="38" y="57"/>
                </a:cubicBezTo>
                <a:cubicBezTo>
                  <a:pt x="38" y="53"/>
                  <a:pt x="38" y="53"/>
                  <a:pt x="38" y="53"/>
                </a:cubicBezTo>
                <a:cubicBezTo>
                  <a:pt x="41" y="57"/>
                  <a:pt x="41" y="57"/>
                  <a:pt x="41" y="57"/>
                </a:cubicBezTo>
                <a:cubicBezTo>
                  <a:pt x="42" y="57"/>
                  <a:pt x="42" y="57"/>
                  <a:pt x="42" y="57"/>
                </a:cubicBezTo>
                <a:cubicBezTo>
                  <a:pt x="42" y="56"/>
                  <a:pt x="42" y="56"/>
                  <a:pt x="42" y="56"/>
                </a:cubicBezTo>
                <a:cubicBezTo>
                  <a:pt x="38" y="52"/>
                  <a:pt x="38" y="52"/>
                  <a:pt x="38" y="52"/>
                </a:cubicBezTo>
                <a:cubicBezTo>
                  <a:pt x="38" y="49"/>
                  <a:pt x="38" y="49"/>
                  <a:pt x="38" y="49"/>
                </a:cubicBezTo>
                <a:cubicBezTo>
                  <a:pt x="42" y="53"/>
                  <a:pt x="42" y="53"/>
                  <a:pt x="42" y="53"/>
                </a:cubicBezTo>
                <a:cubicBezTo>
                  <a:pt x="43" y="53"/>
                  <a:pt x="43" y="53"/>
                  <a:pt x="43" y="53"/>
                </a:cubicBezTo>
                <a:cubicBezTo>
                  <a:pt x="43" y="52"/>
                  <a:pt x="43" y="52"/>
                  <a:pt x="43" y="52"/>
                </a:cubicBezTo>
                <a:cubicBezTo>
                  <a:pt x="39" y="48"/>
                  <a:pt x="39" y="48"/>
                  <a:pt x="39" y="48"/>
                </a:cubicBezTo>
                <a:cubicBezTo>
                  <a:pt x="39" y="40"/>
                  <a:pt x="39" y="40"/>
                  <a:pt x="39" y="40"/>
                </a:cubicBezTo>
                <a:cubicBezTo>
                  <a:pt x="44" y="45"/>
                  <a:pt x="44" y="45"/>
                  <a:pt x="44" y="45"/>
                </a:cubicBezTo>
                <a:cubicBezTo>
                  <a:pt x="43" y="51"/>
                  <a:pt x="43" y="51"/>
                  <a:pt x="43" y="51"/>
                </a:cubicBezTo>
                <a:cubicBezTo>
                  <a:pt x="43" y="52"/>
                  <a:pt x="43" y="52"/>
                  <a:pt x="43" y="52"/>
                </a:cubicBezTo>
                <a:cubicBezTo>
                  <a:pt x="44" y="52"/>
                  <a:pt x="44" y="52"/>
                  <a:pt x="44" y="52"/>
                </a:cubicBezTo>
                <a:cubicBezTo>
                  <a:pt x="44" y="51"/>
                  <a:pt x="44" y="51"/>
                  <a:pt x="44" y="51"/>
                </a:cubicBezTo>
                <a:cubicBezTo>
                  <a:pt x="45" y="46"/>
                  <a:pt x="45" y="46"/>
                  <a:pt x="45" y="46"/>
                </a:cubicBezTo>
                <a:cubicBezTo>
                  <a:pt x="46" y="48"/>
                  <a:pt x="46" y="48"/>
                  <a:pt x="46" y="48"/>
                </a:cubicBezTo>
                <a:cubicBezTo>
                  <a:pt x="46" y="54"/>
                  <a:pt x="46" y="54"/>
                  <a:pt x="46" y="54"/>
                </a:cubicBezTo>
                <a:cubicBezTo>
                  <a:pt x="46" y="55"/>
                  <a:pt x="46" y="55"/>
                  <a:pt x="46" y="55"/>
                </a:cubicBezTo>
                <a:cubicBezTo>
                  <a:pt x="46" y="55"/>
                  <a:pt x="46" y="55"/>
                  <a:pt x="46" y="55"/>
                </a:cubicBezTo>
                <a:cubicBezTo>
                  <a:pt x="47" y="54"/>
                  <a:pt x="47" y="54"/>
                  <a:pt x="47" y="54"/>
                </a:cubicBezTo>
                <a:cubicBezTo>
                  <a:pt x="47" y="49"/>
                  <a:pt x="47" y="49"/>
                  <a:pt x="47" y="49"/>
                </a:cubicBezTo>
                <a:cubicBezTo>
                  <a:pt x="52" y="55"/>
                  <a:pt x="52" y="55"/>
                  <a:pt x="52" y="55"/>
                </a:cubicBezTo>
                <a:cubicBezTo>
                  <a:pt x="52" y="55"/>
                  <a:pt x="52" y="55"/>
                  <a:pt x="52" y="56"/>
                </a:cubicBezTo>
                <a:cubicBezTo>
                  <a:pt x="52" y="56"/>
                  <a:pt x="53" y="56"/>
                  <a:pt x="53" y="56"/>
                </a:cubicBezTo>
                <a:cubicBezTo>
                  <a:pt x="53" y="56"/>
                  <a:pt x="53" y="56"/>
                  <a:pt x="53" y="56"/>
                </a:cubicBezTo>
                <a:cubicBezTo>
                  <a:pt x="57" y="60"/>
                  <a:pt x="57" y="60"/>
                  <a:pt x="57" y="60"/>
                </a:cubicBezTo>
                <a:cubicBezTo>
                  <a:pt x="57" y="65"/>
                  <a:pt x="57" y="65"/>
                  <a:pt x="57" y="65"/>
                </a:cubicBezTo>
                <a:cubicBezTo>
                  <a:pt x="57" y="65"/>
                  <a:pt x="57" y="65"/>
                  <a:pt x="57" y="65"/>
                </a:cubicBezTo>
                <a:cubicBezTo>
                  <a:pt x="57" y="65"/>
                  <a:pt x="57" y="65"/>
                  <a:pt x="57" y="65"/>
                </a:cubicBezTo>
                <a:cubicBezTo>
                  <a:pt x="58" y="65"/>
                  <a:pt x="58" y="65"/>
                  <a:pt x="58" y="65"/>
                </a:cubicBezTo>
                <a:cubicBezTo>
                  <a:pt x="58" y="62"/>
                  <a:pt x="58" y="62"/>
                  <a:pt x="58" y="62"/>
                </a:cubicBezTo>
                <a:cubicBezTo>
                  <a:pt x="59" y="63"/>
                  <a:pt x="59" y="63"/>
                  <a:pt x="59" y="63"/>
                </a:cubicBezTo>
                <a:cubicBezTo>
                  <a:pt x="59" y="67"/>
                  <a:pt x="59" y="67"/>
                  <a:pt x="59" y="67"/>
                </a:cubicBezTo>
                <a:cubicBezTo>
                  <a:pt x="59" y="68"/>
                  <a:pt x="59" y="68"/>
                  <a:pt x="59" y="68"/>
                </a:cubicBezTo>
                <a:cubicBezTo>
                  <a:pt x="59" y="68"/>
                  <a:pt x="59" y="68"/>
                  <a:pt x="59" y="68"/>
                </a:cubicBezTo>
                <a:cubicBezTo>
                  <a:pt x="60" y="67"/>
                  <a:pt x="60" y="67"/>
                  <a:pt x="60" y="67"/>
                </a:cubicBezTo>
                <a:cubicBezTo>
                  <a:pt x="60" y="64"/>
                  <a:pt x="60" y="64"/>
                  <a:pt x="60" y="64"/>
                </a:cubicBezTo>
                <a:cubicBezTo>
                  <a:pt x="62" y="66"/>
                  <a:pt x="62" y="66"/>
                  <a:pt x="62" y="66"/>
                </a:cubicBezTo>
                <a:cubicBezTo>
                  <a:pt x="62" y="66"/>
                  <a:pt x="62" y="67"/>
                  <a:pt x="62" y="67"/>
                </a:cubicBezTo>
                <a:cubicBezTo>
                  <a:pt x="62" y="67"/>
                  <a:pt x="63" y="67"/>
                  <a:pt x="63" y="67"/>
                </a:cubicBezTo>
                <a:cubicBezTo>
                  <a:pt x="63" y="67"/>
                  <a:pt x="63" y="67"/>
                  <a:pt x="64" y="67"/>
                </a:cubicBezTo>
                <a:cubicBezTo>
                  <a:pt x="64" y="67"/>
                  <a:pt x="64" y="66"/>
                  <a:pt x="64" y="66"/>
                </a:cubicBezTo>
                <a:cubicBezTo>
                  <a:pt x="64" y="65"/>
                  <a:pt x="63" y="65"/>
                  <a:pt x="63" y="65"/>
                </a:cubicBezTo>
                <a:cubicBezTo>
                  <a:pt x="63" y="65"/>
                  <a:pt x="63" y="65"/>
                  <a:pt x="63" y="65"/>
                </a:cubicBezTo>
                <a:cubicBezTo>
                  <a:pt x="61" y="63"/>
                  <a:pt x="61" y="63"/>
                  <a:pt x="61" y="63"/>
                </a:cubicBezTo>
                <a:cubicBezTo>
                  <a:pt x="64" y="63"/>
                  <a:pt x="64" y="63"/>
                  <a:pt x="64" y="63"/>
                </a:cubicBezTo>
                <a:cubicBezTo>
                  <a:pt x="65" y="63"/>
                  <a:pt x="65" y="63"/>
                  <a:pt x="65" y="63"/>
                </a:cubicBezTo>
                <a:cubicBezTo>
                  <a:pt x="64" y="62"/>
                  <a:pt x="64" y="62"/>
                  <a:pt x="64" y="62"/>
                </a:cubicBezTo>
                <a:cubicBezTo>
                  <a:pt x="60" y="62"/>
                  <a:pt x="60" y="62"/>
                  <a:pt x="60" y="62"/>
                </a:cubicBezTo>
                <a:cubicBezTo>
                  <a:pt x="59" y="61"/>
                  <a:pt x="59" y="61"/>
                  <a:pt x="59" y="61"/>
                </a:cubicBezTo>
                <a:cubicBezTo>
                  <a:pt x="62" y="61"/>
                  <a:pt x="62" y="61"/>
                  <a:pt x="62" y="61"/>
                </a:cubicBezTo>
                <a:cubicBezTo>
                  <a:pt x="63" y="61"/>
                  <a:pt x="63" y="61"/>
                  <a:pt x="63" y="61"/>
                </a:cubicBezTo>
                <a:cubicBezTo>
                  <a:pt x="62" y="60"/>
                  <a:pt x="62" y="60"/>
                  <a:pt x="62" y="60"/>
                </a:cubicBezTo>
                <a:cubicBezTo>
                  <a:pt x="58" y="60"/>
                  <a:pt x="58" y="60"/>
                  <a:pt x="58" y="60"/>
                </a:cubicBezTo>
                <a:cubicBezTo>
                  <a:pt x="54" y="55"/>
                  <a:pt x="54" y="55"/>
                  <a:pt x="54" y="55"/>
                </a:cubicBezTo>
                <a:cubicBezTo>
                  <a:pt x="54" y="55"/>
                  <a:pt x="54" y="55"/>
                  <a:pt x="54" y="54"/>
                </a:cubicBezTo>
                <a:cubicBezTo>
                  <a:pt x="54" y="54"/>
                  <a:pt x="53" y="54"/>
                  <a:pt x="53" y="54"/>
                </a:cubicBezTo>
                <a:cubicBezTo>
                  <a:pt x="53" y="54"/>
                  <a:pt x="53" y="54"/>
                  <a:pt x="53" y="54"/>
                </a:cubicBezTo>
                <a:cubicBezTo>
                  <a:pt x="48" y="49"/>
                  <a:pt x="48" y="49"/>
                  <a:pt x="48" y="49"/>
                </a:cubicBezTo>
                <a:cubicBezTo>
                  <a:pt x="53" y="49"/>
                  <a:pt x="53" y="49"/>
                  <a:pt x="53" y="49"/>
                </a:cubicBezTo>
                <a:cubicBezTo>
                  <a:pt x="54" y="48"/>
                  <a:pt x="54" y="48"/>
                  <a:pt x="54" y="48"/>
                </a:cubicBezTo>
                <a:cubicBezTo>
                  <a:pt x="53" y="48"/>
                  <a:pt x="53" y="48"/>
                  <a:pt x="53" y="48"/>
                </a:cubicBezTo>
                <a:cubicBezTo>
                  <a:pt x="47" y="47"/>
                  <a:pt x="47" y="47"/>
                  <a:pt x="47" y="47"/>
                </a:cubicBezTo>
                <a:cubicBezTo>
                  <a:pt x="46" y="46"/>
                  <a:pt x="46" y="46"/>
                  <a:pt x="46" y="46"/>
                </a:cubicBezTo>
                <a:cubicBezTo>
                  <a:pt x="51" y="46"/>
                  <a:pt x="51" y="46"/>
                  <a:pt x="51" y="46"/>
                </a:cubicBezTo>
                <a:cubicBezTo>
                  <a:pt x="51" y="45"/>
                  <a:pt x="51" y="45"/>
                  <a:pt x="51" y="45"/>
                </a:cubicBezTo>
                <a:cubicBezTo>
                  <a:pt x="51" y="45"/>
                  <a:pt x="51" y="45"/>
                  <a:pt x="51" y="45"/>
                </a:cubicBezTo>
                <a:cubicBezTo>
                  <a:pt x="45" y="44"/>
                  <a:pt x="45" y="44"/>
                  <a:pt x="45" y="44"/>
                </a:cubicBezTo>
                <a:cubicBezTo>
                  <a:pt x="40" y="39"/>
                  <a:pt x="40" y="39"/>
                  <a:pt x="40" y="39"/>
                </a:cubicBezTo>
                <a:cubicBezTo>
                  <a:pt x="40" y="39"/>
                  <a:pt x="40" y="39"/>
                  <a:pt x="40" y="39"/>
                </a:cubicBezTo>
                <a:cubicBezTo>
                  <a:pt x="49" y="40"/>
                  <a:pt x="49" y="40"/>
                  <a:pt x="49" y="40"/>
                </a:cubicBezTo>
                <a:cubicBezTo>
                  <a:pt x="53" y="44"/>
                  <a:pt x="53" y="44"/>
                  <a:pt x="53" y="44"/>
                </a:cubicBezTo>
                <a:cubicBezTo>
                  <a:pt x="53" y="44"/>
                  <a:pt x="53" y="44"/>
                  <a:pt x="53" y="44"/>
                </a:cubicBezTo>
                <a:cubicBezTo>
                  <a:pt x="54" y="44"/>
                  <a:pt x="54" y="44"/>
                  <a:pt x="54" y="44"/>
                </a:cubicBezTo>
                <a:cubicBezTo>
                  <a:pt x="54" y="43"/>
                  <a:pt x="54" y="43"/>
                  <a:pt x="54" y="43"/>
                </a:cubicBezTo>
                <a:cubicBezTo>
                  <a:pt x="51" y="40"/>
                  <a:pt x="51" y="40"/>
                  <a:pt x="51" y="40"/>
                </a:cubicBezTo>
                <a:cubicBezTo>
                  <a:pt x="53" y="40"/>
                  <a:pt x="53" y="40"/>
                  <a:pt x="53" y="40"/>
                </a:cubicBezTo>
                <a:cubicBezTo>
                  <a:pt x="57" y="45"/>
                  <a:pt x="57" y="45"/>
                  <a:pt x="57" y="45"/>
                </a:cubicBezTo>
                <a:cubicBezTo>
                  <a:pt x="57" y="45"/>
                  <a:pt x="57" y="45"/>
                  <a:pt x="57" y="45"/>
                </a:cubicBezTo>
                <a:cubicBezTo>
                  <a:pt x="58" y="45"/>
                  <a:pt x="58" y="45"/>
                  <a:pt x="58" y="45"/>
                </a:cubicBezTo>
                <a:cubicBezTo>
                  <a:pt x="58" y="44"/>
                  <a:pt x="58" y="44"/>
                  <a:pt x="58" y="44"/>
                </a:cubicBezTo>
                <a:cubicBezTo>
                  <a:pt x="55" y="40"/>
                  <a:pt x="55" y="40"/>
                  <a:pt x="55" y="40"/>
                </a:cubicBezTo>
                <a:cubicBezTo>
                  <a:pt x="58" y="40"/>
                  <a:pt x="58" y="40"/>
                  <a:pt x="58" y="40"/>
                </a:cubicBezTo>
                <a:cubicBezTo>
                  <a:pt x="58" y="41"/>
                  <a:pt x="59" y="41"/>
                  <a:pt x="59" y="41"/>
                </a:cubicBezTo>
                <a:cubicBezTo>
                  <a:pt x="59" y="41"/>
                  <a:pt x="59" y="41"/>
                  <a:pt x="59" y="41"/>
                </a:cubicBezTo>
                <a:cubicBezTo>
                  <a:pt x="60" y="41"/>
                  <a:pt x="60" y="41"/>
                  <a:pt x="60" y="40"/>
                </a:cubicBezTo>
                <a:cubicBezTo>
                  <a:pt x="68" y="41"/>
                  <a:pt x="68" y="41"/>
                  <a:pt x="68" y="41"/>
                </a:cubicBezTo>
                <a:cubicBezTo>
                  <a:pt x="68" y="41"/>
                  <a:pt x="68" y="41"/>
                  <a:pt x="68" y="41"/>
                </a:cubicBezTo>
                <a:cubicBezTo>
                  <a:pt x="71" y="44"/>
                  <a:pt x="71" y="44"/>
                  <a:pt x="71" y="44"/>
                </a:cubicBezTo>
                <a:cubicBezTo>
                  <a:pt x="71" y="44"/>
                  <a:pt x="71" y="44"/>
                  <a:pt x="71" y="44"/>
                </a:cubicBezTo>
                <a:cubicBezTo>
                  <a:pt x="72" y="44"/>
                  <a:pt x="72" y="44"/>
                  <a:pt x="72" y="44"/>
                </a:cubicBezTo>
                <a:cubicBezTo>
                  <a:pt x="72" y="44"/>
                  <a:pt x="72" y="44"/>
                  <a:pt x="72" y="44"/>
                </a:cubicBezTo>
                <a:cubicBezTo>
                  <a:pt x="69" y="41"/>
                  <a:pt x="69" y="41"/>
                  <a:pt x="69" y="41"/>
                </a:cubicBezTo>
                <a:cubicBezTo>
                  <a:pt x="71" y="41"/>
                  <a:pt x="71" y="41"/>
                  <a:pt x="71" y="41"/>
                </a:cubicBezTo>
                <a:cubicBezTo>
                  <a:pt x="71" y="41"/>
                  <a:pt x="71" y="41"/>
                  <a:pt x="71" y="41"/>
                </a:cubicBezTo>
                <a:cubicBezTo>
                  <a:pt x="74" y="45"/>
                  <a:pt x="74" y="45"/>
                  <a:pt x="74" y="45"/>
                </a:cubicBezTo>
                <a:cubicBezTo>
                  <a:pt x="74" y="45"/>
                  <a:pt x="74" y="45"/>
                  <a:pt x="74" y="45"/>
                </a:cubicBezTo>
                <a:cubicBezTo>
                  <a:pt x="75" y="45"/>
                  <a:pt x="75" y="45"/>
                  <a:pt x="75" y="45"/>
                </a:cubicBezTo>
                <a:cubicBezTo>
                  <a:pt x="75" y="44"/>
                  <a:pt x="75" y="44"/>
                  <a:pt x="75" y="44"/>
                </a:cubicBezTo>
                <a:cubicBezTo>
                  <a:pt x="73" y="41"/>
                  <a:pt x="73" y="41"/>
                  <a:pt x="73" y="41"/>
                </a:cubicBezTo>
                <a:cubicBezTo>
                  <a:pt x="76" y="41"/>
                  <a:pt x="76" y="41"/>
                  <a:pt x="76" y="41"/>
                </a:cubicBezTo>
                <a:cubicBezTo>
                  <a:pt x="76" y="42"/>
                  <a:pt x="76" y="42"/>
                  <a:pt x="77" y="42"/>
                </a:cubicBezTo>
                <a:cubicBezTo>
                  <a:pt x="77" y="42"/>
                  <a:pt x="77" y="42"/>
                  <a:pt x="77" y="42"/>
                </a:cubicBezTo>
                <a:cubicBezTo>
                  <a:pt x="77" y="42"/>
                  <a:pt x="78" y="42"/>
                  <a:pt x="78" y="41"/>
                </a:cubicBezTo>
                <a:cubicBezTo>
                  <a:pt x="78" y="40"/>
                  <a:pt x="77" y="40"/>
                  <a:pt x="77" y="40"/>
                </a:cubicBezTo>
                <a:cubicBezTo>
                  <a:pt x="77" y="40"/>
                  <a:pt x="77" y="40"/>
                  <a:pt x="77" y="40"/>
                </a:cubicBezTo>
                <a:cubicBezTo>
                  <a:pt x="76" y="40"/>
                  <a:pt x="76" y="40"/>
                  <a:pt x="76" y="40"/>
                </a:cubicBezTo>
                <a:cubicBezTo>
                  <a:pt x="73" y="40"/>
                  <a:pt x="73" y="40"/>
                  <a:pt x="73" y="40"/>
                </a:cubicBezTo>
                <a:cubicBezTo>
                  <a:pt x="75" y="38"/>
                  <a:pt x="75" y="38"/>
                  <a:pt x="75" y="38"/>
                </a:cubicBezTo>
                <a:cubicBezTo>
                  <a:pt x="75" y="37"/>
                  <a:pt x="75" y="37"/>
                  <a:pt x="75" y="37"/>
                </a:cubicBezTo>
                <a:cubicBezTo>
                  <a:pt x="74" y="37"/>
                  <a:pt x="74" y="37"/>
                  <a:pt x="74" y="37"/>
                </a:cubicBezTo>
                <a:cubicBezTo>
                  <a:pt x="71" y="40"/>
                  <a:pt x="71" y="40"/>
                  <a:pt x="71" y="40"/>
                </a:cubicBezTo>
                <a:cubicBezTo>
                  <a:pt x="70" y="40"/>
                  <a:pt x="70" y="40"/>
                  <a:pt x="70" y="40"/>
                </a:cubicBezTo>
                <a:cubicBezTo>
                  <a:pt x="72" y="38"/>
                  <a:pt x="72" y="38"/>
                  <a:pt x="72" y="38"/>
                </a:cubicBezTo>
                <a:cubicBezTo>
                  <a:pt x="72" y="37"/>
                  <a:pt x="72" y="37"/>
                  <a:pt x="72" y="37"/>
                </a:cubicBezTo>
                <a:cubicBezTo>
                  <a:pt x="71" y="37"/>
                  <a:pt x="71" y="37"/>
                  <a:pt x="71" y="37"/>
                </a:cubicBezTo>
                <a:cubicBezTo>
                  <a:pt x="68" y="40"/>
                  <a:pt x="68" y="40"/>
                  <a:pt x="68" y="40"/>
                </a:cubicBezTo>
                <a:cubicBezTo>
                  <a:pt x="60" y="39"/>
                  <a:pt x="60" y="39"/>
                  <a:pt x="60" y="39"/>
                </a:cubicBezTo>
                <a:cubicBezTo>
                  <a:pt x="60" y="39"/>
                  <a:pt x="60" y="39"/>
                  <a:pt x="59" y="38"/>
                </a:cubicBezTo>
                <a:cubicBezTo>
                  <a:pt x="59" y="38"/>
                  <a:pt x="59" y="38"/>
                  <a:pt x="59" y="38"/>
                </a:cubicBezTo>
                <a:cubicBezTo>
                  <a:pt x="59" y="38"/>
                  <a:pt x="58" y="39"/>
                  <a:pt x="58" y="39"/>
                </a:cubicBezTo>
                <a:cubicBezTo>
                  <a:pt x="55" y="39"/>
                  <a:pt x="55" y="39"/>
                  <a:pt x="55" y="39"/>
                </a:cubicBezTo>
                <a:cubicBezTo>
                  <a:pt x="59" y="35"/>
                  <a:pt x="59" y="35"/>
                  <a:pt x="59" y="35"/>
                </a:cubicBezTo>
                <a:cubicBezTo>
                  <a:pt x="59" y="35"/>
                  <a:pt x="59" y="35"/>
                  <a:pt x="59" y="35"/>
                </a:cubicBezTo>
                <a:cubicBezTo>
                  <a:pt x="58" y="35"/>
                  <a:pt x="58" y="35"/>
                  <a:pt x="58" y="35"/>
                </a:cubicBezTo>
                <a:cubicBezTo>
                  <a:pt x="53" y="39"/>
                  <a:pt x="53" y="39"/>
                  <a:pt x="53" y="39"/>
                </a:cubicBezTo>
                <a:cubicBezTo>
                  <a:pt x="51" y="39"/>
                  <a:pt x="51" y="39"/>
                  <a:pt x="51" y="39"/>
                </a:cubicBezTo>
                <a:cubicBezTo>
                  <a:pt x="54" y="35"/>
                  <a:pt x="54" y="35"/>
                  <a:pt x="54" y="35"/>
                </a:cubicBezTo>
                <a:cubicBezTo>
                  <a:pt x="54" y="34"/>
                  <a:pt x="54" y="34"/>
                  <a:pt x="54" y="34"/>
                </a:cubicBezTo>
                <a:cubicBezTo>
                  <a:pt x="54" y="34"/>
                  <a:pt x="54" y="34"/>
                  <a:pt x="54" y="34"/>
                </a:cubicBezTo>
                <a:cubicBezTo>
                  <a:pt x="49" y="38"/>
                  <a:pt x="49" y="38"/>
                  <a:pt x="49" y="38"/>
                </a:cubicBezTo>
                <a:cubicBezTo>
                  <a:pt x="40" y="38"/>
                  <a:pt x="40" y="38"/>
                  <a:pt x="40" y="38"/>
                </a:cubicBezTo>
                <a:cubicBezTo>
                  <a:pt x="46" y="33"/>
                  <a:pt x="46" y="33"/>
                  <a:pt x="46" y="33"/>
                </a:cubicBezTo>
                <a:cubicBezTo>
                  <a:pt x="52" y="33"/>
                  <a:pt x="52" y="33"/>
                  <a:pt x="52" y="33"/>
                </a:cubicBezTo>
                <a:cubicBezTo>
                  <a:pt x="53" y="33"/>
                  <a:pt x="53" y="33"/>
                  <a:pt x="53" y="33"/>
                </a:cubicBezTo>
                <a:cubicBezTo>
                  <a:pt x="52" y="32"/>
                  <a:pt x="52" y="32"/>
                  <a:pt x="52" y="32"/>
                </a:cubicBezTo>
                <a:cubicBezTo>
                  <a:pt x="47" y="32"/>
                  <a:pt x="47" y="32"/>
                  <a:pt x="47" y="32"/>
                </a:cubicBezTo>
                <a:cubicBezTo>
                  <a:pt x="49" y="30"/>
                  <a:pt x="49" y="30"/>
                  <a:pt x="49" y="30"/>
                </a:cubicBezTo>
                <a:cubicBezTo>
                  <a:pt x="55" y="30"/>
                  <a:pt x="55" y="30"/>
                  <a:pt x="55" y="30"/>
                </a:cubicBezTo>
                <a:cubicBezTo>
                  <a:pt x="56" y="30"/>
                  <a:pt x="56" y="30"/>
                  <a:pt x="56" y="30"/>
                </a:cubicBezTo>
                <a:cubicBezTo>
                  <a:pt x="56" y="29"/>
                  <a:pt x="56" y="29"/>
                  <a:pt x="56" y="29"/>
                </a:cubicBezTo>
                <a:cubicBezTo>
                  <a:pt x="51" y="29"/>
                  <a:pt x="51" y="29"/>
                  <a:pt x="51" y="29"/>
                </a:cubicBezTo>
                <a:cubicBezTo>
                  <a:pt x="56" y="24"/>
                  <a:pt x="56" y="24"/>
                  <a:pt x="56" y="24"/>
                </a:cubicBezTo>
                <a:cubicBezTo>
                  <a:pt x="57" y="24"/>
                  <a:pt x="57" y="24"/>
                  <a:pt x="57" y="24"/>
                </a:cubicBezTo>
                <a:cubicBezTo>
                  <a:pt x="57" y="24"/>
                  <a:pt x="57" y="24"/>
                  <a:pt x="58" y="24"/>
                </a:cubicBezTo>
                <a:cubicBezTo>
                  <a:pt x="58" y="23"/>
                  <a:pt x="58" y="23"/>
                  <a:pt x="58" y="22"/>
                </a:cubicBezTo>
                <a:cubicBezTo>
                  <a:pt x="61" y="20"/>
                  <a:pt x="61" y="20"/>
                  <a:pt x="61" y="20"/>
                </a:cubicBezTo>
                <a:cubicBezTo>
                  <a:pt x="61" y="20"/>
                  <a:pt x="61" y="20"/>
                  <a:pt x="61" y="20"/>
                </a:cubicBezTo>
                <a:cubicBezTo>
                  <a:pt x="66" y="20"/>
                  <a:pt x="66" y="20"/>
                  <a:pt x="66" y="20"/>
                </a:cubicBezTo>
                <a:cubicBezTo>
                  <a:pt x="66" y="19"/>
                  <a:pt x="66" y="19"/>
                  <a:pt x="66" y="19"/>
                </a:cubicBezTo>
                <a:cubicBezTo>
                  <a:pt x="66" y="19"/>
                  <a:pt x="66" y="19"/>
                  <a:pt x="66" y="19"/>
                </a:cubicBezTo>
                <a:cubicBezTo>
                  <a:pt x="62" y="19"/>
                  <a:pt x="62" y="19"/>
                  <a:pt x="62" y="19"/>
                </a:cubicBezTo>
                <a:cubicBezTo>
                  <a:pt x="64" y="18"/>
                  <a:pt x="64" y="18"/>
                  <a:pt x="64" y="18"/>
                </a:cubicBezTo>
                <a:cubicBezTo>
                  <a:pt x="64" y="18"/>
                  <a:pt x="64" y="18"/>
                  <a:pt x="64" y="18"/>
                </a:cubicBezTo>
                <a:cubicBezTo>
                  <a:pt x="68" y="18"/>
                  <a:pt x="68" y="18"/>
                  <a:pt x="68" y="18"/>
                </a:cubicBezTo>
                <a:cubicBezTo>
                  <a:pt x="69" y="17"/>
                  <a:pt x="69" y="17"/>
                  <a:pt x="69" y="17"/>
                </a:cubicBezTo>
                <a:cubicBezTo>
                  <a:pt x="68" y="17"/>
                  <a:pt x="68" y="17"/>
                  <a:pt x="68" y="17"/>
                </a:cubicBezTo>
                <a:cubicBezTo>
                  <a:pt x="65" y="17"/>
                  <a:pt x="65" y="17"/>
                  <a:pt x="65" y="17"/>
                </a:cubicBezTo>
                <a:cubicBezTo>
                  <a:pt x="67" y="15"/>
                  <a:pt x="67" y="15"/>
                  <a:pt x="67" y="15"/>
                </a:cubicBezTo>
                <a:cubicBezTo>
                  <a:pt x="67" y="15"/>
                  <a:pt x="67" y="15"/>
                  <a:pt x="67" y="15"/>
                </a:cubicBezTo>
                <a:cubicBezTo>
                  <a:pt x="68" y="15"/>
                  <a:pt x="68" y="15"/>
                  <a:pt x="68" y="14"/>
                </a:cubicBezTo>
                <a:cubicBezTo>
                  <a:pt x="69" y="14"/>
                  <a:pt x="69" y="13"/>
                  <a:pt x="68" y="13"/>
                </a:cubicBezTo>
                <a:cubicBezTo>
                  <a:pt x="68" y="12"/>
                  <a:pt x="68" y="12"/>
                  <a:pt x="67" y="12"/>
                </a:cubicBezTo>
                <a:cubicBezTo>
                  <a:pt x="67" y="12"/>
                  <a:pt x="67" y="12"/>
                  <a:pt x="67" y="13"/>
                </a:cubicBezTo>
                <a:cubicBezTo>
                  <a:pt x="66" y="13"/>
                  <a:pt x="66" y="13"/>
                  <a:pt x="66" y="14"/>
                </a:cubicBezTo>
                <a:cubicBezTo>
                  <a:pt x="64" y="16"/>
                  <a:pt x="64" y="16"/>
                  <a:pt x="64" y="16"/>
                </a:cubicBezTo>
                <a:cubicBezTo>
                  <a:pt x="64" y="12"/>
                  <a:pt x="64" y="12"/>
                  <a:pt x="64" y="12"/>
                </a:cubicBezTo>
                <a:cubicBezTo>
                  <a:pt x="64" y="12"/>
                  <a:pt x="64" y="12"/>
                  <a:pt x="64" y="12"/>
                </a:cubicBezTo>
                <a:cubicBezTo>
                  <a:pt x="63" y="12"/>
                  <a:pt x="63" y="12"/>
                  <a:pt x="63" y="12"/>
                </a:cubicBezTo>
                <a:cubicBezTo>
                  <a:pt x="63" y="17"/>
                  <a:pt x="63" y="17"/>
                  <a:pt x="63" y="17"/>
                </a:cubicBezTo>
                <a:cubicBezTo>
                  <a:pt x="62" y="18"/>
                  <a:pt x="62" y="18"/>
                  <a:pt x="62" y="18"/>
                </a:cubicBezTo>
                <a:cubicBezTo>
                  <a:pt x="62" y="14"/>
                  <a:pt x="62" y="14"/>
                  <a:pt x="62" y="14"/>
                </a:cubicBezTo>
                <a:cubicBezTo>
                  <a:pt x="62" y="14"/>
                  <a:pt x="62" y="14"/>
                  <a:pt x="62" y="14"/>
                </a:cubicBezTo>
                <a:cubicBezTo>
                  <a:pt x="61" y="14"/>
                  <a:pt x="61" y="14"/>
                  <a:pt x="61" y="14"/>
                </a:cubicBezTo>
                <a:cubicBezTo>
                  <a:pt x="61" y="19"/>
                  <a:pt x="61" y="19"/>
                  <a:pt x="61" y="19"/>
                </a:cubicBezTo>
                <a:cubicBezTo>
                  <a:pt x="57" y="22"/>
                  <a:pt x="57" y="22"/>
                  <a:pt x="57" y="22"/>
                </a:cubicBezTo>
                <a:cubicBezTo>
                  <a:pt x="57" y="21"/>
                  <a:pt x="57" y="21"/>
                  <a:pt x="57" y="21"/>
                </a:cubicBezTo>
                <a:cubicBezTo>
                  <a:pt x="57" y="21"/>
                  <a:pt x="56" y="22"/>
                  <a:pt x="56" y="22"/>
                </a:cubicBezTo>
                <a:cubicBezTo>
                  <a:pt x="56" y="22"/>
                  <a:pt x="56" y="22"/>
                  <a:pt x="56" y="23"/>
                </a:cubicBezTo>
                <a:cubicBezTo>
                  <a:pt x="50" y="28"/>
                  <a:pt x="50" y="28"/>
                  <a:pt x="50" y="28"/>
                </a:cubicBezTo>
                <a:cubicBezTo>
                  <a:pt x="50" y="23"/>
                  <a:pt x="50" y="23"/>
                  <a:pt x="50" y="23"/>
                </a:cubicBezTo>
                <a:cubicBezTo>
                  <a:pt x="50" y="22"/>
                  <a:pt x="50" y="22"/>
                  <a:pt x="50" y="22"/>
                </a:cubicBezTo>
                <a:cubicBezTo>
                  <a:pt x="49" y="23"/>
                  <a:pt x="49" y="23"/>
                  <a:pt x="49" y="23"/>
                </a:cubicBezTo>
                <a:cubicBezTo>
                  <a:pt x="49" y="29"/>
                  <a:pt x="49" y="29"/>
                  <a:pt x="49" y="29"/>
                </a:cubicBezTo>
                <a:cubicBezTo>
                  <a:pt x="47" y="31"/>
                  <a:pt x="47" y="31"/>
                  <a:pt x="47" y="31"/>
                </a:cubicBezTo>
                <a:cubicBezTo>
                  <a:pt x="47" y="26"/>
                  <a:pt x="47" y="26"/>
                  <a:pt x="47" y="26"/>
                </a:cubicBezTo>
                <a:cubicBezTo>
                  <a:pt x="46" y="25"/>
                  <a:pt x="46" y="25"/>
                  <a:pt x="46" y="25"/>
                </a:cubicBezTo>
                <a:cubicBezTo>
                  <a:pt x="46" y="26"/>
                  <a:pt x="46" y="26"/>
                  <a:pt x="46" y="26"/>
                </a:cubicBezTo>
                <a:cubicBezTo>
                  <a:pt x="45" y="32"/>
                  <a:pt x="45" y="32"/>
                  <a:pt x="45" y="32"/>
                </a:cubicBezTo>
                <a:cubicBezTo>
                  <a:pt x="39" y="37"/>
                  <a:pt x="39" y="37"/>
                  <a:pt x="39" y="37"/>
                </a:cubicBezTo>
                <a:cubicBezTo>
                  <a:pt x="39" y="37"/>
                  <a:pt x="39" y="37"/>
                  <a:pt x="39" y="37"/>
                </a:cubicBezTo>
                <a:cubicBezTo>
                  <a:pt x="40" y="28"/>
                  <a:pt x="40" y="28"/>
                  <a:pt x="40" y="28"/>
                </a:cubicBezTo>
                <a:cubicBezTo>
                  <a:pt x="45" y="24"/>
                  <a:pt x="45" y="24"/>
                  <a:pt x="45" y="24"/>
                </a:cubicBezTo>
                <a:cubicBezTo>
                  <a:pt x="45" y="24"/>
                  <a:pt x="45" y="24"/>
                  <a:pt x="45" y="24"/>
                </a:cubicBezTo>
                <a:cubicBezTo>
                  <a:pt x="44" y="24"/>
                  <a:pt x="44" y="24"/>
                  <a:pt x="44" y="24"/>
                </a:cubicBezTo>
                <a:cubicBezTo>
                  <a:pt x="40" y="27"/>
                  <a:pt x="40" y="27"/>
                  <a:pt x="40" y="27"/>
                </a:cubicBezTo>
                <a:cubicBezTo>
                  <a:pt x="40" y="24"/>
                  <a:pt x="40" y="24"/>
                  <a:pt x="40" y="24"/>
                </a:cubicBezTo>
                <a:cubicBezTo>
                  <a:pt x="45" y="20"/>
                  <a:pt x="45" y="20"/>
                  <a:pt x="45" y="20"/>
                </a:cubicBezTo>
                <a:cubicBezTo>
                  <a:pt x="45" y="20"/>
                  <a:pt x="45" y="20"/>
                  <a:pt x="45" y="20"/>
                </a:cubicBezTo>
                <a:cubicBezTo>
                  <a:pt x="44" y="19"/>
                  <a:pt x="44" y="19"/>
                  <a:pt x="44" y="19"/>
                </a:cubicBezTo>
                <a:cubicBezTo>
                  <a:pt x="40" y="23"/>
                  <a:pt x="40" y="23"/>
                  <a:pt x="40" y="23"/>
                </a:cubicBezTo>
                <a:cubicBezTo>
                  <a:pt x="41" y="19"/>
                  <a:pt x="41" y="19"/>
                  <a:pt x="41" y="19"/>
                </a:cubicBezTo>
                <a:cubicBezTo>
                  <a:pt x="41" y="19"/>
                  <a:pt x="41" y="19"/>
                  <a:pt x="41" y="18"/>
                </a:cubicBezTo>
                <a:cubicBezTo>
                  <a:pt x="41" y="18"/>
                  <a:pt x="41" y="17"/>
                  <a:pt x="41" y="17"/>
                </a:cubicBezTo>
                <a:cubicBezTo>
                  <a:pt x="41" y="9"/>
                  <a:pt x="41" y="9"/>
                  <a:pt x="41" y="9"/>
                </a:cubicBezTo>
                <a:cubicBezTo>
                  <a:pt x="45" y="6"/>
                  <a:pt x="45" y="6"/>
                  <a:pt x="45" y="6"/>
                </a:cubicBezTo>
                <a:cubicBezTo>
                  <a:pt x="45" y="6"/>
                  <a:pt x="45" y="6"/>
                  <a:pt x="45" y="6"/>
                </a:cubicBezTo>
                <a:cubicBezTo>
                  <a:pt x="44" y="5"/>
                  <a:pt x="44" y="5"/>
                  <a:pt x="44" y="5"/>
                </a:cubicBezTo>
                <a:cubicBezTo>
                  <a:pt x="41" y="8"/>
                  <a:pt x="41" y="8"/>
                  <a:pt x="41" y="8"/>
                </a:cubicBezTo>
                <a:cubicBezTo>
                  <a:pt x="41" y="6"/>
                  <a:pt x="41" y="6"/>
                  <a:pt x="41" y="6"/>
                </a:cubicBezTo>
                <a:cubicBezTo>
                  <a:pt x="45" y="3"/>
                  <a:pt x="45" y="3"/>
                  <a:pt x="45" y="3"/>
                </a:cubicBezTo>
                <a:cubicBezTo>
                  <a:pt x="45" y="3"/>
                  <a:pt x="45" y="3"/>
                  <a:pt x="45" y="3"/>
                </a:cubicBezTo>
                <a:cubicBezTo>
                  <a:pt x="44" y="2"/>
                  <a:pt x="44" y="2"/>
                  <a:pt x="44" y="2"/>
                </a:cubicBezTo>
                <a:cubicBezTo>
                  <a:pt x="42" y="5"/>
                  <a:pt x="42" y="5"/>
                  <a:pt x="42" y="5"/>
                </a:cubicBezTo>
                <a:cubicBezTo>
                  <a:pt x="42" y="2"/>
                  <a:pt x="42" y="2"/>
                  <a:pt x="42" y="2"/>
                </a:cubicBezTo>
                <a:cubicBezTo>
                  <a:pt x="42" y="2"/>
                  <a:pt x="42" y="1"/>
                  <a:pt x="42" y="1"/>
                </a:cubicBezTo>
                <a:cubicBezTo>
                  <a:pt x="42" y="0"/>
                  <a:pt x="42" y="0"/>
                  <a:pt x="41" y="0"/>
                </a:cubicBezTo>
                <a:cubicBezTo>
                  <a:pt x="41" y="0"/>
                  <a:pt x="41" y="0"/>
                  <a:pt x="41" y="0"/>
                </a:cubicBezTo>
              </a:path>
            </a:pathLst>
          </a:custGeom>
          <a:solidFill>
            <a:srgbClr val="B3F1FF"/>
          </a:solidFill>
          <a:ln w="3175" cap="flat" cmpd="sng" algn="ctr">
            <a:solidFill>
              <a:srgbClr val="B3F1FF"/>
            </a:solidFill>
            <a:prstDash val="solid"/>
            <a:round/>
            <a:headEnd type="none" w="med" len="med"/>
            <a:tailEnd type="none" w="med" len="med"/>
          </a:ln>
          <a:effectLst>
            <a:glow rad="50800">
              <a:srgbClr val="B3F1FF">
                <a:alpha val="36000"/>
              </a:srgbClr>
            </a:glow>
          </a:effectLst>
          <a:scene3d>
            <a:camera prst="orthographicFront"/>
            <a:lightRig rig="glow" dir="t"/>
          </a:scene3d>
          <a:sp3d prstMaterial="powder"/>
        </p:spPr>
        <p:txBody>
          <a:bodyPr vert="horz" wrap="square" lIns="91440" tIns="45720" rIns="91440" bIns="45720" numCol="1" rtlCol="0" anchor="t" anchorCtr="0" compatLnSpc="1">
            <a:prstTxWarp prst="textNoShape">
              <a:avLst/>
            </a:prstTxWarp>
          </a:bodyPr>
          <a:lstStyle/>
          <a:p>
            <a:endParaRPr lang="en-US" dirty="0"/>
          </a:p>
        </p:txBody>
      </p:sp>
      <p:sp>
        <p:nvSpPr>
          <p:cNvPr id="8" name="Freeform 6"/>
          <p:cNvSpPr>
            <a:spLocks/>
          </p:cNvSpPr>
          <p:nvPr/>
        </p:nvSpPr>
        <p:spPr bwMode="auto">
          <a:xfrm rot="10587135">
            <a:off x="7319423" y="1961031"/>
            <a:ext cx="471073" cy="477439"/>
          </a:xfrm>
          <a:custGeom>
            <a:avLst/>
            <a:gdLst>
              <a:gd name="T0" fmla="*/ 86 w 187"/>
              <a:gd name="T1" fmla="*/ 8 h 190"/>
              <a:gd name="T2" fmla="*/ 93 w 187"/>
              <a:gd name="T3" fmla="*/ 34 h 190"/>
              <a:gd name="T4" fmla="*/ 93 w 187"/>
              <a:gd name="T5" fmla="*/ 62 h 190"/>
              <a:gd name="T6" fmla="*/ 93 w 187"/>
              <a:gd name="T7" fmla="*/ 92 h 190"/>
              <a:gd name="T8" fmla="*/ 71 w 187"/>
              <a:gd name="T9" fmla="*/ 55 h 190"/>
              <a:gd name="T10" fmla="*/ 58 w 187"/>
              <a:gd name="T11" fmla="*/ 58 h 190"/>
              <a:gd name="T12" fmla="*/ 40 w 187"/>
              <a:gd name="T13" fmla="*/ 28 h 190"/>
              <a:gd name="T14" fmla="*/ 27 w 187"/>
              <a:gd name="T15" fmla="*/ 28 h 190"/>
              <a:gd name="T16" fmla="*/ 27 w 187"/>
              <a:gd name="T17" fmla="*/ 41 h 190"/>
              <a:gd name="T18" fmla="*/ 56 w 187"/>
              <a:gd name="T19" fmla="*/ 60 h 190"/>
              <a:gd name="T20" fmla="*/ 54 w 187"/>
              <a:gd name="T21" fmla="*/ 72 h 190"/>
              <a:gd name="T22" fmla="*/ 91 w 187"/>
              <a:gd name="T23" fmla="*/ 94 h 190"/>
              <a:gd name="T24" fmla="*/ 63 w 187"/>
              <a:gd name="T25" fmla="*/ 94 h 190"/>
              <a:gd name="T26" fmla="*/ 37 w 187"/>
              <a:gd name="T27" fmla="*/ 94 h 190"/>
              <a:gd name="T28" fmla="*/ 8 w 187"/>
              <a:gd name="T29" fmla="*/ 86 h 190"/>
              <a:gd name="T30" fmla="*/ 3 w 187"/>
              <a:gd name="T31" fmla="*/ 98 h 190"/>
              <a:gd name="T32" fmla="*/ 19 w 187"/>
              <a:gd name="T33" fmla="*/ 97 h 190"/>
              <a:gd name="T34" fmla="*/ 42 w 187"/>
              <a:gd name="T35" fmla="*/ 97 h 190"/>
              <a:gd name="T36" fmla="*/ 60 w 187"/>
              <a:gd name="T37" fmla="*/ 105 h 190"/>
              <a:gd name="T38" fmla="*/ 61 w 187"/>
              <a:gd name="T39" fmla="*/ 111 h 190"/>
              <a:gd name="T40" fmla="*/ 52 w 187"/>
              <a:gd name="T41" fmla="*/ 119 h 190"/>
              <a:gd name="T42" fmla="*/ 32 w 187"/>
              <a:gd name="T43" fmla="*/ 144 h 190"/>
              <a:gd name="T44" fmla="*/ 26 w 187"/>
              <a:gd name="T45" fmla="*/ 150 h 190"/>
              <a:gd name="T46" fmla="*/ 31 w 187"/>
              <a:gd name="T47" fmla="*/ 162 h 190"/>
              <a:gd name="T48" fmla="*/ 42 w 187"/>
              <a:gd name="T49" fmla="*/ 149 h 190"/>
              <a:gd name="T50" fmla="*/ 61 w 187"/>
              <a:gd name="T51" fmla="*/ 132 h 190"/>
              <a:gd name="T52" fmla="*/ 75 w 187"/>
              <a:gd name="T53" fmla="*/ 116 h 190"/>
              <a:gd name="T54" fmla="*/ 93 w 187"/>
              <a:gd name="T55" fmla="*/ 117 h 190"/>
              <a:gd name="T56" fmla="*/ 82 w 187"/>
              <a:gd name="T57" fmla="*/ 140 h 190"/>
              <a:gd name="T58" fmla="*/ 85 w 187"/>
              <a:gd name="T59" fmla="*/ 173 h 190"/>
              <a:gd name="T60" fmla="*/ 86 w 187"/>
              <a:gd name="T61" fmla="*/ 183 h 190"/>
              <a:gd name="T62" fmla="*/ 96 w 187"/>
              <a:gd name="T63" fmla="*/ 177 h 190"/>
              <a:gd name="T64" fmla="*/ 103 w 187"/>
              <a:gd name="T65" fmla="*/ 176 h 190"/>
              <a:gd name="T66" fmla="*/ 105 w 187"/>
              <a:gd name="T67" fmla="*/ 140 h 190"/>
              <a:gd name="T68" fmla="*/ 107 w 187"/>
              <a:gd name="T69" fmla="*/ 130 h 190"/>
              <a:gd name="T70" fmla="*/ 112 w 187"/>
              <a:gd name="T71" fmla="*/ 127 h 190"/>
              <a:gd name="T72" fmla="*/ 125 w 187"/>
              <a:gd name="T73" fmla="*/ 128 h 190"/>
              <a:gd name="T74" fmla="*/ 145 w 187"/>
              <a:gd name="T75" fmla="*/ 156 h 190"/>
              <a:gd name="T76" fmla="*/ 155 w 187"/>
              <a:gd name="T77" fmla="*/ 158 h 190"/>
              <a:gd name="T78" fmla="*/ 160 w 187"/>
              <a:gd name="T79" fmla="*/ 151 h 190"/>
              <a:gd name="T80" fmla="*/ 155 w 187"/>
              <a:gd name="T81" fmla="*/ 143 h 190"/>
              <a:gd name="T82" fmla="*/ 133 w 187"/>
              <a:gd name="T83" fmla="*/ 120 h 190"/>
              <a:gd name="T84" fmla="*/ 126 w 187"/>
              <a:gd name="T85" fmla="*/ 110 h 190"/>
              <a:gd name="T86" fmla="*/ 127 w 187"/>
              <a:gd name="T87" fmla="*/ 105 h 190"/>
              <a:gd name="T88" fmla="*/ 145 w 187"/>
              <a:gd name="T89" fmla="*/ 97 h 190"/>
              <a:gd name="T90" fmla="*/ 168 w 187"/>
              <a:gd name="T91" fmla="*/ 97 h 190"/>
              <a:gd name="T92" fmla="*/ 185 w 187"/>
              <a:gd name="T93" fmla="*/ 98 h 190"/>
              <a:gd name="T94" fmla="*/ 179 w 187"/>
              <a:gd name="T95" fmla="*/ 86 h 190"/>
              <a:gd name="T96" fmla="*/ 151 w 187"/>
              <a:gd name="T97" fmla="*/ 94 h 190"/>
              <a:gd name="T98" fmla="*/ 135 w 187"/>
              <a:gd name="T99" fmla="*/ 83 h 190"/>
              <a:gd name="T100" fmla="*/ 97 w 187"/>
              <a:gd name="T101" fmla="*/ 94 h 190"/>
              <a:gd name="T102" fmla="*/ 120 w 187"/>
              <a:gd name="T103" fmla="*/ 71 h 190"/>
              <a:gd name="T104" fmla="*/ 132 w 187"/>
              <a:gd name="T105" fmla="*/ 61 h 190"/>
              <a:gd name="T106" fmla="*/ 148 w 187"/>
              <a:gd name="T107" fmla="*/ 43 h 190"/>
              <a:gd name="T108" fmla="*/ 159 w 187"/>
              <a:gd name="T109" fmla="*/ 32 h 190"/>
              <a:gd name="T110" fmla="*/ 152 w 187"/>
              <a:gd name="T111" fmla="*/ 27 h 190"/>
              <a:gd name="T112" fmla="*/ 145 w 187"/>
              <a:gd name="T113" fmla="*/ 31 h 190"/>
              <a:gd name="T114" fmla="*/ 121 w 187"/>
              <a:gd name="T115" fmla="*/ 54 h 190"/>
              <a:gd name="T116" fmla="*/ 112 w 187"/>
              <a:gd name="T117" fmla="*/ 60 h 190"/>
              <a:gd name="T118" fmla="*/ 105 w 187"/>
              <a:gd name="T119" fmla="*/ 60 h 190"/>
              <a:gd name="T120" fmla="*/ 96 w 187"/>
              <a:gd name="T121" fmla="*/ 39 h 190"/>
              <a:gd name="T122" fmla="*/ 102 w 187"/>
              <a:gd name="T123" fmla="*/ 14 h 190"/>
              <a:gd name="T124" fmla="*/ 96 w 187"/>
              <a:gd name="T125" fmla="*/ 1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190">
                <a:moveTo>
                  <a:pt x="94" y="0"/>
                </a:moveTo>
                <a:cubicBezTo>
                  <a:pt x="93" y="0"/>
                  <a:pt x="92" y="1"/>
                  <a:pt x="92" y="2"/>
                </a:cubicBezTo>
                <a:cubicBezTo>
                  <a:pt x="92" y="3"/>
                  <a:pt x="92" y="4"/>
                  <a:pt x="93" y="5"/>
                </a:cubicBezTo>
                <a:cubicBezTo>
                  <a:pt x="93" y="12"/>
                  <a:pt x="93" y="12"/>
                  <a:pt x="93" y="12"/>
                </a:cubicBezTo>
                <a:cubicBezTo>
                  <a:pt x="87" y="6"/>
                  <a:pt x="87" y="6"/>
                  <a:pt x="87" y="6"/>
                </a:cubicBezTo>
                <a:cubicBezTo>
                  <a:pt x="87" y="6"/>
                  <a:pt x="87" y="6"/>
                  <a:pt x="87" y="6"/>
                </a:cubicBezTo>
                <a:cubicBezTo>
                  <a:pt x="86" y="6"/>
                  <a:pt x="86" y="6"/>
                  <a:pt x="85" y="6"/>
                </a:cubicBezTo>
                <a:cubicBezTo>
                  <a:pt x="85" y="7"/>
                  <a:pt x="85" y="8"/>
                  <a:pt x="86" y="8"/>
                </a:cubicBezTo>
                <a:cubicBezTo>
                  <a:pt x="93" y="16"/>
                  <a:pt x="93" y="16"/>
                  <a:pt x="93" y="16"/>
                </a:cubicBezTo>
                <a:cubicBezTo>
                  <a:pt x="93" y="19"/>
                  <a:pt x="93" y="19"/>
                  <a:pt x="93" y="19"/>
                </a:cubicBezTo>
                <a:cubicBezTo>
                  <a:pt x="87" y="14"/>
                  <a:pt x="87" y="14"/>
                  <a:pt x="87" y="14"/>
                </a:cubicBezTo>
                <a:cubicBezTo>
                  <a:pt x="87" y="13"/>
                  <a:pt x="87" y="13"/>
                  <a:pt x="86" y="13"/>
                </a:cubicBezTo>
                <a:cubicBezTo>
                  <a:pt x="86" y="13"/>
                  <a:pt x="86" y="13"/>
                  <a:pt x="85" y="14"/>
                </a:cubicBezTo>
                <a:cubicBezTo>
                  <a:pt x="85" y="14"/>
                  <a:pt x="85" y="15"/>
                  <a:pt x="86" y="16"/>
                </a:cubicBezTo>
                <a:cubicBezTo>
                  <a:pt x="93" y="23"/>
                  <a:pt x="93" y="23"/>
                  <a:pt x="93" y="23"/>
                </a:cubicBezTo>
                <a:cubicBezTo>
                  <a:pt x="93" y="34"/>
                  <a:pt x="93" y="34"/>
                  <a:pt x="93" y="34"/>
                </a:cubicBezTo>
                <a:cubicBezTo>
                  <a:pt x="92" y="34"/>
                  <a:pt x="91" y="35"/>
                  <a:pt x="91" y="37"/>
                </a:cubicBezTo>
                <a:cubicBezTo>
                  <a:pt x="91" y="38"/>
                  <a:pt x="92" y="39"/>
                  <a:pt x="93" y="39"/>
                </a:cubicBezTo>
                <a:cubicBezTo>
                  <a:pt x="93" y="58"/>
                  <a:pt x="93" y="58"/>
                  <a:pt x="93" y="58"/>
                </a:cubicBezTo>
                <a:cubicBezTo>
                  <a:pt x="84" y="50"/>
                  <a:pt x="84" y="50"/>
                  <a:pt x="84" y="50"/>
                </a:cubicBezTo>
                <a:cubicBezTo>
                  <a:pt x="84" y="49"/>
                  <a:pt x="84" y="49"/>
                  <a:pt x="83" y="49"/>
                </a:cubicBezTo>
                <a:cubicBezTo>
                  <a:pt x="83" y="49"/>
                  <a:pt x="83" y="49"/>
                  <a:pt x="82" y="50"/>
                </a:cubicBezTo>
                <a:cubicBezTo>
                  <a:pt x="82" y="50"/>
                  <a:pt x="82" y="51"/>
                  <a:pt x="82" y="52"/>
                </a:cubicBezTo>
                <a:cubicBezTo>
                  <a:pt x="93" y="62"/>
                  <a:pt x="93" y="62"/>
                  <a:pt x="93" y="62"/>
                </a:cubicBezTo>
                <a:cubicBezTo>
                  <a:pt x="93" y="68"/>
                  <a:pt x="93" y="68"/>
                  <a:pt x="93" y="68"/>
                </a:cubicBezTo>
                <a:cubicBezTo>
                  <a:pt x="84" y="60"/>
                  <a:pt x="84" y="60"/>
                  <a:pt x="84" y="60"/>
                </a:cubicBezTo>
                <a:cubicBezTo>
                  <a:pt x="84" y="59"/>
                  <a:pt x="84" y="59"/>
                  <a:pt x="83" y="59"/>
                </a:cubicBezTo>
                <a:cubicBezTo>
                  <a:pt x="83" y="59"/>
                  <a:pt x="83" y="59"/>
                  <a:pt x="82" y="60"/>
                </a:cubicBezTo>
                <a:cubicBezTo>
                  <a:pt x="82" y="60"/>
                  <a:pt x="82" y="61"/>
                  <a:pt x="82" y="62"/>
                </a:cubicBezTo>
                <a:cubicBezTo>
                  <a:pt x="93" y="72"/>
                  <a:pt x="93" y="72"/>
                  <a:pt x="93" y="72"/>
                </a:cubicBezTo>
                <a:cubicBezTo>
                  <a:pt x="93" y="92"/>
                  <a:pt x="93" y="92"/>
                  <a:pt x="93" y="92"/>
                </a:cubicBezTo>
                <a:cubicBezTo>
                  <a:pt x="93" y="92"/>
                  <a:pt x="93" y="92"/>
                  <a:pt x="93" y="92"/>
                </a:cubicBezTo>
                <a:cubicBezTo>
                  <a:pt x="78" y="77"/>
                  <a:pt x="78" y="77"/>
                  <a:pt x="78" y="77"/>
                </a:cubicBezTo>
                <a:cubicBezTo>
                  <a:pt x="78" y="62"/>
                  <a:pt x="78" y="62"/>
                  <a:pt x="78" y="62"/>
                </a:cubicBezTo>
                <a:cubicBezTo>
                  <a:pt x="78" y="61"/>
                  <a:pt x="77" y="61"/>
                  <a:pt x="77" y="61"/>
                </a:cubicBezTo>
                <a:cubicBezTo>
                  <a:pt x="77" y="61"/>
                  <a:pt x="77" y="61"/>
                  <a:pt x="77" y="61"/>
                </a:cubicBezTo>
                <a:cubicBezTo>
                  <a:pt x="76" y="61"/>
                  <a:pt x="75" y="61"/>
                  <a:pt x="75" y="62"/>
                </a:cubicBezTo>
                <a:cubicBezTo>
                  <a:pt x="75" y="74"/>
                  <a:pt x="75" y="74"/>
                  <a:pt x="75" y="74"/>
                </a:cubicBezTo>
                <a:cubicBezTo>
                  <a:pt x="71" y="70"/>
                  <a:pt x="71" y="70"/>
                  <a:pt x="71" y="70"/>
                </a:cubicBezTo>
                <a:cubicBezTo>
                  <a:pt x="71" y="55"/>
                  <a:pt x="71" y="55"/>
                  <a:pt x="71" y="55"/>
                </a:cubicBezTo>
                <a:cubicBezTo>
                  <a:pt x="71" y="54"/>
                  <a:pt x="70" y="53"/>
                  <a:pt x="70" y="53"/>
                </a:cubicBezTo>
                <a:cubicBezTo>
                  <a:pt x="70" y="53"/>
                  <a:pt x="70" y="53"/>
                  <a:pt x="70" y="53"/>
                </a:cubicBezTo>
                <a:cubicBezTo>
                  <a:pt x="69" y="53"/>
                  <a:pt x="68" y="54"/>
                  <a:pt x="68" y="55"/>
                </a:cubicBezTo>
                <a:cubicBezTo>
                  <a:pt x="68" y="67"/>
                  <a:pt x="68" y="67"/>
                  <a:pt x="68" y="67"/>
                </a:cubicBezTo>
                <a:cubicBezTo>
                  <a:pt x="62" y="61"/>
                  <a:pt x="62" y="61"/>
                  <a:pt x="62" y="61"/>
                </a:cubicBezTo>
                <a:cubicBezTo>
                  <a:pt x="62" y="60"/>
                  <a:pt x="62" y="59"/>
                  <a:pt x="61" y="58"/>
                </a:cubicBezTo>
                <a:cubicBezTo>
                  <a:pt x="61" y="58"/>
                  <a:pt x="60" y="57"/>
                  <a:pt x="59" y="57"/>
                </a:cubicBezTo>
                <a:cubicBezTo>
                  <a:pt x="59" y="57"/>
                  <a:pt x="59" y="57"/>
                  <a:pt x="58" y="58"/>
                </a:cubicBezTo>
                <a:cubicBezTo>
                  <a:pt x="45" y="44"/>
                  <a:pt x="45" y="44"/>
                  <a:pt x="45" y="44"/>
                </a:cubicBezTo>
                <a:cubicBezTo>
                  <a:pt x="45" y="33"/>
                  <a:pt x="45" y="33"/>
                  <a:pt x="45" y="33"/>
                </a:cubicBezTo>
                <a:cubicBezTo>
                  <a:pt x="45" y="32"/>
                  <a:pt x="44" y="31"/>
                  <a:pt x="44" y="31"/>
                </a:cubicBezTo>
                <a:cubicBezTo>
                  <a:pt x="44" y="31"/>
                  <a:pt x="44" y="31"/>
                  <a:pt x="44" y="31"/>
                </a:cubicBezTo>
                <a:cubicBezTo>
                  <a:pt x="43" y="31"/>
                  <a:pt x="42" y="32"/>
                  <a:pt x="42" y="33"/>
                </a:cubicBezTo>
                <a:cubicBezTo>
                  <a:pt x="42" y="41"/>
                  <a:pt x="42" y="41"/>
                  <a:pt x="42" y="41"/>
                </a:cubicBezTo>
                <a:cubicBezTo>
                  <a:pt x="40" y="39"/>
                  <a:pt x="40" y="39"/>
                  <a:pt x="40" y="39"/>
                </a:cubicBezTo>
                <a:cubicBezTo>
                  <a:pt x="40" y="28"/>
                  <a:pt x="40" y="28"/>
                  <a:pt x="40" y="28"/>
                </a:cubicBezTo>
                <a:cubicBezTo>
                  <a:pt x="40" y="27"/>
                  <a:pt x="39" y="26"/>
                  <a:pt x="38" y="26"/>
                </a:cubicBezTo>
                <a:cubicBezTo>
                  <a:pt x="38" y="26"/>
                  <a:pt x="38" y="26"/>
                  <a:pt x="38" y="26"/>
                </a:cubicBezTo>
                <a:cubicBezTo>
                  <a:pt x="38" y="26"/>
                  <a:pt x="37" y="27"/>
                  <a:pt x="37" y="28"/>
                </a:cubicBezTo>
                <a:cubicBezTo>
                  <a:pt x="37" y="36"/>
                  <a:pt x="37" y="36"/>
                  <a:pt x="37" y="36"/>
                </a:cubicBezTo>
                <a:cubicBezTo>
                  <a:pt x="32" y="31"/>
                  <a:pt x="32" y="31"/>
                  <a:pt x="32" y="31"/>
                </a:cubicBezTo>
                <a:cubicBezTo>
                  <a:pt x="32" y="30"/>
                  <a:pt x="32" y="29"/>
                  <a:pt x="31" y="28"/>
                </a:cubicBezTo>
                <a:cubicBezTo>
                  <a:pt x="31" y="28"/>
                  <a:pt x="30" y="27"/>
                  <a:pt x="29" y="27"/>
                </a:cubicBezTo>
                <a:cubicBezTo>
                  <a:pt x="28" y="27"/>
                  <a:pt x="28" y="28"/>
                  <a:pt x="27" y="28"/>
                </a:cubicBezTo>
                <a:cubicBezTo>
                  <a:pt x="26" y="29"/>
                  <a:pt x="26" y="31"/>
                  <a:pt x="27" y="32"/>
                </a:cubicBezTo>
                <a:cubicBezTo>
                  <a:pt x="28" y="33"/>
                  <a:pt x="28" y="33"/>
                  <a:pt x="29" y="33"/>
                </a:cubicBezTo>
                <a:cubicBezTo>
                  <a:pt x="29" y="33"/>
                  <a:pt x="30" y="33"/>
                  <a:pt x="30" y="33"/>
                </a:cubicBezTo>
                <a:cubicBezTo>
                  <a:pt x="35" y="38"/>
                  <a:pt x="35" y="38"/>
                  <a:pt x="35" y="38"/>
                </a:cubicBezTo>
                <a:cubicBezTo>
                  <a:pt x="27" y="38"/>
                  <a:pt x="27" y="38"/>
                  <a:pt x="27" y="38"/>
                </a:cubicBezTo>
                <a:cubicBezTo>
                  <a:pt x="26" y="38"/>
                  <a:pt x="25" y="38"/>
                  <a:pt x="25" y="39"/>
                </a:cubicBezTo>
                <a:cubicBezTo>
                  <a:pt x="25" y="40"/>
                  <a:pt x="26" y="41"/>
                  <a:pt x="27" y="41"/>
                </a:cubicBezTo>
                <a:cubicBezTo>
                  <a:pt x="27" y="41"/>
                  <a:pt x="27" y="41"/>
                  <a:pt x="27" y="41"/>
                </a:cubicBezTo>
                <a:cubicBezTo>
                  <a:pt x="37" y="40"/>
                  <a:pt x="37" y="40"/>
                  <a:pt x="37" y="40"/>
                </a:cubicBezTo>
                <a:cubicBezTo>
                  <a:pt x="40" y="43"/>
                  <a:pt x="40" y="43"/>
                  <a:pt x="40" y="43"/>
                </a:cubicBezTo>
                <a:cubicBezTo>
                  <a:pt x="32" y="43"/>
                  <a:pt x="32" y="43"/>
                  <a:pt x="32" y="43"/>
                </a:cubicBezTo>
                <a:cubicBezTo>
                  <a:pt x="31" y="43"/>
                  <a:pt x="31" y="44"/>
                  <a:pt x="31" y="44"/>
                </a:cubicBezTo>
                <a:cubicBezTo>
                  <a:pt x="31" y="45"/>
                  <a:pt x="31" y="46"/>
                  <a:pt x="32" y="46"/>
                </a:cubicBezTo>
                <a:cubicBezTo>
                  <a:pt x="32" y="46"/>
                  <a:pt x="32" y="46"/>
                  <a:pt x="32" y="46"/>
                </a:cubicBezTo>
                <a:cubicBezTo>
                  <a:pt x="43" y="46"/>
                  <a:pt x="43" y="46"/>
                  <a:pt x="43" y="46"/>
                </a:cubicBezTo>
                <a:cubicBezTo>
                  <a:pt x="56" y="60"/>
                  <a:pt x="56" y="60"/>
                  <a:pt x="56" y="60"/>
                </a:cubicBezTo>
                <a:cubicBezTo>
                  <a:pt x="56" y="61"/>
                  <a:pt x="56" y="62"/>
                  <a:pt x="57" y="62"/>
                </a:cubicBezTo>
                <a:cubicBezTo>
                  <a:pt x="58" y="63"/>
                  <a:pt x="58" y="63"/>
                  <a:pt x="59" y="63"/>
                </a:cubicBezTo>
                <a:cubicBezTo>
                  <a:pt x="59" y="63"/>
                  <a:pt x="60" y="63"/>
                  <a:pt x="60" y="63"/>
                </a:cubicBezTo>
                <a:cubicBezTo>
                  <a:pt x="66" y="69"/>
                  <a:pt x="66" y="69"/>
                  <a:pt x="66" y="69"/>
                </a:cubicBezTo>
                <a:cubicBezTo>
                  <a:pt x="54" y="69"/>
                  <a:pt x="54" y="69"/>
                  <a:pt x="54" y="69"/>
                </a:cubicBezTo>
                <a:cubicBezTo>
                  <a:pt x="53" y="69"/>
                  <a:pt x="52" y="70"/>
                  <a:pt x="52" y="71"/>
                </a:cubicBezTo>
                <a:cubicBezTo>
                  <a:pt x="52" y="71"/>
                  <a:pt x="53" y="72"/>
                  <a:pt x="54" y="72"/>
                </a:cubicBezTo>
                <a:cubicBezTo>
                  <a:pt x="54" y="72"/>
                  <a:pt x="54" y="72"/>
                  <a:pt x="54" y="72"/>
                </a:cubicBezTo>
                <a:cubicBezTo>
                  <a:pt x="69" y="72"/>
                  <a:pt x="69" y="72"/>
                  <a:pt x="69" y="72"/>
                </a:cubicBezTo>
                <a:cubicBezTo>
                  <a:pt x="73" y="76"/>
                  <a:pt x="73" y="76"/>
                  <a:pt x="73" y="76"/>
                </a:cubicBezTo>
                <a:cubicBezTo>
                  <a:pt x="61" y="76"/>
                  <a:pt x="61" y="76"/>
                  <a:pt x="61" y="76"/>
                </a:cubicBezTo>
                <a:cubicBezTo>
                  <a:pt x="60" y="76"/>
                  <a:pt x="59" y="77"/>
                  <a:pt x="60" y="78"/>
                </a:cubicBezTo>
                <a:cubicBezTo>
                  <a:pt x="60" y="79"/>
                  <a:pt x="60" y="79"/>
                  <a:pt x="61" y="79"/>
                </a:cubicBezTo>
                <a:cubicBezTo>
                  <a:pt x="61" y="79"/>
                  <a:pt x="61" y="79"/>
                  <a:pt x="61" y="79"/>
                </a:cubicBezTo>
                <a:cubicBezTo>
                  <a:pt x="76" y="79"/>
                  <a:pt x="76" y="79"/>
                  <a:pt x="76" y="79"/>
                </a:cubicBezTo>
                <a:cubicBezTo>
                  <a:pt x="91" y="94"/>
                  <a:pt x="91" y="94"/>
                  <a:pt x="91" y="94"/>
                </a:cubicBezTo>
                <a:cubicBezTo>
                  <a:pt x="91" y="94"/>
                  <a:pt x="91" y="94"/>
                  <a:pt x="91" y="94"/>
                </a:cubicBezTo>
                <a:cubicBezTo>
                  <a:pt x="73" y="94"/>
                  <a:pt x="73" y="94"/>
                  <a:pt x="73" y="94"/>
                </a:cubicBezTo>
                <a:cubicBezTo>
                  <a:pt x="62" y="83"/>
                  <a:pt x="62" y="83"/>
                  <a:pt x="62" y="83"/>
                </a:cubicBezTo>
                <a:cubicBezTo>
                  <a:pt x="62" y="83"/>
                  <a:pt x="61" y="83"/>
                  <a:pt x="61" y="83"/>
                </a:cubicBezTo>
                <a:cubicBezTo>
                  <a:pt x="61" y="83"/>
                  <a:pt x="60" y="83"/>
                  <a:pt x="60" y="83"/>
                </a:cubicBezTo>
                <a:cubicBezTo>
                  <a:pt x="60" y="84"/>
                  <a:pt x="60" y="85"/>
                  <a:pt x="60" y="85"/>
                </a:cubicBezTo>
                <a:cubicBezTo>
                  <a:pt x="69" y="94"/>
                  <a:pt x="69" y="94"/>
                  <a:pt x="69" y="94"/>
                </a:cubicBezTo>
                <a:cubicBezTo>
                  <a:pt x="63" y="94"/>
                  <a:pt x="63" y="94"/>
                  <a:pt x="63" y="94"/>
                </a:cubicBezTo>
                <a:cubicBezTo>
                  <a:pt x="52" y="83"/>
                  <a:pt x="52" y="83"/>
                  <a:pt x="52" y="83"/>
                </a:cubicBezTo>
                <a:cubicBezTo>
                  <a:pt x="52" y="83"/>
                  <a:pt x="51" y="83"/>
                  <a:pt x="51" y="83"/>
                </a:cubicBezTo>
                <a:cubicBezTo>
                  <a:pt x="51" y="83"/>
                  <a:pt x="50" y="83"/>
                  <a:pt x="50" y="83"/>
                </a:cubicBezTo>
                <a:cubicBezTo>
                  <a:pt x="50" y="84"/>
                  <a:pt x="49" y="85"/>
                  <a:pt x="50" y="85"/>
                </a:cubicBezTo>
                <a:cubicBezTo>
                  <a:pt x="59" y="94"/>
                  <a:pt x="59" y="94"/>
                  <a:pt x="59" y="94"/>
                </a:cubicBezTo>
                <a:cubicBezTo>
                  <a:pt x="42" y="94"/>
                  <a:pt x="42" y="94"/>
                  <a:pt x="42" y="94"/>
                </a:cubicBezTo>
                <a:cubicBezTo>
                  <a:pt x="42" y="93"/>
                  <a:pt x="41" y="92"/>
                  <a:pt x="39" y="92"/>
                </a:cubicBezTo>
                <a:cubicBezTo>
                  <a:pt x="38" y="92"/>
                  <a:pt x="37" y="93"/>
                  <a:pt x="37" y="94"/>
                </a:cubicBezTo>
                <a:cubicBezTo>
                  <a:pt x="23" y="94"/>
                  <a:pt x="23" y="94"/>
                  <a:pt x="23" y="94"/>
                </a:cubicBezTo>
                <a:cubicBezTo>
                  <a:pt x="16" y="86"/>
                  <a:pt x="16" y="86"/>
                  <a:pt x="16" y="86"/>
                </a:cubicBezTo>
                <a:cubicBezTo>
                  <a:pt x="15" y="86"/>
                  <a:pt x="15" y="85"/>
                  <a:pt x="15" y="85"/>
                </a:cubicBezTo>
                <a:cubicBezTo>
                  <a:pt x="14" y="85"/>
                  <a:pt x="14" y="86"/>
                  <a:pt x="14" y="86"/>
                </a:cubicBezTo>
                <a:cubicBezTo>
                  <a:pt x="13" y="86"/>
                  <a:pt x="13" y="87"/>
                  <a:pt x="14" y="88"/>
                </a:cubicBezTo>
                <a:cubicBezTo>
                  <a:pt x="20" y="94"/>
                  <a:pt x="20" y="94"/>
                  <a:pt x="20" y="94"/>
                </a:cubicBezTo>
                <a:cubicBezTo>
                  <a:pt x="16" y="94"/>
                  <a:pt x="16" y="94"/>
                  <a:pt x="16" y="94"/>
                </a:cubicBezTo>
                <a:cubicBezTo>
                  <a:pt x="8" y="86"/>
                  <a:pt x="8" y="86"/>
                  <a:pt x="8" y="86"/>
                </a:cubicBezTo>
                <a:cubicBezTo>
                  <a:pt x="8" y="86"/>
                  <a:pt x="8" y="85"/>
                  <a:pt x="7" y="85"/>
                </a:cubicBezTo>
                <a:cubicBezTo>
                  <a:pt x="7" y="85"/>
                  <a:pt x="7" y="86"/>
                  <a:pt x="6" y="86"/>
                </a:cubicBezTo>
                <a:cubicBezTo>
                  <a:pt x="6" y="86"/>
                  <a:pt x="6" y="87"/>
                  <a:pt x="6" y="88"/>
                </a:cubicBezTo>
                <a:cubicBezTo>
                  <a:pt x="12" y="94"/>
                  <a:pt x="12" y="94"/>
                  <a:pt x="12" y="94"/>
                </a:cubicBezTo>
                <a:cubicBezTo>
                  <a:pt x="5" y="94"/>
                  <a:pt x="5" y="94"/>
                  <a:pt x="5" y="94"/>
                </a:cubicBezTo>
                <a:cubicBezTo>
                  <a:pt x="5" y="93"/>
                  <a:pt x="4" y="92"/>
                  <a:pt x="3" y="92"/>
                </a:cubicBezTo>
                <a:cubicBezTo>
                  <a:pt x="1" y="92"/>
                  <a:pt x="0" y="94"/>
                  <a:pt x="0" y="95"/>
                </a:cubicBezTo>
                <a:cubicBezTo>
                  <a:pt x="0" y="97"/>
                  <a:pt x="1" y="98"/>
                  <a:pt x="3" y="98"/>
                </a:cubicBezTo>
                <a:cubicBezTo>
                  <a:pt x="4" y="98"/>
                  <a:pt x="5" y="97"/>
                  <a:pt x="5" y="97"/>
                </a:cubicBezTo>
                <a:cubicBezTo>
                  <a:pt x="12" y="97"/>
                  <a:pt x="12" y="97"/>
                  <a:pt x="12" y="97"/>
                </a:cubicBezTo>
                <a:cubicBezTo>
                  <a:pt x="6" y="102"/>
                  <a:pt x="6" y="102"/>
                  <a:pt x="6" y="102"/>
                </a:cubicBezTo>
                <a:cubicBezTo>
                  <a:pt x="6" y="103"/>
                  <a:pt x="6" y="104"/>
                  <a:pt x="6" y="104"/>
                </a:cubicBezTo>
                <a:cubicBezTo>
                  <a:pt x="7" y="105"/>
                  <a:pt x="7" y="105"/>
                  <a:pt x="7" y="105"/>
                </a:cubicBezTo>
                <a:cubicBezTo>
                  <a:pt x="8" y="105"/>
                  <a:pt x="8" y="104"/>
                  <a:pt x="8" y="104"/>
                </a:cubicBezTo>
                <a:cubicBezTo>
                  <a:pt x="16" y="97"/>
                  <a:pt x="16" y="97"/>
                  <a:pt x="16" y="97"/>
                </a:cubicBezTo>
                <a:cubicBezTo>
                  <a:pt x="19" y="97"/>
                  <a:pt x="19" y="97"/>
                  <a:pt x="19" y="97"/>
                </a:cubicBezTo>
                <a:cubicBezTo>
                  <a:pt x="14" y="102"/>
                  <a:pt x="14" y="102"/>
                  <a:pt x="14" y="102"/>
                </a:cubicBezTo>
                <a:cubicBezTo>
                  <a:pt x="13" y="103"/>
                  <a:pt x="13" y="104"/>
                  <a:pt x="14" y="104"/>
                </a:cubicBezTo>
                <a:cubicBezTo>
                  <a:pt x="15" y="105"/>
                  <a:pt x="15" y="105"/>
                  <a:pt x="15" y="105"/>
                </a:cubicBezTo>
                <a:cubicBezTo>
                  <a:pt x="15" y="105"/>
                  <a:pt x="15" y="104"/>
                  <a:pt x="16" y="104"/>
                </a:cubicBezTo>
                <a:cubicBezTo>
                  <a:pt x="23" y="97"/>
                  <a:pt x="23" y="97"/>
                  <a:pt x="23" y="97"/>
                </a:cubicBezTo>
                <a:cubicBezTo>
                  <a:pt x="37" y="97"/>
                  <a:pt x="37" y="97"/>
                  <a:pt x="37" y="97"/>
                </a:cubicBezTo>
                <a:cubicBezTo>
                  <a:pt x="37" y="98"/>
                  <a:pt x="38" y="98"/>
                  <a:pt x="39" y="98"/>
                </a:cubicBezTo>
                <a:cubicBezTo>
                  <a:pt x="41" y="98"/>
                  <a:pt x="42" y="98"/>
                  <a:pt x="42" y="97"/>
                </a:cubicBezTo>
                <a:cubicBezTo>
                  <a:pt x="59" y="97"/>
                  <a:pt x="59" y="97"/>
                  <a:pt x="59" y="97"/>
                </a:cubicBezTo>
                <a:cubicBezTo>
                  <a:pt x="50" y="105"/>
                  <a:pt x="50" y="105"/>
                  <a:pt x="50" y="105"/>
                </a:cubicBezTo>
                <a:cubicBezTo>
                  <a:pt x="49" y="106"/>
                  <a:pt x="50" y="107"/>
                  <a:pt x="50" y="107"/>
                </a:cubicBezTo>
                <a:cubicBezTo>
                  <a:pt x="51" y="108"/>
                  <a:pt x="51" y="108"/>
                  <a:pt x="51" y="108"/>
                </a:cubicBezTo>
                <a:cubicBezTo>
                  <a:pt x="51" y="108"/>
                  <a:pt x="52" y="108"/>
                  <a:pt x="52" y="107"/>
                </a:cubicBezTo>
                <a:cubicBezTo>
                  <a:pt x="63" y="97"/>
                  <a:pt x="63" y="97"/>
                  <a:pt x="63" y="97"/>
                </a:cubicBezTo>
                <a:cubicBezTo>
                  <a:pt x="69" y="97"/>
                  <a:pt x="69" y="97"/>
                  <a:pt x="69" y="97"/>
                </a:cubicBezTo>
                <a:cubicBezTo>
                  <a:pt x="60" y="105"/>
                  <a:pt x="60" y="105"/>
                  <a:pt x="60" y="105"/>
                </a:cubicBezTo>
                <a:cubicBezTo>
                  <a:pt x="60" y="106"/>
                  <a:pt x="60" y="107"/>
                  <a:pt x="60" y="107"/>
                </a:cubicBezTo>
                <a:cubicBezTo>
                  <a:pt x="61" y="108"/>
                  <a:pt x="61" y="108"/>
                  <a:pt x="61" y="108"/>
                </a:cubicBezTo>
                <a:cubicBezTo>
                  <a:pt x="61" y="108"/>
                  <a:pt x="61" y="108"/>
                  <a:pt x="61" y="108"/>
                </a:cubicBezTo>
                <a:cubicBezTo>
                  <a:pt x="61" y="108"/>
                  <a:pt x="62" y="108"/>
                  <a:pt x="62" y="107"/>
                </a:cubicBezTo>
                <a:cubicBezTo>
                  <a:pt x="73" y="97"/>
                  <a:pt x="73" y="97"/>
                  <a:pt x="73" y="97"/>
                </a:cubicBezTo>
                <a:cubicBezTo>
                  <a:pt x="90" y="97"/>
                  <a:pt x="90" y="97"/>
                  <a:pt x="90" y="97"/>
                </a:cubicBezTo>
                <a:cubicBezTo>
                  <a:pt x="76" y="111"/>
                  <a:pt x="76" y="111"/>
                  <a:pt x="76" y="111"/>
                </a:cubicBezTo>
                <a:cubicBezTo>
                  <a:pt x="61" y="111"/>
                  <a:pt x="61" y="111"/>
                  <a:pt x="61" y="111"/>
                </a:cubicBezTo>
                <a:cubicBezTo>
                  <a:pt x="61" y="111"/>
                  <a:pt x="61" y="111"/>
                  <a:pt x="61" y="111"/>
                </a:cubicBezTo>
                <a:cubicBezTo>
                  <a:pt x="60" y="111"/>
                  <a:pt x="59" y="112"/>
                  <a:pt x="59" y="112"/>
                </a:cubicBezTo>
                <a:cubicBezTo>
                  <a:pt x="59" y="113"/>
                  <a:pt x="60" y="114"/>
                  <a:pt x="61" y="114"/>
                </a:cubicBezTo>
                <a:cubicBezTo>
                  <a:pt x="73" y="114"/>
                  <a:pt x="73" y="114"/>
                  <a:pt x="73" y="114"/>
                </a:cubicBezTo>
                <a:cubicBezTo>
                  <a:pt x="69" y="118"/>
                  <a:pt x="69" y="118"/>
                  <a:pt x="69" y="118"/>
                </a:cubicBezTo>
                <a:cubicBezTo>
                  <a:pt x="54" y="118"/>
                  <a:pt x="54" y="118"/>
                  <a:pt x="54" y="118"/>
                </a:cubicBezTo>
                <a:cubicBezTo>
                  <a:pt x="54" y="118"/>
                  <a:pt x="54" y="118"/>
                  <a:pt x="54" y="118"/>
                </a:cubicBezTo>
                <a:cubicBezTo>
                  <a:pt x="53" y="118"/>
                  <a:pt x="52" y="119"/>
                  <a:pt x="52" y="119"/>
                </a:cubicBezTo>
                <a:cubicBezTo>
                  <a:pt x="52" y="120"/>
                  <a:pt x="53" y="121"/>
                  <a:pt x="54" y="121"/>
                </a:cubicBezTo>
                <a:cubicBezTo>
                  <a:pt x="66" y="121"/>
                  <a:pt x="66" y="121"/>
                  <a:pt x="66" y="121"/>
                </a:cubicBezTo>
                <a:cubicBezTo>
                  <a:pt x="60" y="127"/>
                  <a:pt x="60" y="127"/>
                  <a:pt x="60" y="127"/>
                </a:cubicBezTo>
                <a:cubicBezTo>
                  <a:pt x="60" y="127"/>
                  <a:pt x="59" y="127"/>
                  <a:pt x="59" y="127"/>
                </a:cubicBezTo>
                <a:cubicBezTo>
                  <a:pt x="58" y="127"/>
                  <a:pt x="58" y="127"/>
                  <a:pt x="57" y="128"/>
                </a:cubicBezTo>
                <a:cubicBezTo>
                  <a:pt x="56" y="129"/>
                  <a:pt x="56" y="130"/>
                  <a:pt x="56" y="131"/>
                </a:cubicBezTo>
                <a:cubicBezTo>
                  <a:pt x="43" y="144"/>
                  <a:pt x="43" y="144"/>
                  <a:pt x="43" y="144"/>
                </a:cubicBezTo>
                <a:cubicBezTo>
                  <a:pt x="32" y="144"/>
                  <a:pt x="32" y="144"/>
                  <a:pt x="32" y="144"/>
                </a:cubicBezTo>
                <a:cubicBezTo>
                  <a:pt x="32" y="144"/>
                  <a:pt x="32" y="144"/>
                  <a:pt x="32" y="144"/>
                </a:cubicBezTo>
                <a:cubicBezTo>
                  <a:pt x="32" y="144"/>
                  <a:pt x="31" y="144"/>
                  <a:pt x="31" y="145"/>
                </a:cubicBezTo>
                <a:cubicBezTo>
                  <a:pt x="31" y="146"/>
                  <a:pt x="32" y="147"/>
                  <a:pt x="32" y="147"/>
                </a:cubicBezTo>
                <a:cubicBezTo>
                  <a:pt x="40" y="147"/>
                  <a:pt x="40" y="147"/>
                  <a:pt x="40" y="147"/>
                </a:cubicBezTo>
                <a:cubicBezTo>
                  <a:pt x="38" y="149"/>
                  <a:pt x="38" y="149"/>
                  <a:pt x="38" y="149"/>
                </a:cubicBezTo>
                <a:cubicBezTo>
                  <a:pt x="27" y="149"/>
                  <a:pt x="27" y="149"/>
                  <a:pt x="27" y="149"/>
                </a:cubicBezTo>
                <a:cubicBezTo>
                  <a:pt x="27" y="149"/>
                  <a:pt x="27" y="149"/>
                  <a:pt x="27" y="149"/>
                </a:cubicBezTo>
                <a:cubicBezTo>
                  <a:pt x="26" y="149"/>
                  <a:pt x="26" y="150"/>
                  <a:pt x="26" y="150"/>
                </a:cubicBezTo>
                <a:cubicBezTo>
                  <a:pt x="26" y="151"/>
                  <a:pt x="26" y="152"/>
                  <a:pt x="27" y="152"/>
                </a:cubicBezTo>
                <a:cubicBezTo>
                  <a:pt x="35" y="152"/>
                  <a:pt x="35" y="152"/>
                  <a:pt x="35" y="152"/>
                </a:cubicBezTo>
                <a:cubicBezTo>
                  <a:pt x="30" y="157"/>
                  <a:pt x="30" y="157"/>
                  <a:pt x="30" y="157"/>
                </a:cubicBezTo>
                <a:cubicBezTo>
                  <a:pt x="30" y="157"/>
                  <a:pt x="29" y="157"/>
                  <a:pt x="29" y="157"/>
                </a:cubicBezTo>
                <a:cubicBezTo>
                  <a:pt x="28" y="157"/>
                  <a:pt x="28" y="157"/>
                  <a:pt x="27" y="158"/>
                </a:cubicBezTo>
                <a:cubicBezTo>
                  <a:pt x="26" y="159"/>
                  <a:pt x="26" y="161"/>
                  <a:pt x="27" y="162"/>
                </a:cubicBezTo>
                <a:cubicBezTo>
                  <a:pt x="28" y="162"/>
                  <a:pt x="28" y="163"/>
                  <a:pt x="29" y="163"/>
                </a:cubicBezTo>
                <a:cubicBezTo>
                  <a:pt x="30" y="163"/>
                  <a:pt x="31" y="162"/>
                  <a:pt x="31" y="162"/>
                </a:cubicBezTo>
                <a:cubicBezTo>
                  <a:pt x="32" y="161"/>
                  <a:pt x="32" y="160"/>
                  <a:pt x="32" y="159"/>
                </a:cubicBezTo>
                <a:cubicBezTo>
                  <a:pt x="37" y="154"/>
                  <a:pt x="37" y="154"/>
                  <a:pt x="37" y="154"/>
                </a:cubicBezTo>
                <a:cubicBezTo>
                  <a:pt x="37" y="162"/>
                  <a:pt x="37" y="162"/>
                  <a:pt x="37" y="162"/>
                </a:cubicBezTo>
                <a:cubicBezTo>
                  <a:pt x="37" y="163"/>
                  <a:pt x="38" y="163"/>
                  <a:pt x="39" y="163"/>
                </a:cubicBezTo>
                <a:cubicBezTo>
                  <a:pt x="39" y="163"/>
                  <a:pt x="39" y="163"/>
                  <a:pt x="39" y="163"/>
                </a:cubicBezTo>
                <a:cubicBezTo>
                  <a:pt x="39" y="163"/>
                  <a:pt x="40" y="163"/>
                  <a:pt x="40" y="162"/>
                </a:cubicBezTo>
                <a:cubicBezTo>
                  <a:pt x="40" y="151"/>
                  <a:pt x="40" y="151"/>
                  <a:pt x="40" y="151"/>
                </a:cubicBezTo>
                <a:cubicBezTo>
                  <a:pt x="42" y="149"/>
                  <a:pt x="42" y="149"/>
                  <a:pt x="42" y="149"/>
                </a:cubicBezTo>
                <a:cubicBezTo>
                  <a:pt x="42" y="157"/>
                  <a:pt x="42" y="157"/>
                  <a:pt x="42" y="157"/>
                </a:cubicBezTo>
                <a:cubicBezTo>
                  <a:pt x="42" y="157"/>
                  <a:pt x="43" y="158"/>
                  <a:pt x="44" y="158"/>
                </a:cubicBezTo>
                <a:cubicBezTo>
                  <a:pt x="44" y="158"/>
                  <a:pt x="44" y="158"/>
                  <a:pt x="44" y="158"/>
                </a:cubicBezTo>
                <a:cubicBezTo>
                  <a:pt x="45" y="158"/>
                  <a:pt x="45" y="157"/>
                  <a:pt x="45" y="157"/>
                </a:cubicBezTo>
                <a:cubicBezTo>
                  <a:pt x="45" y="146"/>
                  <a:pt x="45" y="146"/>
                  <a:pt x="45" y="146"/>
                </a:cubicBezTo>
                <a:cubicBezTo>
                  <a:pt x="58" y="133"/>
                  <a:pt x="58" y="133"/>
                  <a:pt x="58" y="133"/>
                </a:cubicBezTo>
                <a:cubicBezTo>
                  <a:pt x="59" y="133"/>
                  <a:pt x="59" y="133"/>
                  <a:pt x="59" y="133"/>
                </a:cubicBezTo>
                <a:cubicBezTo>
                  <a:pt x="60" y="133"/>
                  <a:pt x="61" y="132"/>
                  <a:pt x="61" y="132"/>
                </a:cubicBezTo>
                <a:cubicBezTo>
                  <a:pt x="62" y="131"/>
                  <a:pt x="62" y="130"/>
                  <a:pt x="62" y="129"/>
                </a:cubicBezTo>
                <a:cubicBezTo>
                  <a:pt x="68" y="123"/>
                  <a:pt x="68" y="123"/>
                  <a:pt x="68" y="123"/>
                </a:cubicBezTo>
                <a:cubicBezTo>
                  <a:pt x="68" y="135"/>
                  <a:pt x="68" y="135"/>
                  <a:pt x="68" y="135"/>
                </a:cubicBezTo>
                <a:cubicBezTo>
                  <a:pt x="68" y="136"/>
                  <a:pt x="69" y="137"/>
                  <a:pt x="70" y="137"/>
                </a:cubicBezTo>
                <a:cubicBezTo>
                  <a:pt x="70" y="137"/>
                  <a:pt x="70" y="137"/>
                  <a:pt x="70" y="137"/>
                </a:cubicBezTo>
                <a:cubicBezTo>
                  <a:pt x="70" y="137"/>
                  <a:pt x="71" y="136"/>
                  <a:pt x="71" y="135"/>
                </a:cubicBezTo>
                <a:cubicBezTo>
                  <a:pt x="71" y="120"/>
                  <a:pt x="71" y="120"/>
                  <a:pt x="71" y="120"/>
                </a:cubicBezTo>
                <a:cubicBezTo>
                  <a:pt x="75" y="116"/>
                  <a:pt x="75" y="116"/>
                  <a:pt x="75" y="116"/>
                </a:cubicBezTo>
                <a:cubicBezTo>
                  <a:pt x="75" y="128"/>
                  <a:pt x="75" y="128"/>
                  <a:pt x="75" y="128"/>
                </a:cubicBezTo>
                <a:cubicBezTo>
                  <a:pt x="75" y="129"/>
                  <a:pt x="76" y="130"/>
                  <a:pt x="77" y="130"/>
                </a:cubicBezTo>
                <a:cubicBezTo>
                  <a:pt x="77" y="130"/>
                  <a:pt x="77" y="130"/>
                  <a:pt x="77" y="130"/>
                </a:cubicBezTo>
                <a:cubicBezTo>
                  <a:pt x="77" y="130"/>
                  <a:pt x="78" y="129"/>
                  <a:pt x="78" y="128"/>
                </a:cubicBezTo>
                <a:cubicBezTo>
                  <a:pt x="78" y="113"/>
                  <a:pt x="78" y="113"/>
                  <a:pt x="78" y="113"/>
                </a:cubicBezTo>
                <a:cubicBezTo>
                  <a:pt x="93" y="98"/>
                  <a:pt x="93" y="98"/>
                  <a:pt x="93" y="98"/>
                </a:cubicBezTo>
                <a:cubicBezTo>
                  <a:pt x="93" y="98"/>
                  <a:pt x="93" y="98"/>
                  <a:pt x="93" y="98"/>
                </a:cubicBezTo>
                <a:cubicBezTo>
                  <a:pt x="93" y="117"/>
                  <a:pt x="93" y="117"/>
                  <a:pt x="93" y="117"/>
                </a:cubicBezTo>
                <a:cubicBezTo>
                  <a:pt x="82" y="128"/>
                  <a:pt x="82" y="128"/>
                  <a:pt x="82" y="128"/>
                </a:cubicBezTo>
                <a:cubicBezTo>
                  <a:pt x="82" y="128"/>
                  <a:pt x="82" y="129"/>
                  <a:pt x="82" y="130"/>
                </a:cubicBezTo>
                <a:cubicBezTo>
                  <a:pt x="83" y="130"/>
                  <a:pt x="83" y="130"/>
                  <a:pt x="83" y="130"/>
                </a:cubicBezTo>
                <a:cubicBezTo>
                  <a:pt x="84" y="130"/>
                  <a:pt x="84" y="130"/>
                  <a:pt x="84" y="130"/>
                </a:cubicBezTo>
                <a:cubicBezTo>
                  <a:pt x="93" y="121"/>
                  <a:pt x="93" y="121"/>
                  <a:pt x="93" y="121"/>
                </a:cubicBezTo>
                <a:cubicBezTo>
                  <a:pt x="93" y="127"/>
                  <a:pt x="93" y="127"/>
                  <a:pt x="93" y="127"/>
                </a:cubicBezTo>
                <a:cubicBezTo>
                  <a:pt x="82" y="138"/>
                  <a:pt x="82" y="138"/>
                  <a:pt x="82" y="138"/>
                </a:cubicBezTo>
                <a:cubicBezTo>
                  <a:pt x="82" y="138"/>
                  <a:pt x="82" y="139"/>
                  <a:pt x="82" y="140"/>
                </a:cubicBezTo>
                <a:cubicBezTo>
                  <a:pt x="83" y="140"/>
                  <a:pt x="83" y="140"/>
                  <a:pt x="83" y="140"/>
                </a:cubicBezTo>
                <a:cubicBezTo>
                  <a:pt x="84" y="140"/>
                  <a:pt x="84" y="140"/>
                  <a:pt x="84" y="140"/>
                </a:cubicBezTo>
                <a:cubicBezTo>
                  <a:pt x="93" y="131"/>
                  <a:pt x="93" y="131"/>
                  <a:pt x="93" y="131"/>
                </a:cubicBezTo>
                <a:cubicBezTo>
                  <a:pt x="93" y="147"/>
                  <a:pt x="93" y="147"/>
                  <a:pt x="93" y="147"/>
                </a:cubicBezTo>
                <a:cubicBezTo>
                  <a:pt x="92" y="147"/>
                  <a:pt x="91" y="148"/>
                  <a:pt x="91" y="150"/>
                </a:cubicBezTo>
                <a:cubicBezTo>
                  <a:pt x="91" y="151"/>
                  <a:pt x="92" y="152"/>
                  <a:pt x="93" y="152"/>
                </a:cubicBezTo>
                <a:cubicBezTo>
                  <a:pt x="93" y="166"/>
                  <a:pt x="93" y="166"/>
                  <a:pt x="93" y="166"/>
                </a:cubicBezTo>
                <a:cubicBezTo>
                  <a:pt x="85" y="173"/>
                  <a:pt x="85" y="173"/>
                  <a:pt x="85" y="173"/>
                </a:cubicBezTo>
                <a:cubicBezTo>
                  <a:pt x="85" y="174"/>
                  <a:pt x="85" y="175"/>
                  <a:pt x="85" y="175"/>
                </a:cubicBezTo>
                <a:cubicBezTo>
                  <a:pt x="86" y="176"/>
                  <a:pt x="86" y="176"/>
                  <a:pt x="86" y="176"/>
                </a:cubicBezTo>
                <a:cubicBezTo>
                  <a:pt x="87" y="175"/>
                  <a:pt x="87" y="175"/>
                  <a:pt x="87" y="175"/>
                </a:cubicBezTo>
                <a:cubicBezTo>
                  <a:pt x="93" y="170"/>
                  <a:pt x="93" y="170"/>
                  <a:pt x="93" y="170"/>
                </a:cubicBezTo>
                <a:cubicBezTo>
                  <a:pt x="93" y="173"/>
                  <a:pt x="93" y="173"/>
                  <a:pt x="93" y="173"/>
                </a:cubicBezTo>
                <a:cubicBezTo>
                  <a:pt x="85" y="181"/>
                  <a:pt x="85" y="181"/>
                  <a:pt x="85" y="181"/>
                </a:cubicBezTo>
                <a:cubicBezTo>
                  <a:pt x="85" y="181"/>
                  <a:pt x="85" y="182"/>
                  <a:pt x="85" y="183"/>
                </a:cubicBezTo>
                <a:cubicBezTo>
                  <a:pt x="86" y="183"/>
                  <a:pt x="86" y="183"/>
                  <a:pt x="86" y="183"/>
                </a:cubicBezTo>
                <a:cubicBezTo>
                  <a:pt x="87" y="183"/>
                  <a:pt x="87" y="183"/>
                  <a:pt x="87" y="183"/>
                </a:cubicBezTo>
                <a:cubicBezTo>
                  <a:pt x="93" y="177"/>
                  <a:pt x="93" y="177"/>
                  <a:pt x="93" y="177"/>
                </a:cubicBezTo>
                <a:cubicBezTo>
                  <a:pt x="93" y="185"/>
                  <a:pt x="93" y="185"/>
                  <a:pt x="93" y="185"/>
                </a:cubicBezTo>
                <a:cubicBezTo>
                  <a:pt x="92" y="185"/>
                  <a:pt x="92" y="186"/>
                  <a:pt x="92" y="187"/>
                </a:cubicBezTo>
                <a:cubicBezTo>
                  <a:pt x="92" y="188"/>
                  <a:pt x="93" y="190"/>
                  <a:pt x="94" y="190"/>
                </a:cubicBezTo>
                <a:cubicBezTo>
                  <a:pt x="96" y="190"/>
                  <a:pt x="97" y="188"/>
                  <a:pt x="97" y="187"/>
                </a:cubicBezTo>
                <a:cubicBezTo>
                  <a:pt x="97" y="186"/>
                  <a:pt x="97" y="185"/>
                  <a:pt x="96" y="185"/>
                </a:cubicBezTo>
                <a:cubicBezTo>
                  <a:pt x="96" y="177"/>
                  <a:pt x="96" y="177"/>
                  <a:pt x="96" y="177"/>
                </a:cubicBezTo>
                <a:cubicBezTo>
                  <a:pt x="102" y="183"/>
                  <a:pt x="102" y="183"/>
                  <a:pt x="102" y="183"/>
                </a:cubicBezTo>
                <a:cubicBezTo>
                  <a:pt x="103" y="183"/>
                  <a:pt x="103" y="183"/>
                  <a:pt x="103" y="183"/>
                </a:cubicBezTo>
                <a:cubicBezTo>
                  <a:pt x="103" y="183"/>
                  <a:pt x="103" y="183"/>
                  <a:pt x="104" y="183"/>
                </a:cubicBezTo>
                <a:cubicBezTo>
                  <a:pt x="104" y="182"/>
                  <a:pt x="104" y="181"/>
                  <a:pt x="104" y="181"/>
                </a:cubicBezTo>
                <a:cubicBezTo>
                  <a:pt x="96" y="173"/>
                  <a:pt x="96" y="173"/>
                  <a:pt x="96" y="173"/>
                </a:cubicBezTo>
                <a:cubicBezTo>
                  <a:pt x="96" y="170"/>
                  <a:pt x="96" y="170"/>
                  <a:pt x="96" y="170"/>
                </a:cubicBezTo>
                <a:cubicBezTo>
                  <a:pt x="102" y="175"/>
                  <a:pt x="102" y="175"/>
                  <a:pt x="102" y="175"/>
                </a:cubicBezTo>
                <a:cubicBezTo>
                  <a:pt x="103" y="176"/>
                  <a:pt x="103" y="176"/>
                  <a:pt x="103" y="176"/>
                </a:cubicBezTo>
                <a:cubicBezTo>
                  <a:pt x="103" y="176"/>
                  <a:pt x="103" y="176"/>
                  <a:pt x="104" y="175"/>
                </a:cubicBezTo>
                <a:cubicBezTo>
                  <a:pt x="104" y="175"/>
                  <a:pt x="104" y="174"/>
                  <a:pt x="104" y="173"/>
                </a:cubicBezTo>
                <a:cubicBezTo>
                  <a:pt x="96" y="166"/>
                  <a:pt x="96" y="166"/>
                  <a:pt x="96" y="166"/>
                </a:cubicBezTo>
                <a:cubicBezTo>
                  <a:pt x="96" y="152"/>
                  <a:pt x="96" y="152"/>
                  <a:pt x="96" y="152"/>
                </a:cubicBezTo>
                <a:cubicBezTo>
                  <a:pt x="97" y="152"/>
                  <a:pt x="97" y="151"/>
                  <a:pt x="97" y="150"/>
                </a:cubicBezTo>
                <a:cubicBezTo>
                  <a:pt x="97" y="148"/>
                  <a:pt x="97" y="147"/>
                  <a:pt x="96" y="147"/>
                </a:cubicBezTo>
                <a:cubicBezTo>
                  <a:pt x="96" y="131"/>
                  <a:pt x="96" y="131"/>
                  <a:pt x="96" y="131"/>
                </a:cubicBezTo>
                <a:cubicBezTo>
                  <a:pt x="105" y="140"/>
                  <a:pt x="105" y="140"/>
                  <a:pt x="105" y="140"/>
                </a:cubicBezTo>
                <a:cubicBezTo>
                  <a:pt x="106" y="140"/>
                  <a:pt x="106" y="140"/>
                  <a:pt x="106" y="140"/>
                </a:cubicBezTo>
                <a:cubicBezTo>
                  <a:pt x="106" y="140"/>
                  <a:pt x="106" y="140"/>
                  <a:pt x="107" y="140"/>
                </a:cubicBezTo>
                <a:cubicBezTo>
                  <a:pt x="107" y="139"/>
                  <a:pt x="107" y="138"/>
                  <a:pt x="107" y="138"/>
                </a:cubicBezTo>
                <a:cubicBezTo>
                  <a:pt x="96" y="127"/>
                  <a:pt x="96" y="127"/>
                  <a:pt x="96" y="127"/>
                </a:cubicBezTo>
                <a:cubicBezTo>
                  <a:pt x="96" y="121"/>
                  <a:pt x="96" y="121"/>
                  <a:pt x="96" y="121"/>
                </a:cubicBezTo>
                <a:cubicBezTo>
                  <a:pt x="105" y="130"/>
                  <a:pt x="105" y="130"/>
                  <a:pt x="105" y="130"/>
                </a:cubicBezTo>
                <a:cubicBezTo>
                  <a:pt x="106" y="130"/>
                  <a:pt x="106" y="130"/>
                  <a:pt x="106" y="130"/>
                </a:cubicBezTo>
                <a:cubicBezTo>
                  <a:pt x="106" y="130"/>
                  <a:pt x="106" y="130"/>
                  <a:pt x="107" y="130"/>
                </a:cubicBezTo>
                <a:cubicBezTo>
                  <a:pt x="107" y="129"/>
                  <a:pt x="107" y="128"/>
                  <a:pt x="107" y="128"/>
                </a:cubicBezTo>
                <a:cubicBezTo>
                  <a:pt x="96" y="117"/>
                  <a:pt x="96" y="117"/>
                  <a:pt x="96" y="117"/>
                </a:cubicBezTo>
                <a:cubicBezTo>
                  <a:pt x="96" y="99"/>
                  <a:pt x="96" y="99"/>
                  <a:pt x="96" y="99"/>
                </a:cubicBezTo>
                <a:cubicBezTo>
                  <a:pt x="109" y="112"/>
                  <a:pt x="109" y="112"/>
                  <a:pt x="109" y="112"/>
                </a:cubicBezTo>
                <a:cubicBezTo>
                  <a:pt x="109" y="127"/>
                  <a:pt x="109" y="127"/>
                  <a:pt x="109" y="127"/>
                </a:cubicBezTo>
                <a:cubicBezTo>
                  <a:pt x="109" y="128"/>
                  <a:pt x="109" y="128"/>
                  <a:pt x="110" y="128"/>
                </a:cubicBezTo>
                <a:cubicBezTo>
                  <a:pt x="110" y="128"/>
                  <a:pt x="110" y="128"/>
                  <a:pt x="110" y="128"/>
                </a:cubicBezTo>
                <a:cubicBezTo>
                  <a:pt x="111" y="128"/>
                  <a:pt x="112" y="128"/>
                  <a:pt x="112" y="127"/>
                </a:cubicBezTo>
                <a:cubicBezTo>
                  <a:pt x="112" y="115"/>
                  <a:pt x="112" y="115"/>
                  <a:pt x="112" y="115"/>
                </a:cubicBezTo>
                <a:cubicBezTo>
                  <a:pt x="116" y="119"/>
                  <a:pt x="116" y="119"/>
                  <a:pt x="116" y="119"/>
                </a:cubicBezTo>
                <a:cubicBezTo>
                  <a:pt x="116" y="134"/>
                  <a:pt x="116" y="134"/>
                  <a:pt x="116" y="134"/>
                </a:cubicBezTo>
                <a:cubicBezTo>
                  <a:pt x="116" y="135"/>
                  <a:pt x="117" y="136"/>
                  <a:pt x="117" y="136"/>
                </a:cubicBezTo>
                <a:cubicBezTo>
                  <a:pt x="117" y="136"/>
                  <a:pt x="117" y="136"/>
                  <a:pt x="117" y="136"/>
                </a:cubicBezTo>
                <a:cubicBezTo>
                  <a:pt x="118" y="136"/>
                  <a:pt x="119" y="135"/>
                  <a:pt x="119" y="134"/>
                </a:cubicBezTo>
                <a:cubicBezTo>
                  <a:pt x="119" y="122"/>
                  <a:pt x="119" y="122"/>
                  <a:pt x="119" y="122"/>
                </a:cubicBezTo>
                <a:cubicBezTo>
                  <a:pt x="125" y="128"/>
                  <a:pt x="125" y="128"/>
                  <a:pt x="125" y="128"/>
                </a:cubicBezTo>
                <a:cubicBezTo>
                  <a:pt x="125" y="129"/>
                  <a:pt x="125" y="130"/>
                  <a:pt x="126" y="131"/>
                </a:cubicBezTo>
                <a:cubicBezTo>
                  <a:pt x="126" y="131"/>
                  <a:pt x="127" y="132"/>
                  <a:pt x="128" y="132"/>
                </a:cubicBezTo>
                <a:cubicBezTo>
                  <a:pt x="128" y="132"/>
                  <a:pt x="128" y="132"/>
                  <a:pt x="129" y="132"/>
                </a:cubicBezTo>
                <a:cubicBezTo>
                  <a:pt x="142" y="145"/>
                  <a:pt x="142" y="145"/>
                  <a:pt x="142" y="145"/>
                </a:cubicBezTo>
                <a:cubicBezTo>
                  <a:pt x="142" y="156"/>
                  <a:pt x="142" y="156"/>
                  <a:pt x="142" y="156"/>
                </a:cubicBezTo>
                <a:cubicBezTo>
                  <a:pt x="142" y="157"/>
                  <a:pt x="143" y="158"/>
                  <a:pt x="144" y="158"/>
                </a:cubicBezTo>
                <a:cubicBezTo>
                  <a:pt x="144" y="158"/>
                  <a:pt x="144" y="158"/>
                  <a:pt x="144" y="158"/>
                </a:cubicBezTo>
                <a:cubicBezTo>
                  <a:pt x="144" y="158"/>
                  <a:pt x="145" y="157"/>
                  <a:pt x="145" y="156"/>
                </a:cubicBezTo>
                <a:cubicBezTo>
                  <a:pt x="145" y="148"/>
                  <a:pt x="145" y="148"/>
                  <a:pt x="145" y="148"/>
                </a:cubicBezTo>
                <a:cubicBezTo>
                  <a:pt x="148" y="151"/>
                  <a:pt x="148" y="151"/>
                  <a:pt x="148" y="151"/>
                </a:cubicBezTo>
                <a:cubicBezTo>
                  <a:pt x="147" y="162"/>
                  <a:pt x="147" y="162"/>
                  <a:pt x="147" y="162"/>
                </a:cubicBezTo>
                <a:cubicBezTo>
                  <a:pt x="147" y="162"/>
                  <a:pt x="148" y="163"/>
                  <a:pt x="149" y="163"/>
                </a:cubicBezTo>
                <a:cubicBezTo>
                  <a:pt x="149" y="163"/>
                  <a:pt x="149" y="163"/>
                  <a:pt x="149" y="163"/>
                </a:cubicBezTo>
                <a:cubicBezTo>
                  <a:pt x="150" y="163"/>
                  <a:pt x="150" y="162"/>
                  <a:pt x="150" y="162"/>
                </a:cubicBezTo>
                <a:cubicBezTo>
                  <a:pt x="150" y="153"/>
                  <a:pt x="150" y="153"/>
                  <a:pt x="150" y="153"/>
                </a:cubicBezTo>
                <a:cubicBezTo>
                  <a:pt x="155" y="158"/>
                  <a:pt x="155" y="158"/>
                  <a:pt x="155" y="158"/>
                </a:cubicBezTo>
                <a:cubicBezTo>
                  <a:pt x="155" y="159"/>
                  <a:pt x="155" y="160"/>
                  <a:pt x="156" y="161"/>
                </a:cubicBezTo>
                <a:cubicBezTo>
                  <a:pt x="156" y="161"/>
                  <a:pt x="157" y="162"/>
                  <a:pt x="158" y="162"/>
                </a:cubicBezTo>
                <a:cubicBezTo>
                  <a:pt x="158" y="162"/>
                  <a:pt x="159" y="161"/>
                  <a:pt x="160" y="161"/>
                </a:cubicBezTo>
                <a:cubicBezTo>
                  <a:pt x="161" y="160"/>
                  <a:pt x="161" y="158"/>
                  <a:pt x="160" y="157"/>
                </a:cubicBezTo>
                <a:cubicBezTo>
                  <a:pt x="159" y="156"/>
                  <a:pt x="158" y="156"/>
                  <a:pt x="158" y="156"/>
                </a:cubicBezTo>
                <a:cubicBezTo>
                  <a:pt x="158" y="156"/>
                  <a:pt x="157" y="156"/>
                  <a:pt x="157" y="156"/>
                </a:cubicBezTo>
                <a:cubicBezTo>
                  <a:pt x="152" y="152"/>
                  <a:pt x="152" y="152"/>
                  <a:pt x="152" y="152"/>
                </a:cubicBezTo>
                <a:cubicBezTo>
                  <a:pt x="160" y="151"/>
                  <a:pt x="160" y="151"/>
                  <a:pt x="160" y="151"/>
                </a:cubicBezTo>
                <a:cubicBezTo>
                  <a:pt x="161" y="151"/>
                  <a:pt x="162" y="151"/>
                  <a:pt x="162" y="150"/>
                </a:cubicBezTo>
                <a:cubicBezTo>
                  <a:pt x="162" y="149"/>
                  <a:pt x="161" y="149"/>
                  <a:pt x="160" y="149"/>
                </a:cubicBezTo>
                <a:cubicBezTo>
                  <a:pt x="160" y="149"/>
                  <a:pt x="160" y="149"/>
                  <a:pt x="160" y="149"/>
                </a:cubicBezTo>
                <a:cubicBezTo>
                  <a:pt x="150" y="149"/>
                  <a:pt x="150" y="149"/>
                  <a:pt x="150" y="149"/>
                </a:cubicBezTo>
                <a:cubicBezTo>
                  <a:pt x="147" y="146"/>
                  <a:pt x="147" y="146"/>
                  <a:pt x="147" y="146"/>
                </a:cubicBezTo>
                <a:cubicBezTo>
                  <a:pt x="155" y="146"/>
                  <a:pt x="155" y="146"/>
                  <a:pt x="155" y="146"/>
                </a:cubicBezTo>
                <a:cubicBezTo>
                  <a:pt x="156" y="146"/>
                  <a:pt x="157" y="146"/>
                  <a:pt x="157" y="145"/>
                </a:cubicBezTo>
                <a:cubicBezTo>
                  <a:pt x="157" y="144"/>
                  <a:pt x="156" y="143"/>
                  <a:pt x="155" y="143"/>
                </a:cubicBezTo>
                <a:cubicBezTo>
                  <a:pt x="155" y="143"/>
                  <a:pt x="155" y="143"/>
                  <a:pt x="155" y="143"/>
                </a:cubicBezTo>
                <a:cubicBezTo>
                  <a:pt x="144" y="144"/>
                  <a:pt x="144" y="144"/>
                  <a:pt x="144" y="144"/>
                </a:cubicBezTo>
                <a:cubicBezTo>
                  <a:pt x="130" y="130"/>
                  <a:pt x="130" y="130"/>
                  <a:pt x="130" y="130"/>
                </a:cubicBezTo>
                <a:cubicBezTo>
                  <a:pt x="131" y="129"/>
                  <a:pt x="131" y="128"/>
                  <a:pt x="130" y="127"/>
                </a:cubicBezTo>
                <a:cubicBezTo>
                  <a:pt x="129" y="126"/>
                  <a:pt x="128" y="126"/>
                  <a:pt x="128" y="126"/>
                </a:cubicBezTo>
                <a:cubicBezTo>
                  <a:pt x="127" y="126"/>
                  <a:pt x="127" y="126"/>
                  <a:pt x="127" y="126"/>
                </a:cubicBezTo>
                <a:cubicBezTo>
                  <a:pt x="121" y="120"/>
                  <a:pt x="121" y="120"/>
                  <a:pt x="121" y="120"/>
                </a:cubicBezTo>
                <a:cubicBezTo>
                  <a:pt x="133" y="120"/>
                  <a:pt x="133" y="120"/>
                  <a:pt x="133" y="120"/>
                </a:cubicBezTo>
                <a:cubicBezTo>
                  <a:pt x="134" y="120"/>
                  <a:pt x="135" y="119"/>
                  <a:pt x="135" y="118"/>
                </a:cubicBezTo>
                <a:cubicBezTo>
                  <a:pt x="135" y="118"/>
                  <a:pt x="134" y="117"/>
                  <a:pt x="133" y="117"/>
                </a:cubicBezTo>
                <a:cubicBezTo>
                  <a:pt x="133" y="117"/>
                  <a:pt x="133" y="117"/>
                  <a:pt x="133" y="117"/>
                </a:cubicBezTo>
                <a:cubicBezTo>
                  <a:pt x="118" y="117"/>
                  <a:pt x="118" y="117"/>
                  <a:pt x="118" y="117"/>
                </a:cubicBezTo>
                <a:cubicBezTo>
                  <a:pt x="114" y="113"/>
                  <a:pt x="114" y="113"/>
                  <a:pt x="114" y="113"/>
                </a:cubicBezTo>
                <a:cubicBezTo>
                  <a:pt x="126" y="113"/>
                  <a:pt x="126" y="113"/>
                  <a:pt x="126" y="113"/>
                </a:cubicBezTo>
                <a:cubicBezTo>
                  <a:pt x="127" y="113"/>
                  <a:pt x="127" y="112"/>
                  <a:pt x="127" y="111"/>
                </a:cubicBezTo>
                <a:cubicBezTo>
                  <a:pt x="127" y="111"/>
                  <a:pt x="127" y="110"/>
                  <a:pt x="126" y="110"/>
                </a:cubicBezTo>
                <a:cubicBezTo>
                  <a:pt x="126" y="110"/>
                  <a:pt x="126" y="110"/>
                  <a:pt x="126" y="110"/>
                </a:cubicBezTo>
                <a:cubicBezTo>
                  <a:pt x="111" y="110"/>
                  <a:pt x="111" y="110"/>
                  <a:pt x="111" y="110"/>
                </a:cubicBezTo>
                <a:cubicBezTo>
                  <a:pt x="98" y="97"/>
                  <a:pt x="98" y="97"/>
                  <a:pt x="98" y="97"/>
                </a:cubicBezTo>
                <a:cubicBezTo>
                  <a:pt x="115" y="97"/>
                  <a:pt x="115" y="97"/>
                  <a:pt x="115" y="97"/>
                </a:cubicBezTo>
                <a:cubicBezTo>
                  <a:pt x="125" y="107"/>
                  <a:pt x="125" y="107"/>
                  <a:pt x="125" y="107"/>
                </a:cubicBezTo>
                <a:cubicBezTo>
                  <a:pt x="126" y="108"/>
                  <a:pt x="126" y="108"/>
                  <a:pt x="126" y="108"/>
                </a:cubicBezTo>
                <a:cubicBezTo>
                  <a:pt x="127" y="107"/>
                  <a:pt x="127" y="107"/>
                  <a:pt x="127" y="107"/>
                </a:cubicBezTo>
                <a:cubicBezTo>
                  <a:pt x="128" y="107"/>
                  <a:pt x="128" y="106"/>
                  <a:pt x="127" y="105"/>
                </a:cubicBezTo>
                <a:cubicBezTo>
                  <a:pt x="119" y="97"/>
                  <a:pt x="119" y="97"/>
                  <a:pt x="119" y="97"/>
                </a:cubicBezTo>
                <a:cubicBezTo>
                  <a:pt x="125" y="97"/>
                  <a:pt x="125" y="97"/>
                  <a:pt x="125" y="97"/>
                </a:cubicBezTo>
                <a:cubicBezTo>
                  <a:pt x="135" y="107"/>
                  <a:pt x="135" y="107"/>
                  <a:pt x="135" y="107"/>
                </a:cubicBezTo>
                <a:cubicBezTo>
                  <a:pt x="136" y="108"/>
                  <a:pt x="136" y="108"/>
                  <a:pt x="136" y="108"/>
                </a:cubicBezTo>
                <a:cubicBezTo>
                  <a:pt x="137" y="107"/>
                  <a:pt x="137" y="107"/>
                  <a:pt x="137" y="107"/>
                </a:cubicBezTo>
                <a:cubicBezTo>
                  <a:pt x="138" y="107"/>
                  <a:pt x="138" y="106"/>
                  <a:pt x="137" y="105"/>
                </a:cubicBezTo>
                <a:cubicBezTo>
                  <a:pt x="129" y="97"/>
                  <a:pt x="129" y="97"/>
                  <a:pt x="129" y="97"/>
                </a:cubicBezTo>
                <a:cubicBezTo>
                  <a:pt x="145" y="97"/>
                  <a:pt x="145" y="97"/>
                  <a:pt x="145" y="97"/>
                </a:cubicBezTo>
                <a:cubicBezTo>
                  <a:pt x="146" y="98"/>
                  <a:pt x="147" y="98"/>
                  <a:pt x="148" y="98"/>
                </a:cubicBezTo>
                <a:cubicBezTo>
                  <a:pt x="149" y="98"/>
                  <a:pt x="150" y="98"/>
                  <a:pt x="151" y="97"/>
                </a:cubicBezTo>
                <a:cubicBezTo>
                  <a:pt x="164" y="97"/>
                  <a:pt x="164" y="97"/>
                  <a:pt x="164" y="97"/>
                </a:cubicBezTo>
                <a:cubicBezTo>
                  <a:pt x="172" y="104"/>
                  <a:pt x="172" y="104"/>
                  <a:pt x="172" y="104"/>
                </a:cubicBezTo>
                <a:cubicBezTo>
                  <a:pt x="172" y="105"/>
                  <a:pt x="172" y="105"/>
                  <a:pt x="173" y="105"/>
                </a:cubicBezTo>
                <a:cubicBezTo>
                  <a:pt x="174" y="104"/>
                  <a:pt x="174" y="104"/>
                  <a:pt x="174" y="104"/>
                </a:cubicBezTo>
                <a:cubicBezTo>
                  <a:pt x="174" y="104"/>
                  <a:pt x="174" y="103"/>
                  <a:pt x="174" y="103"/>
                </a:cubicBezTo>
                <a:cubicBezTo>
                  <a:pt x="168" y="97"/>
                  <a:pt x="168" y="97"/>
                  <a:pt x="168" y="97"/>
                </a:cubicBezTo>
                <a:cubicBezTo>
                  <a:pt x="172" y="97"/>
                  <a:pt x="172" y="97"/>
                  <a:pt x="172" y="97"/>
                </a:cubicBezTo>
                <a:cubicBezTo>
                  <a:pt x="179" y="104"/>
                  <a:pt x="179" y="104"/>
                  <a:pt x="179" y="104"/>
                </a:cubicBezTo>
                <a:cubicBezTo>
                  <a:pt x="179" y="105"/>
                  <a:pt x="180" y="105"/>
                  <a:pt x="180" y="105"/>
                </a:cubicBezTo>
                <a:cubicBezTo>
                  <a:pt x="181" y="104"/>
                  <a:pt x="181" y="104"/>
                  <a:pt x="181" y="104"/>
                </a:cubicBezTo>
                <a:cubicBezTo>
                  <a:pt x="182" y="104"/>
                  <a:pt x="182" y="103"/>
                  <a:pt x="181" y="103"/>
                </a:cubicBezTo>
                <a:cubicBezTo>
                  <a:pt x="175" y="97"/>
                  <a:pt x="175" y="97"/>
                  <a:pt x="175" y="97"/>
                </a:cubicBezTo>
                <a:cubicBezTo>
                  <a:pt x="182" y="97"/>
                  <a:pt x="182" y="97"/>
                  <a:pt x="182" y="97"/>
                </a:cubicBezTo>
                <a:cubicBezTo>
                  <a:pt x="183" y="97"/>
                  <a:pt x="184" y="98"/>
                  <a:pt x="185" y="98"/>
                </a:cubicBezTo>
                <a:cubicBezTo>
                  <a:pt x="186" y="98"/>
                  <a:pt x="187" y="97"/>
                  <a:pt x="187" y="95"/>
                </a:cubicBezTo>
                <a:cubicBezTo>
                  <a:pt x="187" y="94"/>
                  <a:pt x="186" y="92"/>
                  <a:pt x="185" y="92"/>
                </a:cubicBezTo>
                <a:cubicBezTo>
                  <a:pt x="184" y="92"/>
                  <a:pt x="183" y="93"/>
                  <a:pt x="182" y="94"/>
                </a:cubicBezTo>
                <a:cubicBezTo>
                  <a:pt x="176" y="94"/>
                  <a:pt x="176" y="94"/>
                  <a:pt x="176" y="94"/>
                </a:cubicBezTo>
                <a:cubicBezTo>
                  <a:pt x="181" y="88"/>
                  <a:pt x="181" y="88"/>
                  <a:pt x="181" y="88"/>
                </a:cubicBezTo>
                <a:cubicBezTo>
                  <a:pt x="182" y="88"/>
                  <a:pt x="182" y="87"/>
                  <a:pt x="181" y="86"/>
                </a:cubicBezTo>
                <a:cubicBezTo>
                  <a:pt x="181" y="86"/>
                  <a:pt x="181" y="86"/>
                  <a:pt x="180" y="86"/>
                </a:cubicBezTo>
                <a:cubicBezTo>
                  <a:pt x="180" y="86"/>
                  <a:pt x="179" y="86"/>
                  <a:pt x="179" y="86"/>
                </a:cubicBezTo>
                <a:cubicBezTo>
                  <a:pt x="172" y="94"/>
                  <a:pt x="172" y="94"/>
                  <a:pt x="172" y="94"/>
                </a:cubicBezTo>
                <a:cubicBezTo>
                  <a:pt x="168" y="94"/>
                  <a:pt x="168" y="94"/>
                  <a:pt x="168" y="94"/>
                </a:cubicBezTo>
                <a:cubicBezTo>
                  <a:pt x="174" y="88"/>
                  <a:pt x="174" y="88"/>
                  <a:pt x="174" y="88"/>
                </a:cubicBezTo>
                <a:cubicBezTo>
                  <a:pt x="174" y="88"/>
                  <a:pt x="174" y="87"/>
                  <a:pt x="174" y="86"/>
                </a:cubicBezTo>
                <a:cubicBezTo>
                  <a:pt x="174" y="86"/>
                  <a:pt x="173" y="86"/>
                  <a:pt x="173" y="86"/>
                </a:cubicBezTo>
                <a:cubicBezTo>
                  <a:pt x="172" y="86"/>
                  <a:pt x="172" y="86"/>
                  <a:pt x="172" y="86"/>
                </a:cubicBezTo>
                <a:cubicBezTo>
                  <a:pt x="164" y="94"/>
                  <a:pt x="164" y="94"/>
                  <a:pt x="164" y="94"/>
                </a:cubicBezTo>
                <a:cubicBezTo>
                  <a:pt x="151" y="94"/>
                  <a:pt x="151" y="94"/>
                  <a:pt x="151" y="94"/>
                </a:cubicBezTo>
                <a:cubicBezTo>
                  <a:pt x="150" y="93"/>
                  <a:pt x="149" y="92"/>
                  <a:pt x="148" y="92"/>
                </a:cubicBezTo>
                <a:cubicBezTo>
                  <a:pt x="148" y="92"/>
                  <a:pt x="148" y="92"/>
                  <a:pt x="148" y="92"/>
                </a:cubicBezTo>
                <a:cubicBezTo>
                  <a:pt x="147" y="92"/>
                  <a:pt x="146" y="93"/>
                  <a:pt x="145" y="94"/>
                </a:cubicBezTo>
                <a:cubicBezTo>
                  <a:pt x="129" y="94"/>
                  <a:pt x="129" y="94"/>
                  <a:pt x="129" y="94"/>
                </a:cubicBezTo>
                <a:cubicBezTo>
                  <a:pt x="137" y="85"/>
                  <a:pt x="137" y="85"/>
                  <a:pt x="137" y="85"/>
                </a:cubicBezTo>
                <a:cubicBezTo>
                  <a:pt x="138" y="85"/>
                  <a:pt x="138" y="84"/>
                  <a:pt x="137" y="83"/>
                </a:cubicBezTo>
                <a:cubicBezTo>
                  <a:pt x="137" y="83"/>
                  <a:pt x="137" y="83"/>
                  <a:pt x="136" y="83"/>
                </a:cubicBezTo>
                <a:cubicBezTo>
                  <a:pt x="136" y="83"/>
                  <a:pt x="136" y="83"/>
                  <a:pt x="135" y="83"/>
                </a:cubicBezTo>
                <a:cubicBezTo>
                  <a:pt x="125" y="94"/>
                  <a:pt x="125" y="94"/>
                  <a:pt x="125" y="94"/>
                </a:cubicBezTo>
                <a:cubicBezTo>
                  <a:pt x="119" y="94"/>
                  <a:pt x="119" y="94"/>
                  <a:pt x="119" y="94"/>
                </a:cubicBezTo>
                <a:cubicBezTo>
                  <a:pt x="127" y="85"/>
                  <a:pt x="127" y="85"/>
                  <a:pt x="127" y="85"/>
                </a:cubicBezTo>
                <a:cubicBezTo>
                  <a:pt x="128" y="85"/>
                  <a:pt x="128" y="84"/>
                  <a:pt x="127" y="83"/>
                </a:cubicBezTo>
                <a:cubicBezTo>
                  <a:pt x="127" y="83"/>
                  <a:pt x="127" y="83"/>
                  <a:pt x="126" y="83"/>
                </a:cubicBezTo>
                <a:cubicBezTo>
                  <a:pt x="126" y="83"/>
                  <a:pt x="126" y="83"/>
                  <a:pt x="125" y="83"/>
                </a:cubicBezTo>
                <a:cubicBezTo>
                  <a:pt x="115" y="94"/>
                  <a:pt x="115" y="94"/>
                  <a:pt x="115" y="94"/>
                </a:cubicBezTo>
                <a:cubicBezTo>
                  <a:pt x="97" y="94"/>
                  <a:pt x="97" y="94"/>
                  <a:pt x="97" y="94"/>
                </a:cubicBezTo>
                <a:cubicBezTo>
                  <a:pt x="97" y="94"/>
                  <a:pt x="97" y="94"/>
                  <a:pt x="97" y="94"/>
                </a:cubicBezTo>
                <a:cubicBezTo>
                  <a:pt x="113" y="78"/>
                  <a:pt x="113" y="78"/>
                  <a:pt x="113" y="78"/>
                </a:cubicBezTo>
                <a:cubicBezTo>
                  <a:pt x="128" y="78"/>
                  <a:pt x="128" y="78"/>
                  <a:pt x="128" y="78"/>
                </a:cubicBezTo>
                <a:cubicBezTo>
                  <a:pt x="128" y="78"/>
                  <a:pt x="128" y="78"/>
                  <a:pt x="128" y="78"/>
                </a:cubicBezTo>
                <a:cubicBezTo>
                  <a:pt x="129" y="78"/>
                  <a:pt x="129" y="78"/>
                  <a:pt x="129" y="77"/>
                </a:cubicBezTo>
                <a:cubicBezTo>
                  <a:pt x="129" y="76"/>
                  <a:pt x="129" y="75"/>
                  <a:pt x="128" y="75"/>
                </a:cubicBezTo>
                <a:cubicBezTo>
                  <a:pt x="116" y="75"/>
                  <a:pt x="116" y="75"/>
                  <a:pt x="116" y="75"/>
                </a:cubicBezTo>
                <a:cubicBezTo>
                  <a:pt x="120" y="71"/>
                  <a:pt x="120" y="71"/>
                  <a:pt x="120" y="71"/>
                </a:cubicBezTo>
                <a:cubicBezTo>
                  <a:pt x="135" y="71"/>
                  <a:pt x="135" y="71"/>
                  <a:pt x="135" y="71"/>
                </a:cubicBezTo>
                <a:cubicBezTo>
                  <a:pt x="135" y="71"/>
                  <a:pt x="135" y="71"/>
                  <a:pt x="135" y="71"/>
                </a:cubicBezTo>
                <a:cubicBezTo>
                  <a:pt x="136" y="71"/>
                  <a:pt x="136" y="71"/>
                  <a:pt x="136" y="70"/>
                </a:cubicBezTo>
                <a:cubicBezTo>
                  <a:pt x="136" y="69"/>
                  <a:pt x="136" y="68"/>
                  <a:pt x="135" y="68"/>
                </a:cubicBezTo>
                <a:cubicBezTo>
                  <a:pt x="123" y="68"/>
                  <a:pt x="123" y="68"/>
                  <a:pt x="123" y="68"/>
                </a:cubicBezTo>
                <a:cubicBezTo>
                  <a:pt x="129" y="62"/>
                  <a:pt x="129" y="62"/>
                  <a:pt x="129" y="62"/>
                </a:cubicBezTo>
                <a:cubicBezTo>
                  <a:pt x="129" y="62"/>
                  <a:pt x="129" y="62"/>
                  <a:pt x="130" y="62"/>
                </a:cubicBezTo>
                <a:cubicBezTo>
                  <a:pt x="130" y="62"/>
                  <a:pt x="131" y="62"/>
                  <a:pt x="132" y="61"/>
                </a:cubicBezTo>
                <a:cubicBezTo>
                  <a:pt x="132" y="61"/>
                  <a:pt x="133" y="60"/>
                  <a:pt x="132" y="59"/>
                </a:cubicBezTo>
                <a:cubicBezTo>
                  <a:pt x="146" y="45"/>
                  <a:pt x="146" y="45"/>
                  <a:pt x="146" y="45"/>
                </a:cubicBezTo>
                <a:cubicBezTo>
                  <a:pt x="146" y="45"/>
                  <a:pt x="146" y="45"/>
                  <a:pt x="146" y="45"/>
                </a:cubicBezTo>
                <a:cubicBezTo>
                  <a:pt x="157" y="45"/>
                  <a:pt x="157" y="45"/>
                  <a:pt x="157" y="45"/>
                </a:cubicBezTo>
                <a:cubicBezTo>
                  <a:pt x="157" y="45"/>
                  <a:pt x="157" y="45"/>
                  <a:pt x="157" y="45"/>
                </a:cubicBezTo>
                <a:cubicBezTo>
                  <a:pt x="158" y="45"/>
                  <a:pt x="158" y="45"/>
                  <a:pt x="158" y="44"/>
                </a:cubicBezTo>
                <a:cubicBezTo>
                  <a:pt x="158" y="43"/>
                  <a:pt x="158" y="43"/>
                  <a:pt x="157" y="43"/>
                </a:cubicBezTo>
                <a:cubicBezTo>
                  <a:pt x="148" y="43"/>
                  <a:pt x="148" y="43"/>
                  <a:pt x="148" y="43"/>
                </a:cubicBezTo>
                <a:cubicBezTo>
                  <a:pt x="151" y="40"/>
                  <a:pt x="151" y="40"/>
                  <a:pt x="151" y="40"/>
                </a:cubicBezTo>
                <a:cubicBezTo>
                  <a:pt x="151" y="40"/>
                  <a:pt x="151" y="40"/>
                  <a:pt x="151" y="40"/>
                </a:cubicBezTo>
                <a:cubicBezTo>
                  <a:pt x="162" y="40"/>
                  <a:pt x="162" y="40"/>
                  <a:pt x="162" y="40"/>
                </a:cubicBezTo>
                <a:cubicBezTo>
                  <a:pt x="162" y="40"/>
                  <a:pt x="162" y="40"/>
                  <a:pt x="162" y="40"/>
                </a:cubicBezTo>
                <a:cubicBezTo>
                  <a:pt x="163" y="40"/>
                  <a:pt x="163" y="40"/>
                  <a:pt x="163" y="39"/>
                </a:cubicBezTo>
                <a:cubicBezTo>
                  <a:pt x="164" y="38"/>
                  <a:pt x="163" y="37"/>
                  <a:pt x="162" y="37"/>
                </a:cubicBezTo>
                <a:cubicBezTo>
                  <a:pt x="154" y="37"/>
                  <a:pt x="154" y="37"/>
                  <a:pt x="154" y="37"/>
                </a:cubicBezTo>
                <a:cubicBezTo>
                  <a:pt x="159" y="32"/>
                  <a:pt x="159" y="32"/>
                  <a:pt x="159" y="32"/>
                </a:cubicBezTo>
                <a:cubicBezTo>
                  <a:pt x="159" y="32"/>
                  <a:pt x="159" y="32"/>
                  <a:pt x="160" y="32"/>
                </a:cubicBezTo>
                <a:cubicBezTo>
                  <a:pt x="160" y="32"/>
                  <a:pt x="161" y="32"/>
                  <a:pt x="162" y="31"/>
                </a:cubicBezTo>
                <a:cubicBezTo>
                  <a:pt x="163" y="30"/>
                  <a:pt x="163" y="28"/>
                  <a:pt x="162" y="27"/>
                </a:cubicBezTo>
                <a:cubicBezTo>
                  <a:pt x="161" y="27"/>
                  <a:pt x="160" y="27"/>
                  <a:pt x="160" y="27"/>
                </a:cubicBezTo>
                <a:cubicBezTo>
                  <a:pt x="159" y="27"/>
                  <a:pt x="158" y="27"/>
                  <a:pt x="158" y="27"/>
                </a:cubicBezTo>
                <a:cubicBezTo>
                  <a:pt x="157" y="28"/>
                  <a:pt x="157" y="29"/>
                  <a:pt x="157" y="30"/>
                </a:cubicBezTo>
                <a:cubicBezTo>
                  <a:pt x="152" y="35"/>
                  <a:pt x="152" y="35"/>
                  <a:pt x="152" y="35"/>
                </a:cubicBezTo>
                <a:cubicBezTo>
                  <a:pt x="152" y="27"/>
                  <a:pt x="152" y="27"/>
                  <a:pt x="152" y="27"/>
                </a:cubicBezTo>
                <a:cubicBezTo>
                  <a:pt x="152" y="27"/>
                  <a:pt x="151" y="26"/>
                  <a:pt x="151" y="26"/>
                </a:cubicBezTo>
                <a:cubicBezTo>
                  <a:pt x="151" y="26"/>
                  <a:pt x="151" y="26"/>
                  <a:pt x="151" y="26"/>
                </a:cubicBezTo>
                <a:cubicBezTo>
                  <a:pt x="150" y="26"/>
                  <a:pt x="149" y="27"/>
                  <a:pt x="149" y="27"/>
                </a:cubicBezTo>
                <a:cubicBezTo>
                  <a:pt x="149" y="38"/>
                  <a:pt x="149" y="38"/>
                  <a:pt x="149" y="38"/>
                </a:cubicBezTo>
                <a:cubicBezTo>
                  <a:pt x="147" y="40"/>
                  <a:pt x="147" y="40"/>
                  <a:pt x="147" y="40"/>
                </a:cubicBezTo>
                <a:cubicBezTo>
                  <a:pt x="147" y="32"/>
                  <a:pt x="147" y="32"/>
                  <a:pt x="147" y="32"/>
                </a:cubicBezTo>
                <a:cubicBezTo>
                  <a:pt x="147" y="32"/>
                  <a:pt x="146" y="31"/>
                  <a:pt x="145" y="31"/>
                </a:cubicBezTo>
                <a:cubicBezTo>
                  <a:pt x="145" y="31"/>
                  <a:pt x="145" y="31"/>
                  <a:pt x="145" y="31"/>
                </a:cubicBezTo>
                <a:cubicBezTo>
                  <a:pt x="145" y="31"/>
                  <a:pt x="144" y="32"/>
                  <a:pt x="144" y="33"/>
                </a:cubicBezTo>
                <a:cubicBezTo>
                  <a:pt x="144" y="43"/>
                  <a:pt x="144" y="43"/>
                  <a:pt x="144" y="43"/>
                </a:cubicBezTo>
                <a:cubicBezTo>
                  <a:pt x="130" y="57"/>
                  <a:pt x="130" y="57"/>
                  <a:pt x="130" y="57"/>
                </a:cubicBezTo>
                <a:cubicBezTo>
                  <a:pt x="130" y="57"/>
                  <a:pt x="130" y="56"/>
                  <a:pt x="130" y="56"/>
                </a:cubicBezTo>
                <a:cubicBezTo>
                  <a:pt x="129" y="56"/>
                  <a:pt x="128" y="57"/>
                  <a:pt x="128" y="57"/>
                </a:cubicBezTo>
                <a:cubicBezTo>
                  <a:pt x="127" y="58"/>
                  <a:pt x="127" y="59"/>
                  <a:pt x="127" y="60"/>
                </a:cubicBezTo>
                <a:cubicBezTo>
                  <a:pt x="121" y="66"/>
                  <a:pt x="121" y="66"/>
                  <a:pt x="121" y="66"/>
                </a:cubicBezTo>
                <a:cubicBezTo>
                  <a:pt x="121" y="54"/>
                  <a:pt x="121" y="54"/>
                  <a:pt x="121" y="54"/>
                </a:cubicBezTo>
                <a:cubicBezTo>
                  <a:pt x="121" y="53"/>
                  <a:pt x="120" y="53"/>
                  <a:pt x="119" y="53"/>
                </a:cubicBezTo>
                <a:cubicBezTo>
                  <a:pt x="119" y="53"/>
                  <a:pt x="119" y="53"/>
                  <a:pt x="119" y="53"/>
                </a:cubicBezTo>
                <a:cubicBezTo>
                  <a:pt x="118" y="53"/>
                  <a:pt x="118" y="53"/>
                  <a:pt x="118" y="54"/>
                </a:cubicBezTo>
                <a:cubicBezTo>
                  <a:pt x="118" y="69"/>
                  <a:pt x="118" y="69"/>
                  <a:pt x="118" y="69"/>
                </a:cubicBezTo>
                <a:cubicBezTo>
                  <a:pt x="114" y="73"/>
                  <a:pt x="114" y="73"/>
                  <a:pt x="114" y="73"/>
                </a:cubicBezTo>
                <a:cubicBezTo>
                  <a:pt x="114" y="61"/>
                  <a:pt x="114" y="61"/>
                  <a:pt x="114" y="61"/>
                </a:cubicBezTo>
                <a:cubicBezTo>
                  <a:pt x="114" y="60"/>
                  <a:pt x="113" y="60"/>
                  <a:pt x="112" y="60"/>
                </a:cubicBezTo>
                <a:cubicBezTo>
                  <a:pt x="112" y="60"/>
                  <a:pt x="112" y="60"/>
                  <a:pt x="112" y="60"/>
                </a:cubicBezTo>
                <a:cubicBezTo>
                  <a:pt x="111" y="60"/>
                  <a:pt x="111" y="60"/>
                  <a:pt x="111" y="61"/>
                </a:cubicBezTo>
                <a:cubicBezTo>
                  <a:pt x="111" y="76"/>
                  <a:pt x="111" y="76"/>
                  <a:pt x="111" y="76"/>
                </a:cubicBezTo>
                <a:cubicBezTo>
                  <a:pt x="96" y="91"/>
                  <a:pt x="96" y="91"/>
                  <a:pt x="96" y="91"/>
                </a:cubicBezTo>
                <a:cubicBezTo>
                  <a:pt x="96" y="72"/>
                  <a:pt x="96" y="72"/>
                  <a:pt x="96" y="72"/>
                </a:cubicBezTo>
                <a:cubicBezTo>
                  <a:pt x="107" y="62"/>
                  <a:pt x="107" y="62"/>
                  <a:pt x="107" y="62"/>
                </a:cubicBezTo>
                <a:cubicBezTo>
                  <a:pt x="107" y="61"/>
                  <a:pt x="107" y="60"/>
                  <a:pt x="107" y="60"/>
                </a:cubicBezTo>
                <a:cubicBezTo>
                  <a:pt x="106" y="59"/>
                  <a:pt x="106" y="59"/>
                  <a:pt x="106" y="59"/>
                </a:cubicBezTo>
                <a:cubicBezTo>
                  <a:pt x="105" y="59"/>
                  <a:pt x="105" y="59"/>
                  <a:pt x="105" y="60"/>
                </a:cubicBezTo>
                <a:cubicBezTo>
                  <a:pt x="96" y="68"/>
                  <a:pt x="96" y="68"/>
                  <a:pt x="96" y="68"/>
                </a:cubicBezTo>
                <a:cubicBezTo>
                  <a:pt x="96" y="62"/>
                  <a:pt x="96" y="62"/>
                  <a:pt x="96" y="62"/>
                </a:cubicBezTo>
                <a:cubicBezTo>
                  <a:pt x="107" y="52"/>
                  <a:pt x="107" y="52"/>
                  <a:pt x="107" y="52"/>
                </a:cubicBezTo>
                <a:cubicBezTo>
                  <a:pt x="107" y="51"/>
                  <a:pt x="107" y="50"/>
                  <a:pt x="107" y="50"/>
                </a:cubicBezTo>
                <a:cubicBezTo>
                  <a:pt x="106" y="49"/>
                  <a:pt x="106" y="49"/>
                  <a:pt x="106" y="49"/>
                </a:cubicBezTo>
                <a:cubicBezTo>
                  <a:pt x="105" y="49"/>
                  <a:pt x="105" y="49"/>
                  <a:pt x="105" y="50"/>
                </a:cubicBezTo>
                <a:cubicBezTo>
                  <a:pt x="96" y="58"/>
                  <a:pt x="96" y="58"/>
                  <a:pt x="96" y="58"/>
                </a:cubicBezTo>
                <a:cubicBezTo>
                  <a:pt x="96" y="39"/>
                  <a:pt x="96" y="39"/>
                  <a:pt x="96" y="39"/>
                </a:cubicBezTo>
                <a:cubicBezTo>
                  <a:pt x="97" y="39"/>
                  <a:pt x="97" y="38"/>
                  <a:pt x="97" y="37"/>
                </a:cubicBezTo>
                <a:cubicBezTo>
                  <a:pt x="97" y="35"/>
                  <a:pt x="97" y="34"/>
                  <a:pt x="96" y="34"/>
                </a:cubicBezTo>
                <a:cubicBezTo>
                  <a:pt x="96" y="24"/>
                  <a:pt x="96" y="24"/>
                  <a:pt x="96" y="24"/>
                </a:cubicBezTo>
                <a:cubicBezTo>
                  <a:pt x="96" y="23"/>
                  <a:pt x="96" y="23"/>
                  <a:pt x="96" y="23"/>
                </a:cubicBezTo>
                <a:cubicBezTo>
                  <a:pt x="104" y="16"/>
                  <a:pt x="104" y="16"/>
                  <a:pt x="104" y="16"/>
                </a:cubicBezTo>
                <a:cubicBezTo>
                  <a:pt x="104" y="15"/>
                  <a:pt x="104" y="14"/>
                  <a:pt x="104" y="14"/>
                </a:cubicBezTo>
                <a:cubicBezTo>
                  <a:pt x="104" y="13"/>
                  <a:pt x="103" y="13"/>
                  <a:pt x="103" y="13"/>
                </a:cubicBezTo>
                <a:cubicBezTo>
                  <a:pt x="102" y="13"/>
                  <a:pt x="102" y="13"/>
                  <a:pt x="102" y="14"/>
                </a:cubicBezTo>
                <a:cubicBezTo>
                  <a:pt x="96" y="20"/>
                  <a:pt x="96" y="20"/>
                  <a:pt x="96" y="20"/>
                </a:cubicBezTo>
                <a:cubicBezTo>
                  <a:pt x="96" y="16"/>
                  <a:pt x="96" y="16"/>
                  <a:pt x="96" y="16"/>
                </a:cubicBezTo>
                <a:cubicBezTo>
                  <a:pt x="96" y="16"/>
                  <a:pt x="96" y="16"/>
                  <a:pt x="96" y="16"/>
                </a:cubicBezTo>
                <a:cubicBezTo>
                  <a:pt x="104" y="8"/>
                  <a:pt x="104" y="8"/>
                  <a:pt x="104" y="8"/>
                </a:cubicBezTo>
                <a:cubicBezTo>
                  <a:pt x="104" y="8"/>
                  <a:pt x="104" y="7"/>
                  <a:pt x="104" y="6"/>
                </a:cubicBezTo>
                <a:cubicBezTo>
                  <a:pt x="104" y="6"/>
                  <a:pt x="103" y="6"/>
                  <a:pt x="103" y="6"/>
                </a:cubicBezTo>
                <a:cubicBezTo>
                  <a:pt x="102" y="6"/>
                  <a:pt x="102" y="6"/>
                  <a:pt x="102" y="6"/>
                </a:cubicBezTo>
                <a:cubicBezTo>
                  <a:pt x="96" y="12"/>
                  <a:pt x="96" y="12"/>
                  <a:pt x="96" y="12"/>
                </a:cubicBezTo>
                <a:cubicBezTo>
                  <a:pt x="96" y="5"/>
                  <a:pt x="96" y="5"/>
                  <a:pt x="96" y="5"/>
                </a:cubicBezTo>
                <a:cubicBezTo>
                  <a:pt x="97" y="4"/>
                  <a:pt x="97" y="3"/>
                  <a:pt x="97" y="2"/>
                </a:cubicBezTo>
                <a:cubicBezTo>
                  <a:pt x="97" y="1"/>
                  <a:pt x="96" y="0"/>
                  <a:pt x="94" y="0"/>
                </a:cubicBezTo>
              </a:path>
            </a:pathLst>
          </a:custGeom>
          <a:solidFill>
            <a:srgbClr val="89E9FF"/>
          </a:solidFill>
          <a:ln w="3175" cap="flat" cmpd="sng" algn="ctr">
            <a:solidFill>
              <a:srgbClr val="89E9FF"/>
            </a:solidFill>
            <a:prstDash val="solid"/>
            <a:round/>
            <a:headEnd type="none" w="med" len="med"/>
            <a:tailEnd type="none" w="med" len="med"/>
          </a:ln>
          <a:effectLst>
            <a:glow rad="50800">
              <a:schemeClr val="accent5">
                <a:satMod val="175000"/>
                <a:alpha val="20000"/>
              </a:schemeClr>
            </a:glow>
          </a:effectLst>
          <a:scene3d>
            <a:camera prst="orthographicFront"/>
            <a:lightRig rig="glow" dir="t"/>
          </a:scene3d>
          <a:sp3d prstMaterial="powder"/>
        </p:spPr>
        <p:txBody>
          <a:bodyPr vert="horz" wrap="square" lIns="91440" tIns="45720" rIns="91440" bIns="45720" numCol="1" rtlCol="0" anchor="t" anchorCtr="0" compatLnSpc="1">
            <a:prstTxWarp prst="textNoShape">
              <a:avLst/>
            </a:prstTxWarp>
          </a:bodyPr>
          <a:lstStyle/>
          <a:p>
            <a:endParaRPr lang="en-US" dirty="0"/>
          </a:p>
        </p:txBody>
      </p:sp>
      <p:sp>
        <p:nvSpPr>
          <p:cNvPr id="9" name="Freeform 8"/>
          <p:cNvSpPr>
            <a:spLocks/>
          </p:cNvSpPr>
          <p:nvPr/>
        </p:nvSpPr>
        <p:spPr bwMode="auto">
          <a:xfrm rot="10587135">
            <a:off x="6986260" y="2465225"/>
            <a:ext cx="270013" cy="257947"/>
          </a:xfrm>
          <a:custGeom>
            <a:avLst/>
            <a:gdLst>
              <a:gd name="T0" fmla="*/ 22 w 75"/>
              <a:gd name="T1" fmla="*/ 4 h 72"/>
              <a:gd name="T2" fmla="*/ 27 w 75"/>
              <a:gd name="T3" fmla="*/ 9 h 72"/>
              <a:gd name="T4" fmla="*/ 27 w 75"/>
              <a:gd name="T5" fmla="*/ 22 h 72"/>
              <a:gd name="T6" fmla="*/ 36 w 75"/>
              <a:gd name="T7" fmla="*/ 35 h 72"/>
              <a:gd name="T8" fmla="*/ 22 w 75"/>
              <a:gd name="T9" fmla="*/ 23 h 72"/>
              <a:gd name="T10" fmla="*/ 10 w 75"/>
              <a:gd name="T11" fmla="*/ 19 h 72"/>
              <a:gd name="T12" fmla="*/ 8 w 75"/>
              <a:gd name="T13" fmla="*/ 21 h 72"/>
              <a:gd name="T14" fmla="*/ 7 w 75"/>
              <a:gd name="T15" fmla="*/ 22 h 72"/>
              <a:gd name="T16" fmla="*/ 6 w 75"/>
              <a:gd name="T17" fmla="*/ 25 h 72"/>
              <a:gd name="T18" fmla="*/ 23 w 75"/>
              <a:gd name="T19" fmla="*/ 30 h 72"/>
              <a:gd name="T20" fmla="*/ 22 w 75"/>
              <a:gd name="T21" fmla="*/ 34 h 72"/>
              <a:gd name="T22" fmla="*/ 22 w 75"/>
              <a:gd name="T23" fmla="*/ 36 h 72"/>
              <a:gd name="T24" fmla="*/ 19 w 75"/>
              <a:gd name="T25" fmla="*/ 38 h 72"/>
              <a:gd name="T26" fmla="*/ 5 w 75"/>
              <a:gd name="T27" fmla="*/ 43 h 72"/>
              <a:gd name="T28" fmla="*/ 2 w 75"/>
              <a:gd name="T29" fmla="*/ 45 h 72"/>
              <a:gd name="T30" fmla="*/ 3 w 75"/>
              <a:gd name="T31" fmla="*/ 49 h 72"/>
              <a:gd name="T32" fmla="*/ 7 w 75"/>
              <a:gd name="T33" fmla="*/ 50 h 72"/>
              <a:gd name="T34" fmla="*/ 17 w 75"/>
              <a:gd name="T35" fmla="*/ 44 h 72"/>
              <a:gd name="T36" fmla="*/ 25 w 75"/>
              <a:gd name="T37" fmla="*/ 45 h 72"/>
              <a:gd name="T38" fmla="*/ 26 w 75"/>
              <a:gd name="T39" fmla="*/ 47 h 72"/>
              <a:gd name="T40" fmla="*/ 25 w 75"/>
              <a:gd name="T41" fmla="*/ 51 h 72"/>
              <a:gd name="T42" fmla="*/ 19 w 75"/>
              <a:gd name="T43" fmla="*/ 64 h 72"/>
              <a:gd name="T44" fmla="*/ 21 w 75"/>
              <a:gd name="T45" fmla="*/ 68 h 72"/>
              <a:gd name="T46" fmla="*/ 25 w 75"/>
              <a:gd name="T47" fmla="*/ 70 h 72"/>
              <a:gd name="T48" fmla="*/ 29 w 75"/>
              <a:gd name="T49" fmla="*/ 55 h 72"/>
              <a:gd name="T50" fmla="*/ 33 w 75"/>
              <a:gd name="T51" fmla="*/ 46 h 72"/>
              <a:gd name="T52" fmla="*/ 37 w 75"/>
              <a:gd name="T53" fmla="*/ 50 h 72"/>
              <a:gd name="T54" fmla="*/ 39 w 75"/>
              <a:gd name="T55" fmla="*/ 54 h 72"/>
              <a:gd name="T56" fmla="*/ 44 w 75"/>
              <a:gd name="T57" fmla="*/ 68 h 72"/>
              <a:gd name="T58" fmla="*/ 47 w 75"/>
              <a:gd name="T59" fmla="*/ 68 h 72"/>
              <a:gd name="T60" fmla="*/ 51 w 75"/>
              <a:gd name="T61" fmla="*/ 69 h 72"/>
              <a:gd name="T62" fmla="*/ 47 w 75"/>
              <a:gd name="T63" fmla="*/ 63 h 72"/>
              <a:gd name="T64" fmla="*/ 42 w 75"/>
              <a:gd name="T65" fmla="*/ 48 h 72"/>
              <a:gd name="T66" fmla="*/ 46 w 75"/>
              <a:gd name="T67" fmla="*/ 41 h 72"/>
              <a:gd name="T68" fmla="*/ 52 w 75"/>
              <a:gd name="T69" fmla="*/ 49 h 72"/>
              <a:gd name="T70" fmla="*/ 63 w 75"/>
              <a:gd name="T71" fmla="*/ 50 h 72"/>
              <a:gd name="T72" fmla="*/ 66 w 75"/>
              <a:gd name="T73" fmla="*/ 51 h 72"/>
              <a:gd name="T74" fmla="*/ 71 w 75"/>
              <a:gd name="T75" fmla="*/ 54 h 72"/>
              <a:gd name="T76" fmla="*/ 71 w 75"/>
              <a:gd name="T77" fmla="*/ 49 h 72"/>
              <a:gd name="T78" fmla="*/ 56 w 75"/>
              <a:gd name="T79" fmla="*/ 44 h 72"/>
              <a:gd name="T80" fmla="*/ 48 w 75"/>
              <a:gd name="T81" fmla="*/ 41 h 72"/>
              <a:gd name="T82" fmla="*/ 53 w 75"/>
              <a:gd name="T83" fmla="*/ 36 h 72"/>
              <a:gd name="T84" fmla="*/ 59 w 75"/>
              <a:gd name="T85" fmla="*/ 29 h 72"/>
              <a:gd name="T86" fmla="*/ 70 w 75"/>
              <a:gd name="T87" fmla="*/ 28 h 72"/>
              <a:gd name="T88" fmla="*/ 73 w 75"/>
              <a:gd name="T89" fmla="*/ 25 h 72"/>
              <a:gd name="T90" fmla="*/ 71 w 75"/>
              <a:gd name="T91" fmla="*/ 22 h 72"/>
              <a:gd name="T92" fmla="*/ 65 w 75"/>
              <a:gd name="T93" fmla="*/ 26 h 72"/>
              <a:gd name="T94" fmla="*/ 53 w 75"/>
              <a:gd name="T95" fmla="*/ 26 h 72"/>
              <a:gd name="T96" fmla="*/ 38 w 75"/>
              <a:gd name="T97" fmla="*/ 35 h 72"/>
              <a:gd name="T98" fmla="*/ 50 w 75"/>
              <a:gd name="T99" fmla="*/ 21 h 72"/>
              <a:gd name="T100" fmla="*/ 55 w 75"/>
              <a:gd name="T101" fmla="*/ 8 h 72"/>
              <a:gd name="T102" fmla="*/ 54 w 75"/>
              <a:gd name="T103" fmla="*/ 4 h 72"/>
              <a:gd name="T104" fmla="*/ 50 w 75"/>
              <a:gd name="T105" fmla="*/ 2 h 72"/>
              <a:gd name="T106" fmla="*/ 48 w 75"/>
              <a:gd name="T107" fmla="*/ 6 h 72"/>
              <a:gd name="T108" fmla="*/ 41 w 75"/>
              <a:gd name="T109" fmla="*/ 18 h 72"/>
              <a:gd name="T110" fmla="*/ 37 w 75"/>
              <a:gd name="T111" fmla="*/ 35 h 72"/>
              <a:gd name="T112" fmla="*/ 36 w 75"/>
              <a:gd name="T113" fmla="*/ 18 h 72"/>
              <a:gd name="T114" fmla="*/ 31 w 75"/>
              <a:gd name="T115" fmla="*/ 5 h 72"/>
              <a:gd name="T116" fmla="*/ 27 w 75"/>
              <a:gd name="T117"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72">
                <a:moveTo>
                  <a:pt x="25" y="0"/>
                </a:moveTo>
                <a:cubicBezTo>
                  <a:pt x="25" y="0"/>
                  <a:pt x="25" y="0"/>
                  <a:pt x="25" y="0"/>
                </a:cubicBezTo>
                <a:cubicBezTo>
                  <a:pt x="24" y="0"/>
                  <a:pt x="24" y="1"/>
                  <a:pt x="24" y="1"/>
                </a:cubicBezTo>
                <a:cubicBezTo>
                  <a:pt x="24" y="2"/>
                  <a:pt x="25" y="2"/>
                  <a:pt x="25" y="2"/>
                </a:cubicBezTo>
                <a:cubicBezTo>
                  <a:pt x="26" y="4"/>
                  <a:pt x="26" y="4"/>
                  <a:pt x="26" y="4"/>
                </a:cubicBezTo>
                <a:cubicBezTo>
                  <a:pt x="23" y="3"/>
                  <a:pt x="23" y="3"/>
                  <a:pt x="23" y="3"/>
                </a:cubicBezTo>
                <a:cubicBezTo>
                  <a:pt x="22" y="3"/>
                  <a:pt x="22" y="3"/>
                  <a:pt x="22" y="3"/>
                </a:cubicBezTo>
                <a:cubicBezTo>
                  <a:pt x="22" y="4"/>
                  <a:pt x="22" y="4"/>
                  <a:pt x="22" y="4"/>
                </a:cubicBezTo>
                <a:cubicBezTo>
                  <a:pt x="22" y="4"/>
                  <a:pt x="22" y="4"/>
                  <a:pt x="22" y="4"/>
                </a:cubicBezTo>
                <a:cubicBezTo>
                  <a:pt x="26" y="6"/>
                  <a:pt x="26" y="6"/>
                  <a:pt x="26" y="6"/>
                </a:cubicBezTo>
                <a:cubicBezTo>
                  <a:pt x="27" y="7"/>
                  <a:pt x="27" y="7"/>
                  <a:pt x="27" y="7"/>
                </a:cubicBezTo>
                <a:cubicBezTo>
                  <a:pt x="24" y="6"/>
                  <a:pt x="24" y="6"/>
                  <a:pt x="24" y="6"/>
                </a:cubicBezTo>
                <a:cubicBezTo>
                  <a:pt x="23" y="6"/>
                  <a:pt x="23" y="6"/>
                  <a:pt x="23" y="6"/>
                </a:cubicBezTo>
                <a:cubicBezTo>
                  <a:pt x="23" y="7"/>
                  <a:pt x="23" y="7"/>
                  <a:pt x="23" y="7"/>
                </a:cubicBezTo>
                <a:cubicBezTo>
                  <a:pt x="23" y="7"/>
                  <a:pt x="23" y="7"/>
                  <a:pt x="23" y="7"/>
                </a:cubicBezTo>
                <a:cubicBezTo>
                  <a:pt x="27" y="9"/>
                  <a:pt x="27" y="9"/>
                  <a:pt x="27" y="9"/>
                </a:cubicBezTo>
                <a:cubicBezTo>
                  <a:pt x="29" y="14"/>
                  <a:pt x="29" y="14"/>
                  <a:pt x="29" y="14"/>
                </a:cubicBezTo>
                <a:cubicBezTo>
                  <a:pt x="29" y="15"/>
                  <a:pt x="29" y="15"/>
                  <a:pt x="29" y="15"/>
                </a:cubicBezTo>
                <a:cubicBezTo>
                  <a:pt x="29" y="16"/>
                  <a:pt x="29" y="16"/>
                  <a:pt x="30" y="16"/>
                </a:cubicBezTo>
                <a:cubicBezTo>
                  <a:pt x="32" y="23"/>
                  <a:pt x="32" y="23"/>
                  <a:pt x="32" y="23"/>
                </a:cubicBezTo>
                <a:cubicBezTo>
                  <a:pt x="27" y="20"/>
                  <a:pt x="27" y="20"/>
                  <a:pt x="27" y="20"/>
                </a:cubicBezTo>
                <a:cubicBezTo>
                  <a:pt x="27" y="21"/>
                  <a:pt x="27" y="21"/>
                  <a:pt x="27" y="21"/>
                </a:cubicBezTo>
                <a:cubicBezTo>
                  <a:pt x="27" y="21"/>
                  <a:pt x="27" y="21"/>
                  <a:pt x="27" y="21"/>
                </a:cubicBezTo>
                <a:cubicBezTo>
                  <a:pt x="27" y="22"/>
                  <a:pt x="27" y="22"/>
                  <a:pt x="27" y="22"/>
                </a:cubicBezTo>
                <a:cubicBezTo>
                  <a:pt x="33" y="24"/>
                  <a:pt x="33" y="24"/>
                  <a:pt x="33" y="24"/>
                </a:cubicBezTo>
                <a:cubicBezTo>
                  <a:pt x="33" y="27"/>
                  <a:pt x="33" y="27"/>
                  <a:pt x="33" y="27"/>
                </a:cubicBezTo>
                <a:cubicBezTo>
                  <a:pt x="29" y="24"/>
                  <a:pt x="29" y="24"/>
                  <a:pt x="29" y="24"/>
                </a:cubicBezTo>
                <a:cubicBezTo>
                  <a:pt x="28" y="25"/>
                  <a:pt x="28" y="25"/>
                  <a:pt x="28" y="25"/>
                </a:cubicBezTo>
                <a:cubicBezTo>
                  <a:pt x="28" y="25"/>
                  <a:pt x="28" y="25"/>
                  <a:pt x="28" y="25"/>
                </a:cubicBezTo>
                <a:cubicBezTo>
                  <a:pt x="28" y="25"/>
                  <a:pt x="28" y="25"/>
                  <a:pt x="28" y="25"/>
                </a:cubicBezTo>
                <a:cubicBezTo>
                  <a:pt x="34" y="28"/>
                  <a:pt x="34" y="28"/>
                  <a:pt x="34" y="28"/>
                </a:cubicBezTo>
                <a:cubicBezTo>
                  <a:pt x="36" y="35"/>
                  <a:pt x="36" y="35"/>
                  <a:pt x="36" y="35"/>
                </a:cubicBezTo>
                <a:cubicBezTo>
                  <a:pt x="29" y="31"/>
                  <a:pt x="29" y="31"/>
                  <a:pt x="29" y="31"/>
                </a:cubicBezTo>
                <a:cubicBezTo>
                  <a:pt x="27" y="25"/>
                  <a:pt x="27" y="25"/>
                  <a:pt x="27" y="25"/>
                </a:cubicBezTo>
                <a:cubicBezTo>
                  <a:pt x="26" y="25"/>
                  <a:pt x="26" y="25"/>
                  <a:pt x="26" y="25"/>
                </a:cubicBezTo>
                <a:cubicBezTo>
                  <a:pt x="26" y="26"/>
                  <a:pt x="26" y="26"/>
                  <a:pt x="26" y="26"/>
                </a:cubicBezTo>
                <a:cubicBezTo>
                  <a:pt x="27" y="31"/>
                  <a:pt x="27" y="31"/>
                  <a:pt x="27" y="31"/>
                </a:cubicBezTo>
                <a:cubicBezTo>
                  <a:pt x="25" y="29"/>
                  <a:pt x="25" y="29"/>
                  <a:pt x="25" y="29"/>
                </a:cubicBezTo>
                <a:cubicBezTo>
                  <a:pt x="23" y="24"/>
                  <a:pt x="23" y="24"/>
                  <a:pt x="23" y="24"/>
                </a:cubicBezTo>
                <a:cubicBezTo>
                  <a:pt x="22" y="23"/>
                  <a:pt x="22" y="23"/>
                  <a:pt x="22" y="23"/>
                </a:cubicBezTo>
                <a:cubicBezTo>
                  <a:pt x="22" y="24"/>
                  <a:pt x="22" y="24"/>
                  <a:pt x="22" y="24"/>
                </a:cubicBezTo>
                <a:cubicBezTo>
                  <a:pt x="24" y="29"/>
                  <a:pt x="24" y="29"/>
                  <a:pt x="24" y="29"/>
                </a:cubicBezTo>
                <a:cubicBezTo>
                  <a:pt x="20" y="27"/>
                  <a:pt x="20" y="27"/>
                  <a:pt x="20" y="27"/>
                </a:cubicBezTo>
                <a:cubicBezTo>
                  <a:pt x="20" y="27"/>
                  <a:pt x="20" y="26"/>
                  <a:pt x="20" y="26"/>
                </a:cubicBezTo>
                <a:cubicBezTo>
                  <a:pt x="20" y="26"/>
                  <a:pt x="19" y="26"/>
                  <a:pt x="19" y="26"/>
                </a:cubicBezTo>
                <a:cubicBezTo>
                  <a:pt x="19" y="26"/>
                  <a:pt x="19" y="26"/>
                  <a:pt x="19" y="26"/>
                </a:cubicBezTo>
                <a:cubicBezTo>
                  <a:pt x="12" y="23"/>
                  <a:pt x="12" y="23"/>
                  <a:pt x="12" y="23"/>
                </a:cubicBezTo>
                <a:cubicBezTo>
                  <a:pt x="10" y="19"/>
                  <a:pt x="10" y="19"/>
                  <a:pt x="10" y="19"/>
                </a:cubicBezTo>
                <a:cubicBezTo>
                  <a:pt x="10" y="18"/>
                  <a:pt x="10" y="18"/>
                  <a:pt x="10" y="18"/>
                </a:cubicBezTo>
                <a:cubicBezTo>
                  <a:pt x="9" y="19"/>
                  <a:pt x="9" y="19"/>
                  <a:pt x="9" y="19"/>
                </a:cubicBezTo>
                <a:cubicBezTo>
                  <a:pt x="10" y="22"/>
                  <a:pt x="10" y="22"/>
                  <a:pt x="10" y="22"/>
                </a:cubicBezTo>
                <a:cubicBezTo>
                  <a:pt x="9" y="22"/>
                  <a:pt x="9" y="22"/>
                  <a:pt x="9" y="22"/>
                </a:cubicBezTo>
                <a:cubicBezTo>
                  <a:pt x="8" y="17"/>
                  <a:pt x="8" y="17"/>
                  <a:pt x="8" y="17"/>
                </a:cubicBezTo>
                <a:cubicBezTo>
                  <a:pt x="7" y="17"/>
                  <a:pt x="7" y="17"/>
                  <a:pt x="7" y="17"/>
                </a:cubicBezTo>
                <a:cubicBezTo>
                  <a:pt x="6" y="18"/>
                  <a:pt x="6" y="18"/>
                  <a:pt x="6" y="18"/>
                </a:cubicBezTo>
                <a:cubicBezTo>
                  <a:pt x="8" y="21"/>
                  <a:pt x="8" y="21"/>
                  <a:pt x="8" y="21"/>
                </a:cubicBezTo>
                <a:cubicBezTo>
                  <a:pt x="5" y="19"/>
                  <a:pt x="5" y="19"/>
                  <a:pt x="5" y="19"/>
                </a:cubicBezTo>
                <a:cubicBezTo>
                  <a:pt x="5" y="19"/>
                  <a:pt x="4" y="19"/>
                  <a:pt x="4" y="19"/>
                </a:cubicBezTo>
                <a:cubicBezTo>
                  <a:pt x="4" y="18"/>
                  <a:pt x="4" y="18"/>
                  <a:pt x="4" y="18"/>
                </a:cubicBezTo>
                <a:cubicBezTo>
                  <a:pt x="3" y="18"/>
                  <a:pt x="3" y="19"/>
                  <a:pt x="3" y="19"/>
                </a:cubicBezTo>
                <a:cubicBezTo>
                  <a:pt x="2" y="20"/>
                  <a:pt x="3" y="20"/>
                  <a:pt x="3" y="21"/>
                </a:cubicBezTo>
                <a:cubicBezTo>
                  <a:pt x="3" y="21"/>
                  <a:pt x="3" y="21"/>
                  <a:pt x="4" y="21"/>
                </a:cubicBezTo>
                <a:cubicBezTo>
                  <a:pt x="4" y="21"/>
                  <a:pt x="4" y="21"/>
                  <a:pt x="4" y="20"/>
                </a:cubicBezTo>
                <a:cubicBezTo>
                  <a:pt x="7" y="22"/>
                  <a:pt x="7" y="22"/>
                  <a:pt x="7" y="22"/>
                </a:cubicBezTo>
                <a:cubicBezTo>
                  <a:pt x="4" y="23"/>
                  <a:pt x="4" y="23"/>
                  <a:pt x="4" y="23"/>
                </a:cubicBezTo>
                <a:cubicBezTo>
                  <a:pt x="4" y="24"/>
                  <a:pt x="4" y="24"/>
                  <a:pt x="4" y="24"/>
                </a:cubicBezTo>
                <a:cubicBezTo>
                  <a:pt x="4" y="24"/>
                  <a:pt x="4" y="24"/>
                  <a:pt x="4" y="24"/>
                </a:cubicBezTo>
                <a:cubicBezTo>
                  <a:pt x="4" y="24"/>
                  <a:pt x="4" y="24"/>
                  <a:pt x="4" y="24"/>
                </a:cubicBezTo>
                <a:cubicBezTo>
                  <a:pt x="8" y="23"/>
                  <a:pt x="8" y="23"/>
                  <a:pt x="8" y="23"/>
                </a:cubicBezTo>
                <a:cubicBezTo>
                  <a:pt x="10" y="23"/>
                  <a:pt x="10" y="23"/>
                  <a:pt x="10" y="23"/>
                </a:cubicBezTo>
                <a:cubicBezTo>
                  <a:pt x="7" y="24"/>
                  <a:pt x="7" y="24"/>
                  <a:pt x="7" y="24"/>
                </a:cubicBezTo>
                <a:cubicBezTo>
                  <a:pt x="6" y="25"/>
                  <a:pt x="6" y="25"/>
                  <a:pt x="6" y="25"/>
                </a:cubicBezTo>
                <a:cubicBezTo>
                  <a:pt x="6" y="25"/>
                  <a:pt x="6" y="25"/>
                  <a:pt x="6" y="25"/>
                </a:cubicBezTo>
                <a:cubicBezTo>
                  <a:pt x="7" y="25"/>
                  <a:pt x="7" y="25"/>
                  <a:pt x="7" y="25"/>
                </a:cubicBezTo>
                <a:cubicBezTo>
                  <a:pt x="11" y="24"/>
                  <a:pt x="11" y="24"/>
                  <a:pt x="11" y="24"/>
                </a:cubicBezTo>
                <a:cubicBezTo>
                  <a:pt x="18" y="27"/>
                  <a:pt x="18" y="27"/>
                  <a:pt x="18" y="27"/>
                </a:cubicBezTo>
                <a:cubicBezTo>
                  <a:pt x="18" y="28"/>
                  <a:pt x="18" y="28"/>
                  <a:pt x="19" y="28"/>
                </a:cubicBezTo>
                <a:cubicBezTo>
                  <a:pt x="19" y="28"/>
                  <a:pt x="19" y="28"/>
                  <a:pt x="19" y="28"/>
                </a:cubicBezTo>
                <a:cubicBezTo>
                  <a:pt x="19" y="28"/>
                  <a:pt x="20" y="28"/>
                  <a:pt x="20" y="28"/>
                </a:cubicBezTo>
                <a:cubicBezTo>
                  <a:pt x="23" y="30"/>
                  <a:pt x="23" y="30"/>
                  <a:pt x="23" y="30"/>
                </a:cubicBezTo>
                <a:cubicBezTo>
                  <a:pt x="18" y="31"/>
                  <a:pt x="18" y="31"/>
                  <a:pt x="18" y="31"/>
                </a:cubicBezTo>
                <a:cubicBezTo>
                  <a:pt x="18" y="32"/>
                  <a:pt x="18" y="32"/>
                  <a:pt x="18" y="32"/>
                </a:cubicBezTo>
                <a:cubicBezTo>
                  <a:pt x="18" y="32"/>
                  <a:pt x="18" y="32"/>
                  <a:pt x="18" y="32"/>
                </a:cubicBezTo>
                <a:cubicBezTo>
                  <a:pt x="19" y="33"/>
                  <a:pt x="19" y="33"/>
                  <a:pt x="19" y="33"/>
                </a:cubicBezTo>
                <a:cubicBezTo>
                  <a:pt x="24" y="30"/>
                  <a:pt x="24" y="30"/>
                  <a:pt x="24" y="30"/>
                </a:cubicBezTo>
                <a:cubicBezTo>
                  <a:pt x="27" y="32"/>
                  <a:pt x="27" y="32"/>
                  <a:pt x="27" y="32"/>
                </a:cubicBezTo>
                <a:cubicBezTo>
                  <a:pt x="22" y="33"/>
                  <a:pt x="22" y="33"/>
                  <a:pt x="22" y="33"/>
                </a:cubicBezTo>
                <a:cubicBezTo>
                  <a:pt x="22" y="34"/>
                  <a:pt x="22" y="34"/>
                  <a:pt x="22" y="34"/>
                </a:cubicBezTo>
                <a:cubicBezTo>
                  <a:pt x="22" y="34"/>
                  <a:pt x="22" y="34"/>
                  <a:pt x="22" y="34"/>
                </a:cubicBezTo>
                <a:cubicBezTo>
                  <a:pt x="22" y="34"/>
                  <a:pt x="22" y="34"/>
                  <a:pt x="22" y="34"/>
                </a:cubicBezTo>
                <a:cubicBezTo>
                  <a:pt x="28" y="32"/>
                  <a:pt x="28" y="32"/>
                  <a:pt x="28" y="32"/>
                </a:cubicBezTo>
                <a:cubicBezTo>
                  <a:pt x="36" y="36"/>
                  <a:pt x="36" y="36"/>
                  <a:pt x="36" y="36"/>
                </a:cubicBezTo>
                <a:cubicBezTo>
                  <a:pt x="36" y="36"/>
                  <a:pt x="36" y="36"/>
                  <a:pt x="36" y="36"/>
                </a:cubicBezTo>
                <a:cubicBezTo>
                  <a:pt x="29" y="39"/>
                  <a:pt x="29" y="39"/>
                  <a:pt x="29" y="39"/>
                </a:cubicBezTo>
                <a:cubicBezTo>
                  <a:pt x="23" y="36"/>
                  <a:pt x="23" y="36"/>
                  <a:pt x="23" y="36"/>
                </a:cubicBezTo>
                <a:cubicBezTo>
                  <a:pt x="22" y="36"/>
                  <a:pt x="22" y="36"/>
                  <a:pt x="22" y="36"/>
                </a:cubicBezTo>
                <a:cubicBezTo>
                  <a:pt x="22" y="37"/>
                  <a:pt x="22" y="37"/>
                  <a:pt x="22" y="37"/>
                </a:cubicBezTo>
                <a:cubicBezTo>
                  <a:pt x="23" y="37"/>
                  <a:pt x="23" y="37"/>
                  <a:pt x="23" y="37"/>
                </a:cubicBezTo>
                <a:cubicBezTo>
                  <a:pt x="27" y="39"/>
                  <a:pt x="27" y="39"/>
                  <a:pt x="27" y="39"/>
                </a:cubicBezTo>
                <a:cubicBezTo>
                  <a:pt x="25" y="40"/>
                  <a:pt x="25" y="40"/>
                  <a:pt x="25" y="40"/>
                </a:cubicBezTo>
                <a:cubicBezTo>
                  <a:pt x="19" y="37"/>
                  <a:pt x="19" y="37"/>
                  <a:pt x="19" y="37"/>
                </a:cubicBezTo>
                <a:cubicBezTo>
                  <a:pt x="18" y="37"/>
                  <a:pt x="18" y="37"/>
                  <a:pt x="18" y="37"/>
                </a:cubicBezTo>
                <a:cubicBezTo>
                  <a:pt x="18" y="38"/>
                  <a:pt x="18" y="38"/>
                  <a:pt x="18" y="38"/>
                </a:cubicBezTo>
                <a:cubicBezTo>
                  <a:pt x="19" y="38"/>
                  <a:pt x="19" y="38"/>
                  <a:pt x="19" y="38"/>
                </a:cubicBezTo>
                <a:cubicBezTo>
                  <a:pt x="23" y="41"/>
                  <a:pt x="23" y="41"/>
                  <a:pt x="23" y="41"/>
                </a:cubicBezTo>
                <a:cubicBezTo>
                  <a:pt x="17" y="43"/>
                  <a:pt x="17" y="43"/>
                  <a:pt x="17" y="43"/>
                </a:cubicBezTo>
                <a:cubicBezTo>
                  <a:pt x="17" y="42"/>
                  <a:pt x="17" y="42"/>
                  <a:pt x="16" y="42"/>
                </a:cubicBezTo>
                <a:cubicBezTo>
                  <a:pt x="16" y="42"/>
                  <a:pt x="16" y="42"/>
                  <a:pt x="16" y="42"/>
                </a:cubicBezTo>
                <a:cubicBezTo>
                  <a:pt x="15" y="42"/>
                  <a:pt x="15" y="43"/>
                  <a:pt x="15" y="43"/>
                </a:cubicBezTo>
                <a:cubicBezTo>
                  <a:pt x="10" y="45"/>
                  <a:pt x="10" y="45"/>
                  <a:pt x="10" y="45"/>
                </a:cubicBezTo>
                <a:cubicBezTo>
                  <a:pt x="6" y="43"/>
                  <a:pt x="6" y="43"/>
                  <a:pt x="6" y="43"/>
                </a:cubicBezTo>
                <a:cubicBezTo>
                  <a:pt x="5" y="43"/>
                  <a:pt x="5" y="43"/>
                  <a:pt x="5" y="43"/>
                </a:cubicBezTo>
                <a:cubicBezTo>
                  <a:pt x="5" y="44"/>
                  <a:pt x="5" y="44"/>
                  <a:pt x="5" y="44"/>
                </a:cubicBezTo>
                <a:cubicBezTo>
                  <a:pt x="5" y="44"/>
                  <a:pt x="5" y="44"/>
                  <a:pt x="5" y="44"/>
                </a:cubicBezTo>
                <a:cubicBezTo>
                  <a:pt x="8" y="46"/>
                  <a:pt x="8" y="46"/>
                  <a:pt x="8" y="46"/>
                </a:cubicBezTo>
                <a:cubicBezTo>
                  <a:pt x="7" y="46"/>
                  <a:pt x="7" y="46"/>
                  <a:pt x="7" y="46"/>
                </a:cubicBezTo>
                <a:cubicBezTo>
                  <a:pt x="3" y="44"/>
                  <a:pt x="3" y="44"/>
                  <a:pt x="3" y="44"/>
                </a:cubicBezTo>
                <a:cubicBezTo>
                  <a:pt x="2" y="44"/>
                  <a:pt x="2" y="44"/>
                  <a:pt x="2" y="44"/>
                </a:cubicBezTo>
                <a:cubicBezTo>
                  <a:pt x="2" y="45"/>
                  <a:pt x="2" y="45"/>
                  <a:pt x="2" y="45"/>
                </a:cubicBezTo>
                <a:cubicBezTo>
                  <a:pt x="2" y="45"/>
                  <a:pt x="2" y="45"/>
                  <a:pt x="2" y="45"/>
                </a:cubicBezTo>
                <a:cubicBezTo>
                  <a:pt x="5" y="47"/>
                  <a:pt x="5" y="47"/>
                  <a:pt x="5" y="47"/>
                </a:cubicBezTo>
                <a:cubicBezTo>
                  <a:pt x="2" y="48"/>
                  <a:pt x="2" y="48"/>
                  <a:pt x="2" y="48"/>
                </a:cubicBezTo>
                <a:cubicBezTo>
                  <a:pt x="2" y="47"/>
                  <a:pt x="2" y="47"/>
                  <a:pt x="2" y="47"/>
                </a:cubicBezTo>
                <a:cubicBezTo>
                  <a:pt x="2" y="47"/>
                  <a:pt x="1" y="47"/>
                  <a:pt x="1" y="47"/>
                </a:cubicBezTo>
                <a:cubicBezTo>
                  <a:pt x="1" y="48"/>
                  <a:pt x="0" y="48"/>
                  <a:pt x="1" y="49"/>
                </a:cubicBezTo>
                <a:cubicBezTo>
                  <a:pt x="1" y="49"/>
                  <a:pt x="1" y="50"/>
                  <a:pt x="2" y="50"/>
                </a:cubicBezTo>
                <a:cubicBezTo>
                  <a:pt x="2" y="50"/>
                  <a:pt x="2" y="50"/>
                  <a:pt x="2" y="49"/>
                </a:cubicBezTo>
                <a:cubicBezTo>
                  <a:pt x="2" y="49"/>
                  <a:pt x="3" y="49"/>
                  <a:pt x="3" y="49"/>
                </a:cubicBezTo>
                <a:cubicBezTo>
                  <a:pt x="6" y="48"/>
                  <a:pt x="6" y="48"/>
                  <a:pt x="6" y="48"/>
                </a:cubicBezTo>
                <a:cubicBezTo>
                  <a:pt x="4" y="51"/>
                  <a:pt x="4" y="51"/>
                  <a:pt x="4" y="51"/>
                </a:cubicBezTo>
                <a:cubicBezTo>
                  <a:pt x="4" y="51"/>
                  <a:pt x="4" y="51"/>
                  <a:pt x="4" y="51"/>
                </a:cubicBezTo>
                <a:cubicBezTo>
                  <a:pt x="5" y="51"/>
                  <a:pt x="5" y="51"/>
                  <a:pt x="5" y="51"/>
                </a:cubicBezTo>
                <a:cubicBezTo>
                  <a:pt x="5" y="51"/>
                  <a:pt x="5" y="51"/>
                  <a:pt x="5" y="51"/>
                </a:cubicBezTo>
                <a:cubicBezTo>
                  <a:pt x="7" y="47"/>
                  <a:pt x="7" y="47"/>
                  <a:pt x="7" y="47"/>
                </a:cubicBezTo>
                <a:cubicBezTo>
                  <a:pt x="9" y="47"/>
                  <a:pt x="9" y="47"/>
                  <a:pt x="9" y="47"/>
                </a:cubicBezTo>
                <a:cubicBezTo>
                  <a:pt x="7" y="50"/>
                  <a:pt x="7" y="50"/>
                  <a:pt x="7" y="50"/>
                </a:cubicBezTo>
                <a:cubicBezTo>
                  <a:pt x="7" y="50"/>
                  <a:pt x="7" y="50"/>
                  <a:pt x="7" y="50"/>
                </a:cubicBezTo>
                <a:cubicBezTo>
                  <a:pt x="7" y="50"/>
                  <a:pt x="7" y="50"/>
                  <a:pt x="7" y="50"/>
                </a:cubicBezTo>
                <a:cubicBezTo>
                  <a:pt x="8" y="50"/>
                  <a:pt x="8" y="50"/>
                  <a:pt x="8" y="50"/>
                </a:cubicBezTo>
                <a:cubicBezTo>
                  <a:pt x="10" y="46"/>
                  <a:pt x="10" y="46"/>
                  <a:pt x="10" y="46"/>
                </a:cubicBezTo>
                <a:cubicBezTo>
                  <a:pt x="15" y="44"/>
                  <a:pt x="15" y="44"/>
                  <a:pt x="15" y="44"/>
                </a:cubicBezTo>
                <a:cubicBezTo>
                  <a:pt x="16" y="45"/>
                  <a:pt x="16" y="45"/>
                  <a:pt x="16" y="45"/>
                </a:cubicBezTo>
                <a:cubicBezTo>
                  <a:pt x="16" y="45"/>
                  <a:pt x="16" y="45"/>
                  <a:pt x="17" y="45"/>
                </a:cubicBezTo>
                <a:cubicBezTo>
                  <a:pt x="17" y="44"/>
                  <a:pt x="17" y="44"/>
                  <a:pt x="17" y="44"/>
                </a:cubicBezTo>
                <a:cubicBezTo>
                  <a:pt x="24" y="42"/>
                  <a:pt x="24" y="42"/>
                  <a:pt x="24" y="42"/>
                </a:cubicBezTo>
                <a:cubicBezTo>
                  <a:pt x="21" y="46"/>
                  <a:pt x="21" y="46"/>
                  <a:pt x="21" y="46"/>
                </a:cubicBezTo>
                <a:cubicBezTo>
                  <a:pt x="21" y="47"/>
                  <a:pt x="21" y="47"/>
                  <a:pt x="21" y="47"/>
                </a:cubicBezTo>
                <a:cubicBezTo>
                  <a:pt x="22" y="47"/>
                  <a:pt x="22" y="47"/>
                  <a:pt x="22" y="47"/>
                </a:cubicBezTo>
                <a:cubicBezTo>
                  <a:pt x="22" y="47"/>
                  <a:pt x="22" y="47"/>
                  <a:pt x="22" y="47"/>
                </a:cubicBezTo>
                <a:cubicBezTo>
                  <a:pt x="25" y="41"/>
                  <a:pt x="25" y="41"/>
                  <a:pt x="25" y="41"/>
                </a:cubicBezTo>
                <a:cubicBezTo>
                  <a:pt x="27" y="40"/>
                  <a:pt x="27" y="40"/>
                  <a:pt x="27" y="40"/>
                </a:cubicBezTo>
                <a:cubicBezTo>
                  <a:pt x="25" y="45"/>
                  <a:pt x="25" y="45"/>
                  <a:pt x="25" y="45"/>
                </a:cubicBezTo>
                <a:cubicBezTo>
                  <a:pt x="25" y="45"/>
                  <a:pt x="25" y="45"/>
                  <a:pt x="25" y="45"/>
                </a:cubicBezTo>
                <a:cubicBezTo>
                  <a:pt x="26" y="46"/>
                  <a:pt x="26" y="46"/>
                  <a:pt x="26" y="46"/>
                </a:cubicBezTo>
                <a:cubicBezTo>
                  <a:pt x="26" y="45"/>
                  <a:pt x="26" y="45"/>
                  <a:pt x="26" y="45"/>
                </a:cubicBezTo>
                <a:cubicBezTo>
                  <a:pt x="29" y="40"/>
                  <a:pt x="29" y="40"/>
                  <a:pt x="29" y="40"/>
                </a:cubicBezTo>
                <a:cubicBezTo>
                  <a:pt x="36" y="37"/>
                  <a:pt x="36" y="37"/>
                  <a:pt x="36" y="37"/>
                </a:cubicBezTo>
                <a:cubicBezTo>
                  <a:pt x="33" y="44"/>
                  <a:pt x="33" y="44"/>
                  <a:pt x="33" y="44"/>
                </a:cubicBezTo>
                <a:cubicBezTo>
                  <a:pt x="27" y="46"/>
                  <a:pt x="27" y="46"/>
                  <a:pt x="27" y="46"/>
                </a:cubicBezTo>
                <a:cubicBezTo>
                  <a:pt x="26" y="47"/>
                  <a:pt x="26" y="47"/>
                  <a:pt x="26" y="47"/>
                </a:cubicBezTo>
                <a:cubicBezTo>
                  <a:pt x="26" y="47"/>
                  <a:pt x="26" y="47"/>
                  <a:pt x="26" y="47"/>
                </a:cubicBezTo>
                <a:cubicBezTo>
                  <a:pt x="27" y="47"/>
                  <a:pt x="27" y="47"/>
                  <a:pt x="27" y="47"/>
                </a:cubicBezTo>
                <a:cubicBezTo>
                  <a:pt x="32" y="46"/>
                  <a:pt x="32" y="46"/>
                  <a:pt x="32" y="46"/>
                </a:cubicBezTo>
                <a:cubicBezTo>
                  <a:pt x="31" y="48"/>
                  <a:pt x="31" y="48"/>
                  <a:pt x="31" y="48"/>
                </a:cubicBezTo>
                <a:cubicBezTo>
                  <a:pt x="25" y="50"/>
                  <a:pt x="25" y="50"/>
                  <a:pt x="25" y="50"/>
                </a:cubicBezTo>
                <a:cubicBezTo>
                  <a:pt x="25" y="51"/>
                  <a:pt x="25" y="51"/>
                  <a:pt x="25" y="51"/>
                </a:cubicBezTo>
                <a:cubicBezTo>
                  <a:pt x="25" y="51"/>
                  <a:pt x="25" y="51"/>
                  <a:pt x="25" y="51"/>
                </a:cubicBezTo>
                <a:cubicBezTo>
                  <a:pt x="25" y="51"/>
                  <a:pt x="25" y="51"/>
                  <a:pt x="25" y="51"/>
                </a:cubicBezTo>
                <a:cubicBezTo>
                  <a:pt x="30" y="49"/>
                  <a:pt x="30" y="49"/>
                  <a:pt x="30" y="49"/>
                </a:cubicBezTo>
                <a:cubicBezTo>
                  <a:pt x="29" y="52"/>
                  <a:pt x="29" y="52"/>
                  <a:pt x="29" y="52"/>
                </a:cubicBezTo>
                <a:cubicBezTo>
                  <a:pt x="28" y="53"/>
                  <a:pt x="28" y="53"/>
                  <a:pt x="28" y="53"/>
                </a:cubicBezTo>
                <a:cubicBezTo>
                  <a:pt x="27" y="54"/>
                  <a:pt x="27" y="54"/>
                  <a:pt x="28" y="54"/>
                </a:cubicBezTo>
                <a:cubicBezTo>
                  <a:pt x="24" y="62"/>
                  <a:pt x="24" y="62"/>
                  <a:pt x="24" y="62"/>
                </a:cubicBezTo>
                <a:cubicBezTo>
                  <a:pt x="20" y="63"/>
                  <a:pt x="20" y="63"/>
                  <a:pt x="20" y="63"/>
                </a:cubicBezTo>
                <a:cubicBezTo>
                  <a:pt x="20" y="64"/>
                  <a:pt x="20" y="64"/>
                  <a:pt x="20" y="64"/>
                </a:cubicBezTo>
                <a:cubicBezTo>
                  <a:pt x="19" y="64"/>
                  <a:pt x="19" y="64"/>
                  <a:pt x="19" y="64"/>
                </a:cubicBezTo>
                <a:cubicBezTo>
                  <a:pt x="20" y="64"/>
                  <a:pt x="20" y="64"/>
                  <a:pt x="20" y="64"/>
                </a:cubicBezTo>
                <a:cubicBezTo>
                  <a:pt x="23" y="63"/>
                  <a:pt x="23" y="63"/>
                  <a:pt x="23" y="63"/>
                </a:cubicBezTo>
                <a:cubicBezTo>
                  <a:pt x="23" y="64"/>
                  <a:pt x="23" y="64"/>
                  <a:pt x="23" y="64"/>
                </a:cubicBezTo>
                <a:cubicBezTo>
                  <a:pt x="19" y="66"/>
                  <a:pt x="19" y="66"/>
                  <a:pt x="19" y="66"/>
                </a:cubicBezTo>
                <a:cubicBezTo>
                  <a:pt x="18" y="66"/>
                  <a:pt x="18" y="66"/>
                  <a:pt x="18" y="66"/>
                </a:cubicBezTo>
                <a:cubicBezTo>
                  <a:pt x="19" y="67"/>
                  <a:pt x="19" y="67"/>
                  <a:pt x="19" y="67"/>
                </a:cubicBezTo>
                <a:cubicBezTo>
                  <a:pt x="22" y="66"/>
                  <a:pt x="22" y="66"/>
                  <a:pt x="22" y="66"/>
                </a:cubicBezTo>
                <a:cubicBezTo>
                  <a:pt x="21" y="68"/>
                  <a:pt x="21" y="68"/>
                  <a:pt x="21" y="68"/>
                </a:cubicBezTo>
                <a:cubicBezTo>
                  <a:pt x="20" y="68"/>
                  <a:pt x="20" y="68"/>
                  <a:pt x="20" y="69"/>
                </a:cubicBezTo>
                <a:cubicBezTo>
                  <a:pt x="20" y="69"/>
                  <a:pt x="20" y="70"/>
                  <a:pt x="20" y="70"/>
                </a:cubicBezTo>
                <a:cubicBezTo>
                  <a:pt x="21" y="70"/>
                  <a:pt x="21" y="70"/>
                  <a:pt x="21" y="70"/>
                </a:cubicBezTo>
                <a:cubicBezTo>
                  <a:pt x="21" y="70"/>
                  <a:pt x="22" y="70"/>
                  <a:pt x="22" y="70"/>
                </a:cubicBezTo>
                <a:cubicBezTo>
                  <a:pt x="22" y="69"/>
                  <a:pt x="22" y="69"/>
                  <a:pt x="22" y="69"/>
                </a:cubicBezTo>
                <a:cubicBezTo>
                  <a:pt x="23" y="66"/>
                  <a:pt x="23" y="66"/>
                  <a:pt x="23" y="66"/>
                </a:cubicBezTo>
                <a:cubicBezTo>
                  <a:pt x="24" y="69"/>
                  <a:pt x="24" y="69"/>
                  <a:pt x="24" y="69"/>
                </a:cubicBezTo>
                <a:cubicBezTo>
                  <a:pt x="25" y="70"/>
                  <a:pt x="25" y="70"/>
                  <a:pt x="25" y="70"/>
                </a:cubicBezTo>
                <a:cubicBezTo>
                  <a:pt x="25" y="69"/>
                  <a:pt x="25" y="69"/>
                  <a:pt x="25" y="69"/>
                </a:cubicBezTo>
                <a:cubicBezTo>
                  <a:pt x="24" y="65"/>
                  <a:pt x="24" y="65"/>
                  <a:pt x="24" y="65"/>
                </a:cubicBezTo>
                <a:cubicBezTo>
                  <a:pt x="24" y="64"/>
                  <a:pt x="24" y="64"/>
                  <a:pt x="24" y="64"/>
                </a:cubicBezTo>
                <a:cubicBezTo>
                  <a:pt x="26" y="67"/>
                  <a:pt x="26" y="67"/>
                  <a:pt x="26" y="67"/>
                </a:cubicBezTo>
                <a:cubicBezTo>
                  <a:pt x="26" y="67"/>
                  <a:pt x="26" y="67"/>
                  <a:pt x="26" y="67"/>
                </a:cubicBezTo>
                <a:cubicBezTo>
                  <a:pt x="27" y="66"/>
                  <a:pt x="27" y="66"/>
                  <a:pt x="27" y="66"/>
                </a:cubicBezTo>
                <a:cubicBezTo>
                  <a:pt x="25" y="62"/>
                  <a:pt x="25" y="62"/>
                  <a:pt x="25" y="62"/>
                </a:cubicBezTo>
                <a:cubicBezTo>
                  <a:pt x="29" y="55"/>
                  <a:pt x="29" y="55"/>
                  <a:pt x="29" y="55"/>
                </a:cubicBezTo>
                <a:cubicBezTo>
                  <a:pt x="29" y="55"/>
                  <a:pt x="30" y="55"/>
                  <a:pt x="30" y="54"/>
                </a:cubicBezTo>
                <a:cubicBezTo>
                  <a:pt x="30" y="54"/>
                  <a:pt x="30" y="53"/>
                  <a:pt x="30" y="53"/>
                </a:cubicBezTo>
                <a:cubicBezTo>
                  <a:pt x="31" y="50"/>
                  <a:pt x="31" y="50"/>
                  <a:pt x="31" y="50"/>
                </a:cubicBezTo>
                <a:cubicBezTo>
                  <a:pt x="33" y="55"/>
                  <a:pt x="33" y="55"/>
                  <a:pt x="33" y="55"/>
                </a:cubicBezTo>
                <a:cubicBezTo>
                  <a:pt x="34" y="55"/>
                  <a:pt x="34" y="55"/>
                  <a:pt x="34" y="55"/>
                </a:cubicBezTo>
                <a:cubicBezTo>
                  <a:pt x="34" y="54"/>
                  <a:pt x="34" y="54"/>
                  <a:pt x="34" y="54"/>
                </a:cubicBezTo>
                <a:cubicBezTo>
                  <a:pt x="32" y="48"/>
                  <a:pt x="32" y="48"/>
                  <a:pt x="32" y="48"/>
                </a:cubicBezTo>
                <a:cubicBezTo>
                  <a:pt x="33" y="46"/>
                  <a:pt x="33" y="46"/>
                  <a:pt x="33" y="46"/>
                </a:cubicBezTo>
                <a:cubicBezTo>
                  <a:pt x="35" y="51"/>
                  <a:pt x="35" y="51"/>
                  <a:pt x="35" y="51"/>
                </a:cubicBezTo>
                <a:cubicBezTo>
                  <a:pt x="35" y="51"/>
                  <a:pt x="35" y="51"/>
                  <a:pt x="35" y="51"/>
                </a:cubicBezTo>
                <a:cubicBezTo>
                  <a:pt x="36" y="51"/>
                  <a:pt x="36" y="51"/>
                  <a:pt x="36" y="51"/>
                </a:cubicBezTo>
                <a:cubicBezTo>
                  <a:pt x="34" y="45"/>
                  <a:pt x="34" y="45"/>
                  <a:pt x="34" y="45"/>
                </a:cubicBezTo>
                <a:cubicBezTo>
                  <a:pt x="37" y="38"/>
                  <a:pt x="37" y="38"/>
                  <a:pt x="37" y="38"/>
                </a:cubicBezTo>
                <a:cubicBezTo>
                  <a:pt x="39" y="44"/>
                  <a:pt x="39" y="44"/>
                  <a:pt x="39" y="44"/>
                </a:cubicBezTo>
                <a:cubicBezTo>
                  <a:pt x="37" y="50"/>
                  <a:pt x="37" y="50"/>
                  <a:pt x="37" y="50"/>
                </a:cubicBezTo>
                <a:cubicBezTo>
                  <a:pt x="37" y="50"/>
                  <a:pt x="37" y="50"/>
                  <a:pt x="37" y="50"/>
                </a:cubicBezTo>
                <a:cubicBezTo>
                  <a:pt x="37" y="51"/>
                  <a:pt x="37" y="51"/>
                  <a:pt x="37" y="51"/>
                </a:cubicBezTo>
                <a:cubicBezTo>
                  <a:pt x="38" y="50"/>
                  <a:pt x="38" y="50"/>
                  <a:pt x="38" y="50"/>
                </a:cubicBezTo>
                <a:cubicBezTo>
                  <a:pt x="40" y="46"/>
                  <a:pt x="40" y="46"/>
                  <a:pt x="40" y="46"/>
                </a:cubicBezTo>
                <a:cubicBezTo>
                  <a:pt x="41" y="48"/>
                  <a:pt x="41" y="48"/>
                  <a:pt x="41" y="48"/>
                </a:cubicBezTo>
                <a:cubicBezTo>
                  <a:pt x="38" y="54"/>
                  <a:pt x="38" y="54"/>
                  <a:pt x="38" y="54"/>
                </a:cubicBezTo>
                <a:cubicBezTo>
                  <a:pt x="38" y="54"/>
                  <a:pt x="38" y="54"/>
                  <a:pt x="38" y="54"/>
                </a:cubicBezTo>
                <a:cubicBezTo>
                  <a:pt x="38" y="55"/>
                  <a:pt x="38" y="55"/>
                  <a:pt x="38" y="55"/>
                </a:cubicBezTo>
                <a:cubicBezTo>
                  <a:pt x="39" y="54"/>
                  <a:pt x="39" y="54"/>
                  <a:pt x="39" y="54"/>
                </a:cubicBezTo>
                <a:cubicBezTo>
                  <a:pt x="41" y="50"/>
                  <a:pt x="41" y="50"/>
                  <a:pt x="41" y="50"/>
                </a:cubicBezTo>
                <a:cubicBezTo>
                  <a:pt x="43" y="56"/>
                  <a:pt x="43" y="56"/>
                  <a:pt x="43" y="56"/>
                </a:cubicBezTo>
                <a:cubicBezTo>
                  <a:pt x="43" y="57"/>
                  <a:pt x="43" y="57"/>
                  <a:pt x="43" y="58"/>
                </a:cubicBezTo>
                <a:cubicBezTo>
                  <a:pt x="43" y="58"/>
                  <a:pt x="44" y="58"/>
                  <a:pt x="44" y="58"/>
                </a:cubicBezTo>
                <a:cubicBezTo>
                  <a:pt x="46" y="64"/>
                  <a:pt x="46" y="64"/>
                  <a:pt x="46" y="64"/>
                </a:cubicBezTo>
                <a:cubicBezTo>
                  <a:pt x="44" y="68"/>
                  <a:pt x="44" y="68"/>
                  <a:pt x="44" y="68"/>
                </a:cubicBezTo>
                <a:cubicBezTo>
                  <a:pt x="44" y="68"/>
                  <a:pt x="44" y="68"/>
                  <a:pt x="44" y="68"/>
                </a:cubicBezTo>
                <a:cubicBezTo>
                  <a:pt x="44" y="68"/>
                  <a:pt x="44" y="68"/>
                  <a:pt x="44" y="68"/>
                </a:cubicBezTo>
                <a:cubicBezTo>
                  <a:pt x="45" y="68"/>
                  <a:pt x="45" y="68"/>
                  <a:pt x="45" y="68"/>
                </a:cubicBezTo>
                <a:cubicBezTo>
                  <a:pt x="46" y="65"/>
                  <a:pt x="46" y="65"/>
                  <a:pt x="46" y="65"/>
                </a:cubicBezTo>
                <a:cubicBezTo>
                  <a:pt x="47" y="66"/>
                  <a:pt x="47" y="66"/>
                  <a:pt x="47" y="66"/>
                </a:cubicBezTo>
                <a:cubicBezTo>
                  <a:pt x="45" y="70"/>
                  <a:pt x="45" y="70"/>
                  <a:pt x="45" y="70"/>
                </a:cubicBezTo>
                <a:cubicBezTo>
                  <a:pt x="45" y="71"/>
                  <a:pt x="45" y="71"/>
                  <a:pt x="45" y="71"/>
                </a:cubicBezTo>
                <a:cubicBezTo>
                  <a:pt x="45" y="71"/>
                  <a:pt x="45" y="71"/>
                  <a:pt x="45" y="71"/>
                </a:cubicBezTo>
                <a:cubicBezTo>
                  <a:pt x="46" y="71"/>
                  <a:pt x="46" y="71"/>
                  <a:pt x="46" y="71"/>
                </a:cubicBezTo>
                <a:cubicBezTo>
                  <a:pt x="47" y="68"/>
                  <a:pt x="47" y="68"/>
                  <a:pt x="47" y="68"/>
                </a:cubicBezTo>
                <a:cubicBezTo>
                  <a:pt x="48" y="71"/>
                  <a:pt x="48" y="71"/>
                  <a:pt x="48" y="71"/>
                </a:cubicBezTo>
                <a:cubicBezTo>
                  <a:pt x="48" y="71"/>
                  <a:pt x="48" y="71"/>
                  <a:pt x="48" y="72"/>
                </a:cubicBezTo>
                <a:cubicBezTo>
                  <a:pt x="48" y="72"/>
                  <a:pt x="49" y="72"/>
                  <a:pt x="49" y="72"/>
                </a:cubicBezTo>
                <a:cubicBezTo>
                  <a:pt x="49" y="72"/>
                  <a:pt x="49" y="72"/>
                  <a:pt x="50" y="72"/>
                </a:cubicBezTo>
                <a:cubicBezTo>
                  <a:pt x="50" y="72"/>
                  <a:pt x="50" y="72"/>
                  <a:pt x="50" y="71"/>
                </a:cubicBezTo>
                <a:cubicBezTo>
                  <a:pt x="50" y="71"/>
                  <a:pt x="50" y="70"/>
                  <a:pt x="49" y="70"/>
                </a:cubicBezTo>
                <a:cubicBezTo>
                  <a:pt x="49" y="68"/>
                  <a:pt x="49" y="68"/>
                  <a:pt x="49" y="68"/>
                </a:cubicBezTo>
                <a:cubicBezTo>
                  <a:pt x="51" y="69"/>
                  <a:pt x="51" y="69"/>
                  <a:pt x="51" y="69"/>
                </a:cubicBezTo>
                <a:cubicBezTo>
                  <a:pt x="52" y="69"/>
                  <a:pt x="52" y="69"/>
                  <a:pt x="52" y="69"/>
                </a:cubicBezTo>
                <a:cubicBezTo>
                  <a:pt x="52" y="68"/>
                  <a:pt x="52" y="68"/>
                  <a:pt x="52" y="68"/>
                </a:cubicBezTo>
                <a:cubicBezTo>
                  <a:pt x="48" y="66"/>
                  <a:pt x="48" y="66"/>
                  <a:pt x="48" y="66"/>
                </a:cubicBezTo>
                <a:cubicBezTo>
                  <a:pt x="48" y="65"/>
                  <a:pt x="48" y="65"/>
                  <a:pt x="48" y="65"/>
                </a:cubicBezTo>
                <a:cubicBezTo>
                  <a:pt x="51" y="66"/>
                  <a:pt x="51" y="66"/>
                  <a:pt x="51" y="66"/>
                </a:cubicBezTo>
                <a:cubicBezTo>
                  <a:pt x="51" y="66"/>
                  <a:pt x="51" y="66"/>
                  <a:pt x="51" y="66"/>
                </a:cubicBezTo>
                <a:cubicBezTo>
                  <a:pt x="51" y="65"/>
                  <a:pt x="51" y="65"/>
                  <a:pt x="51" y="65"/>
                </a:cubicBezTo>
                <a:cubicBezTo>
                  <a:pt x="47" y="63"/>
                  <a:pt x="47" y="63"/>
                  <a:pt x="47" y="63"/>
                </a:cubicBezTo>
                <a:cubicBezTo>
                  <a:pt x="45" y="58"/>
                  <a:pt x="45" y="58"/>
                  <a:pt x="45" y="58"/>
                </a:cubicBezTo>
                <a:cubicBezTo>
                  <a:pt x="46" y="58"/>
                  <a:pt x="46" y="57"/>
                  <a:pt x="45" y="57"/>
                </a:cubicBezTo>
                <a:cubicBezTo>
                  <a:pt x="45" y="56"/>
                  <a:pt x="45" y="56"/>
                  <a:pt x="45" y="56"/>
                </a:cubicBezTo>
                <a:cubicBezTo>
                  <a:pt x="42" y="49"/>
                  <a:pt x="42" y="49"/>
                  <a:pt x="42" y="49"/>
                </a:cubicBezTo>
                <a:cubicBezTo>
                  <a:pt x="47" y="52"/>
                  <a:pt x="47" y="52"/>
                  <a:pt x="47" y="52"/>
                </a:cubicBezTo>
                <a:cubicBezTo>
                  <a:pt x="48" y="51"/>
                  <a:pt x="48" y="51"/>
                  <a:pt x="48" y="51"/>
                </a:cubicBezTo>
                <a:cubicBezTo>
                  <a:pt x="47" y="51"/>
                  <a:pt x="47" y="51"/>
                  <a:pt x="47" y="51"/>
                </a:cubicBezTo>
                <a:cubicBezTo>
                  <a:pt x="42" y="48"/>
                  <a:pt x="42" y="48"/>
                  <a:pt x="42" y="48"/>
                </a:cubicBezTo>
                <a:cubicBezTo>
                  <a:pt x="41" y="46"/>
                  <a:pt x="41" y="46"/>
                  <a:pt x="41" y="46"/>
                </a:cubicBezTo>
                <a:cubicBezTo>
                  <a:pt x="46" y="48"/>
                  <a:pt x="46" y="48"/>
                  <a:pt x="46" y="48"/>
                </a:cubicBezTo>
                <a:cubicBezTo>
                  <a:pt x="46" y="47"/>
                  <a:pt x="46" y="47"/>
                  <a:pt x="46" y="47"/>
                </a:cubicBezTo>
                <a:cubicBezTo>
                  <a:pt x="46" y="47"/>
                  <a:pt x="46" y="47"/>
                  <a:pt x="46" y="47"/>
                </a:cubicBezTo>
                <a:cubicBezTo>
                  <a:pt x="41" y="44"/>
                  <a:pt x="41" y="44"/>
                  <a:pt x="41" y="44"/>
                </a:cubicBezTo>
                <a:cubicBezTo>
                  <a:pt x="38" y="37"/>
                  <a:pt x="38" y="37"/>
                  <a:pt x="38" y="37"/>
                </a:cubicBezTo>
                <a:cubicBezTo>
                  <a:pt x="38" y="37"/>
                  <a:pt x="38" y="37"/>
                  <a:pt x="38" y="37"/>
                </a:cubicBezTo>
                <a:cubicBezTo>
                  <a:pt x="46" y="41"/>
                  <a:pt x="46" y="41"/>
                  <a:pt x="46" y="41"/>
                </a:cubicBezTo>
                <a:cubicBezTo>
                  <a:pt x="48" y="47"/>
                  <a:pt x="48" y="47"/>
                  <a:pt x="48" y="47"/>
                </a:cubicBezTo>
                <a:cubicBezTo>
                  <a:pt x="48" y="47"/>
                  <a:pt x="48" y="47"/>
                  <a:pt x="48" y="47"/>
                </a:cubicBezTo>
                <a:cubicBezTo>
                  <a:pt x="49" y="47"/>
                  <a:pt x="49" y="47"/>
                  <a:pt x="49" y="47"/>
                </a:cubicBezTo>
                <a:cubicBezTo>
                  <a:pt x="49" y="47"/>
                  <a:pt x="49" y="47"/>
                  <a:pt x="49" y="47"/>
                </a:cubicBezTo>
                <a:cubicBezTo>
                  <a:pt x="48" y="42"/>
                  <a:pt x="48" y="42"/>
                  <a:pt x="48" y="42"/>
                </a:cubicBezTo>
                <a:cubicBezTo>
                  <a:pt x="50" y="43"/>
                  <a:pt x="50" y="43"/>
                  <a:pt x="50" y="43"/>
                </a:cubicBezTo>
                <a:cubicBezTo>
                  <a:pt x="52" y="49"/>
                  <a:pt x="52" y="49"/>
                  <a:pt x="52" y="49"/>
                </a:cubicBezTo>
                <a:cubicBezTo>
                  <a:pt x="52" y="49"/>
                  <a:pt x="52" y="49"/>
                  <a:pt x="52" y="49"/>
                </a:cubicBezTo>
                <a:cubicBezTo>
                  <a:pt x="53" y="49"/>
                  <a:pt x="53" y="49"/>
                  <a:pt x="53" y="49"/>
                </a:cubicBezTo>
                <a:cubicBezTo>
                  <a:pt x="53" y="49"/>
                  <a:pt x="53" y="49"/>
                  <a:pt x="53" y="49"/>
                </a:cubicBezTo>
                <a:cubicBezTo>
                  <a:pt x="52" y="44"/>
                  <a:pt x="52" y="44"/>
                  <a:pt x="52" y="44"/>
                </a:cubicBezTo>
                <a:cubicBezTo>
                  <a:pt x="55" y="45"/>
                  <a:pt x="55" y="45"/>
                  <a:pt x="55" y="45"/>
                </a:cubicBezTo>
                <a:cubicBezTo>
                  <a:pt x="55" y="46"/>
                  <a:pt x="55" y="46"/>
                  <a:pt x="55" y="46"/>
                </a:cubicBezTo>
                <a:cubicBezTo>
                  <a:pt x="55" y="46"/>
                  <a:pt x="56" y="46"/>
                  <a:pt x="56" y="46"/>
                </a:cubicBezTo>
                <a:cubicBezTo>
                  <a:pt x="56" y="46"/>
                  <a:pt x="56" y="46"/>
                  <a:pt x="57" y="46"/>
                </a:cubicBezTo>
                <a:cubicBezTo>
                  <a:pt x="63" y="50"/>
                  <a:pt x="63" y="50"/>
                  <a:pt x="63" y="50"/>
                </a:cubicBezTo>
                <a:cubicBezTo>
                  <a:pt x="63" y="50"/>
                  <a:pt x="63" y="50"/>
                  <a:pt x="63" y="50"/>
                </a:cubicBezTo>
                <a:cubicBezTo>
                  <a:pt x="65" y="54"/>
                  <a:pt x="65" y="54"/>
                  <a:pt x="65" y="54"/>
                </a:cubicBezTo>
                <a:cubicBezTo>
                  <a:pt x="65" y="54"/>
                  <a:pt x="65" y="54"/>
                  <a:pt x="65" y="54"/>
                </a:cubicBezTo>
                <a:cubicBezTo>
                  <a:pt x="66" y="54"/>
                  <a:pt x="66" y="54"/>
                  <a:pt x="66" y="54"/>
                </a:cubicBezTo>
                <a:cubicBezTo>
                  <a:pt x="66" y="54"/>
                  <a:pt x="66" y="54"/>
                  <a:pt x="66" y="54"/>
                </a:cubicBezTo>
                <a:cubicBezTo>
                  <a:pt x="65" y="50"/>
                  <a:pt x="65" y="50"/>
                  <a:pt x="65" y="50"/>
                </a:cubicBezTo>
                <a:cubicBezTo>
                  <a:pt x="66" y="51"/>
                  <a:pt x="66" y="51"/>
                  <a:pt x="66" y="51"/>
                </a:cubicBezTo>
                <a:cubicBezTo>
                  <a:pt x="66" y="51"/>
                  <a:pt x="66" y="51"/>
                  <a:pt x="66" y="51"/>
                </a:cubicBezTo>
                <a:cubicBezTo>
                  <a:pt x="68" y="55"/>
                  <a:pt x="68" y="55"/>
                  <a:pt x="68" y="55"/>
                </a:cubicBezTo>
                <a:cubicBezTo>
                  <a:pt x="68" y="55"/>
                  <a:pt x="68" y="55"/>
                  <a:pt x="68" y="55"/>
                </a:cubicBezTo>
                <a:cubicBezTo>
                  <a:pt x="68" y="56"/>
                  <a:pt x="68" y="56"/>
                  <a:pt x="68" y="56"/>
                </a:cubicBezTo>
                <a:cubicBezTo>
                  <a:pt x="69" y="55"/>
                  <a:pt x="69" y="55"/>
                  <a:pt x="69" y="55"/>
                </a:cubicBezTo>
                <a:cubicBezTo>
                  <a:pt x="68" y="52"/>
                  <a:pt x="68" y="52"/>
                  <a:pt x="68" y="52"/>
                </a:cubicBezTo>
                <a:cubicBezTo>
                  <a:pt x="70" y="53"/>
                  <a:pt x="70" y="53"/>
                  <a:pt x="70" y="53"/>
                </a:cubicBezTo>
                <a:cubicBezTo>
                  <a:pt x="70" y="53"/>
                  <a:pt x="71" y="54"/>
                  <a:pt x="71" y="54"/>
                </a:cubicBezTo>
                <a:cubicBezTo>
                  <a:pt x="71" y="54"/>
                  <a:pt x="71" y="54"/>
                  <a:pt x="71" y="54"/>
                </a:cubicBezTo>
                <a:cubicBezTo>
                  <a:pt x="72" y="54"/>
                  <a:pt x="72" y="54"/>
                  <a:pt x="72" y="53"/>
                </a:cubicBezTo>
                <a:cubicBezTo>
                  <a:pt x="73" y="53"/>
                  <a:pt x="73" y="52"/>
                  <a:pt x="72" y="52"/>
                </a:cubicBezTo>
                <a:cubicBezTo>
                  <a:pt x="72" y="52"/>
                  <a:pt x="72" y="52"/>
                  <a:pt x="71" y="52"/>
                </a:cubicBezTo>
                <a:cubicBezTo>
                  <a:pt x="71" y="52"/>
                  <a:pt x="71" y="52"/>
                  <a:pt x="71" y="52"/>
                </a:cubicBezTo>
                <a:cubicBezTo>
                  <a:pt x="68" y="51"/>
                  <a:pt x="68" y="51"/>
                  <a:pt x="68" y="51"/>
                </a:cubicBezTo>
                <a:cubicBezTo>
                  <a:pt x="71" y="50"/>
                  <a:pt x="71" y="50"/>
                  <a:pt x="71" y="50"/>
                </a:cubicBezTo>
                <a:cubicBezTo>
                  <a:pt x="72" y="49"/>
                  <a:pt x="72" y="49"/>
                  <a:pt x="72" y="49"/>
                </a:cubicBezTo>
                <a:cubicBezTo>
                  <a:pt x="71" y="49"/>
                  <a:pt x="71" y="49"/>
                  <a:pt x="71" y="49"/>
                </a:cubicBezTo>
                <a:cubicBezTo>
                  <a:pt x="67" y="50"/>
                  <a:pt x="67" y="50"/>
                  <a:pt x="67" y="50"/>
                </a:cubicBezTo>
                <a:cubicBezTo>
                  <a:pt x="66" y="49"/>
                  <a:pt x="66" y="49"/>
                  <a:pt x="66" y="49"/>
                </a:cubicBezTo>
                <a:cubicBezTo>
                  <a:pt x="69" y="48"/>
                  <a:pt x="69" y="48"/>
                  <a:pt x="69" y="48"/>
                </a:cubicBezTo>
                <a:cubicBezTo>
                  <a:pt x="69" y="48"/>
                  <a:pt x="69" y="48"/>
                  <a:pt x="69" y="48"/>
                </a:cubicBezTo>
                <a:cubicBezTo>
                  <a:pt x="68" y="47"/>
                  <a:pt x="68" y="47"/>
                  <a:pt x="68" y="47"/>
                </a:cubicBezTo>
                <a:cubicBezTo>
                  <a:pt x="64" y="49"/>
                  <a:pt x="64" y="49"/>
                  <a:pt x="64" y="49"/>
                </a:cubicBezTo>
                <a:cubicBezTo>
                  <a:pt x="57" y="45"/>
                  <a:pt x="57" y="45"/>
                  <a:pt x="57" y="45"/>
                </a:cubicBezTo>
                <a:cubicBezTo>
                  <a:pt x="57" y="45"/>
                  <a:pt x="57" y="44"/>
                  <a:pt x="56" y="44"/>
                </a:cubicBezTo>
                <a:cubicBezTo>
                  <a:pt x="56" y="44"/>
                  <a:pt x="56" y="44"/>
                  <a:pt x="56" y="44"/>
                </a:cubicBezTo>
                <a:cubicBezTo>
                  <a:pt x="56" y="44"/>
                  <a:pt x="55" y="44"/>
                  <a:pt x="55" y="44"/>
                </a:cubicBezTo>
                <a:cubicBezTo>
                  <a:pt x="52" y="43"/>
                  <a:pt x="52" y="43"/>
                  <a:pt x="52" y="43"/>
                </a:cubicBezTo>
                <a:cubicBezTo>
                  <a:pt x="57" y="41"/>
                  <a:pt x="57" y="41"/>
                  <a:pt x="57" y="41"/>
                </a:cubicBezTo>
                <a:cubicBezTo>
                  <a:pt x="57" y="40"/>
                  <a:pt x="57" y="40"/>
                  <a:pt x="57" y="40"/>
                </a:cubicBezTo>
                <a:cubicBezTo>
                  <a:pt x="56" y="40"/>
                  <a:pt x="56" y="40"/>
                  <a:pt x="56" y="40"/>
                </a:cubicBezTo>
                <a:cubicBezTo>
                  <a:pt x="51" y="42"/>
                  <a:pt x="51" y="42"/>
                  <a:pt x="51" y="42"/>
                </a:cubicBezTo>
                <a:cubicBezTo>
                  <a:pt x="48" y="41"/>
                  <a:pt x="48" y="41"/>
                  <a:pt x="48" y="41"/>
                </a:cubicBezTo>
                <a:cubicBezTo>
                  <a:pt x="53" y="39"/>
                  <a:pt x="53" y="39"/>
                  <a:pt x="53" y="39"/>
                </a:cubicBezTo>
                <a:cubicBezTo>
                  <a:pt x="53" y="39"/>
                  <a:pt x="53" y="39"/>
                  <a:pt x="53" y="39"/>
                </a:cubicBezTo>
                <a:cubicBezTo>
                  <a:pt x="53" y="38"/>
                  <a:pt x="53" y="38"/>
                  <a:pt x="53" y="38"/>
                </a:cubicBezTo>
                <a:cubicBezTo>
                  <a:pt x="47" y="40"/>
                  <a:pt x="47" y="40"/>
                  <a:pt x="47" y="40"/>
                </a:cubicBezTo>
                <a:cubicBezTo>
                  <a:pt x="39" y="36"/>
                  <a:pt x="39" y="36"/>
                  <a:pt x="39" y="36"/>
                </a:cubicBezTo>
                <a:cubicBezTo>
                  <a:pt x="46" y="34"/>
                  <a:pt x="46" y="34"/>
                  <a:pt x="46" y="34"/>
                </a:cubicBezTo>
                <a:cubicBezTo>
                  <a:pt x="52" y="37"/>
                  <a:pt x="52" y="37"/>
                  <a:pt x="52" y="37"/>
                </a:cubicBezTo>
                <a:cubicBezTo>
                  <a:pt x="53" y="36"/>
                  <a:pt x="53" y="36"/>
                  <a:pt x="53" y="36"/>
                </a:cubicBezTo>
                <a:cubicBezTo>
                  <a:pt x="52" y="36"/>
                  <a:pt x="52" y="36"/>
                  <a:pt x="52" y="36"/>
                </a:cubicBezTo>
                <a:cubicBezTo>
                  <a:pt x="48" y="33"/>
                  <a:pt x="48" y="33"/>
                  <a:pt x="48" y="33"/>
                </a:cubicBezTo>
                <a:cubicBezTo>
                  <a:pt x="50" y="33"/>
                  <a:pt x="50" y="33"/>
                  <a:pt x="50" y="33"/>
                </a:cubicBezTo>
                <a:cubicBezTo>
                  <a:pt x="56" y="35"/>
                  <a:pt x="56" y="35"/>
                  <a:pt x="56" y="35"/>
                </a:cubicBezTo>
                <a:cubicBezTo>
                  <a:pt x="57" y="35"/>
                  <a:pt x="57" y="35"/>
                  <a:pt x="57" y="35"/>
                </a:cubicBezTo>
                <a:cubicBezTo>
                  <a:pt x="56" y="34"/>
                  <a:pt x="56" y="34"/>
                  <a:pt x="56" y="34"/>
                </a:cubicBezTo>
                <a:cubicBezTo>
                  <a:pt x="52" y="32"/>
                  <a:pt x="52" y="32"/>
                  <a:pt x="52" y="32"/>
                </a:cubicBezTo>
                <a:cubicBezTo>
                  <a:pt x="59" y="29"/>
                  <a:pt x="59" y="29"/>
                  <a:pt x="59" y="29"/>
                </a:cubicBezTo>
                <a:cubicBezTo>
                  <a:pt x="59" y="30"/>
                  <a:pt x="60" y="30"/>
                  <a:pt x="60" y="30"/>
                </a:cubicBezTo>
                <a:cubicBezTo>
                  <a:pt x="60" y="30"/>
                  <a:pt x="60" y="30"/>
                  <a:pt x="60" y="30"/>
                </a:cubicBezTo>
                <a:cubicBezTo>
                  <a:pt x="61" y="30"/>
                  <a:pt x="61" y="29"/>
                  <a:pt x="61" y="29"/>
                </a:cubicBezTo>
                <a:cubicBezTo>
                  <a:pt x="65" y="27"/>
                  <a:pt x="65" y="27"/>
                  <a:pt x="65" y="27"/>
                </a:cubicBezTo>
                <a:cubicBezTo>
                  <a:pt x="65" y="27"/>
                  <a:pt x="65" y="27"/>
                  <a:pt x="65" y="27"/>
                </a:cubicBezTo>
                <a:cubicBezTo>
                  <a:pt x="69" y="30"/>
                  <a:pt x="69" y="30"/>
                  <a:pt x="69" y="30"/>
                </a:cubicBezTo>
                <a:cubicBezTo>
                  <a:pt x="70" y="29"/>
                  <a:pt x="70" y="29"/>
                  <a:pt x="70" y="29"/>
                </a:cubicBezTo>
                <a:cubicBezTo>
                  <a:pt x="70" y="28"/>
                  <a:pt x="70" y="28"/>
                  <a:pt x="70" y="28"/>
                </a:cubicBezTo>
                <a:cubicBezTo>
                  <a:pt x="67" y="27"/>
                  <a:pt x="67" y="27"/>
                  <a:pt x="67" y="27"/>
                </a:cubicBezTo>
                <a:cubicBezTo>
                  <a:pt x="68" y="26"/>
                  <a:pt x="68" y="26"/>
                  <a:pt x="68" y="26"/>
                </a:cubicBezTo>
                <a:cubicBezTo>
                  <a:pt x="68" y="26"/>
                  <a:pt x="68" y="26"/>
                  <a:pt x="68" y="26"/>
                </a:cubicBezTo>
                <a:cubicBezTo>
                  <a:pt x="72" y="29"/>
                  <a:pt x="72" y="29"/>
                  <a:pt x="72" y="29"/>
                </a:cubicBezTo>
                <a:cubicBezTo>
                  <a:pt x="73" y="28"/>
                  <a:pt x="73" y="28"/>
                  <a:pt x="73" y="28"/>
                </a:cubicBezTo>
                <a:cubicBezTo>
                  <a:pt x="73" y="28"/>
                  <a:pt x="73" y="28"/>
                  <a:pt x="73" y="28"/>
                </a:cubicBezTo>
                <a:cubicBezTo>
                  <a:pt x="70" y="26"/>
                  <a:pt x="70" y="26"/>
                  <a:pt x="70" y="26"/>
                </a:cubicBezTo>
                <a:cubicBezTo>
                  <a:pt x="73" y="25"/>
                  <a:pt x="73" y="25"/>
                  <a:pt x="73" y="25"/>
                </a:cubicBezTo>
                <a:cubicBezTo>
                  <a:pt x="73" y="25"/>
                  <a:pt x="73" y="25"/>
                  <a:pt x="73" y="25"/>
                </a:cubicBezTo>
                <a:cubicBezTo>
                  <a:pt x="73" y="25"/>
                  <a:pt x="74" y="25"/>
                  <a:pt x="74" y="25"/>
                </a:cubicBezTo>
                <a:cubicBezTo>
                  <a:pt x="74" y="25"/>
                  <a:pt x="75" y="24"/>
                  <a:pt x="74" y="24"/>
                </a:cubicBezTo>
                <a:cubicBezTo>
                  <a:pt x="74" y="23"/>
                  <a:pt x="74" y="23"/>
                  <a:pt x="73" y="23"/>
                </a:cubicBezTo>
                <a:cubicBezTo>
                  <a:pt x="73" y="23"/>
                  <a:pt x="73" y="23"/>
                  <a:pt x="73" y="23"/>
                </a:cubicBezTo>
                <a:cubicBezTo>
                  <a:pt x="73" y="23"/>
                  <a:pt x="72" y="23"/>
                  <a:pt x="72" y="24"/>
                </a:cubicBezTo>
                <a:cubicBezTo>
                  <a:pt x="70" y="25"/>
                  <a:pt x="70" y="25"/>
                  <a:pt x="70" y="25"/>
                </a:cubicBezTo>
                <a:cubicBezTo>
                  <a:pt x="71" y="22"/>
                  <a:pt x="71" y="22"/>
                  <a:pt x="71" y="22"/>
                </a:cubicBezTo>
                <a:cubicBezTo>
                  <a:pt x="71" y="21"/>
                  <a:pt x="71" y="21"/>
                  <a:pt x="71" y="21"/>
                </a:cubicBezTo>
                <a:cubicBezTo>
                  <a:pt x="70" y="21"/>
                  <a:pt x="70" y="21"/>
                  <a:pt x="70" y="21"/>
                </a:cubicBezTo>
                <a:cubicBezTo>
                  <a:pt x="68" y="25"/>
                  <a:pt x="68" y="25"/>
                  <a:pt x="68" y="25"/>
                </a:cubicBezTo>
                <a:cubicBezTo>
                  <a:pt x="67" y="26"/>
                  <a:pt x="67" y="26"/>
                  <a:pt x="67" y="26"/>
                </a:cubicBezTo>
                <a:cubicBezTo>
                  <a:pt x="68" y="23"/>
                  <a:pt x="68" y="23"/>
                  <a:pt x="68" y="23"/>
                </a:cubicBezTo>
                <a:cubicBezTo>
                  <a:pt x="68" y="22"/>
                  <a:pt x="68" y="22"/>
                  <a:pt x="68" y="22"/>
                </a:cubicBezTo>
                <a:cubicBezTo>
                  <a:pt x="67" y="22"/>
                  <a:pt x="67" y="22"/>
                  <a:pt x="67" y="22"/>
                </a:cubicBezTo>
                <a:cubicBezTo>
                  <a:pt x="65" y="26"/>
                  <a:pt x="65" y="26"/>
                  <a:pt x="65" y="26"/>
                </a:cubicBezTo>
                <a:cubicBezTo>
                  <a:pt x="61" y="28"/>
                  <a:pt x="61" y="28"/>
                  <a:pt x="61" y="28"/>
                </a:cubicBezTo>
                <a:cubicBezTo>
                  <a:pt x="61" y="28"/>
                  <a:pt x="60" y="27"/>
                  <a:pt x="60" y="27"/>
                </a:cubicBezTo>
                <a:cubicBezTo>
                  <a:pt x="60" y="27"/>
                  <a:pt x="60" y="27"/>
                  <a:pt x="60" y="27"/>
                </a:cubicBezTo>
                <a:cubicBezTo>
                  <a:pt x="59" y="28"/>
                  <a:pt x="59" y="28"/>
                  <a:pt x="59" y="28"/>
                </a:cubicBezTo>
                <a:cubicBezTo>
                  <a:pt x="51" y="31"/>
                  <a:pt x="51" y="31"/>
                  <a:pt x="51" y="31"/>
                </a:cubicBezTo>
                <a:cubicBezTo>
                  <a:pt x="54" y="26"/>
                  <a:pt x="54" y="26"/>
                  <a:pt x="54" y="26"/>
                </a:cubicBezTo>
                <a:cubicBezTo>
                  <a:pt x="53" y="26"/>
                  <a:pt x="53" y="26"/>
                  <a:pt x="53" y="26"/>
                </a:cubicBezTo>
                <a:cubicBezTo>
                  <a:pt x="53" y="26"/>
                  <a:pt x="53" y="26"/>
                  <a:pt x="53" y="26"/>
                </a:cubicBezTo>
                <a:cubicBezTo>
                  <a:pt x="50" y="31"/>
                  <a:pt x="50" y="31"/>
                  <a:pt x="50" y="31"/>
                </a:cubicBezTo>
                <a:cubicBezTo>
                  <a:pt x="48" y="32"/>
                  <a:pt x="48" y="32"/>
                  <a:pt x="48" y="32"/>
                </a:cubicBezTo>
                <a:cubicBezTo>
                  <a:pt x="50" y="28"/>
                  <a:pt x="50" y="28"/>
                  <a:pt x="50" y="28"/>
                </a:cubicBezTo>
                <a:cubicBezTo>
                  <a:pt x="49" y="27"/>
                  <a:pt x="49" y="27"/>
                  <a:pt x="49" y="27"/>
                </a:cubicBezTo>
                <a:cubicBezTo>
                  <a:pt x="49" y="27"/>
                  <a:pt x="49" y="27"/>
                  <a:pt x="49" y="27"/>
                </a:cubicBezTo>
                <a:cubicBezTo>
                  <a:pt x="46" y="33"/>
                  <a:pt x="46" y="33"/>
                  <a:pt x="46" y="33"/>
                </a:cubicBezTo>
                <a:cubicBezTo>
                  <a:pt x="39" y="35"/>
                  <a:pt x="39" y="35"/>
                  <a:pt x="39" y="35"/>
                </a:cubicBezTo>
                <a:cubicBezTo>
                  <a:pt x="38" y="35"/>
                  <a:pt x="38" y="35"/>
                  <a:pt x="38" y="35"/>
                </a:cubicBezTo>
                <a:cubicBezTo>
                  <a:pt x="42" y="28"/>
                  <a:pt x="42" y="28"/>
                  <a:pt x="42" y="28"/>
                </a:cubicBezTo>
                <a:cubicBezTo>
                  <a:pt x="48" y="26"/>
                  <a:pt x="48" y="26"/>
                  <a:pt x="48" y="26"/>
                </a:cubicBezTo>
                <a:cubicBezTo>
                  <a:pt x="48" y="25"/>
                  <a:pt x="48" y="25"/>
                  <a:pt x="48" y="25"/>
                </a:cubicBezTo>
                <a:cubicBezTo>
                  <a:pt x="48" y="25"/>
                  <a:pt x="48" y="25"/>
                  <a:pt x="48" y="25"/>
                </a:cubicBezTo>
                <a:cubicBezTo>
                  <a:pt x="43" y="26"/>
                  <a:pt x="43" y="26"/>
                  <a:pt x="43" y="26"/>
                </a:cubicBezTo>
                <a:cubicBezTo>
                  <a:pt x="44" y="24"/>
                  <a:pt x="44" y="24"/>
                  <a:pt x="44" y="24"/>
                </a:cubicBezTo>
                <a:cubicBezTo>
                  <a:pt x="50" y="22"/>
                  <a:pt x="50" y="22"/>
                  <a:pt x="50" y="22"/>
                </a:cubicBezTo>
                <a:cubicBezTo>
                  <a:pt x="50" y="21"/>
                  <a:pt x="50" y="21"/>
                  <a:pt x="50" y="21"/>
                </a:cubicBezTo>
                <a:cubicBezTo>
                  <a:pt x="49" y="21"/>
                  <a:pt x="49" y="21"/>
                  <a:pt x="49" y="21"/>
                </a:cubicBezTo>
                <a:cubicBezTo>
                  <a:pt x="45" y="22"/>
                  <a:pt x="45" y="22"/>
                  <a:pt x="45" y="22"/>
                </a:cubicBezTo>
                <a:cubicBezTo>
                  <a:pt x="46" y="19"/>
                  <a:pt x="46" y="19"/>
                  <a:pt x="46" y="19"/>
                </a:cubicBezTo>
                <a:cubicBezTo>
                  <a:pt x="47" y="19"/>
                  <a:pt x="47" y="19"/>
                  <a:pt x="47" y="19"/>
                </a:cubicBezTo>
                <a:cubicBezTo>
                  <a:pt x="47" y="18"/>
                  <a:pt x="47" y="18"/>
                  <a:pt x="47" y="17"/>
                </a:cubicBezTo>
                <a:cubicBezTo>
                  <a:pt x="51" y="10"/>
                  <a:pt x="51" y="10"/>
                  <a:pt x="51" y="10"/>
                </a:cubicBezTo>
                <a:cubicBezTo>
                  <a:pt x="55" y="9"/>
                  <a:pt x="55" y="9"/>
                  <a:pt x="55" y="9"/>
                </a:cubicBezTo>
                <a:cubicBezTo>
                  <a:pt x="55" y="8"/>
                  <a:pt x="55" y="8"/>
                  <a:pt x="55" y="8"/>
                </a:cubicBezTo>
                <a:cubicBezTo>
                  <a:pt x="55" y="8"/>
                  <a:pt x="55" y="8"/>
                  <a:pt x="55" y="8"/>
                </a:cubicBezTo>
                <a:cubicBezTo>
                  <a:pt x="51" y="9"/>
                  <a:pt x="51" y="9"/>
                  <a:pt x="51" y="9"/>
                </a:cubicBezTo>
                <a:cubicBezTo>
                  <a:pt x="52" y="8"/>
                  <a:pt x="52" y="8"/>
                  <a:pt x="52" y="8"/>
                </a:cubicBezTo>
                <a:cubicBezTo>
                  <a:pt x="56" y="6"/>
                  <a:pt x="56" y="6"/>
                  <a:pt x="56" y="6"/>
                </a:cubicBezTo>
                <a:cubicBezTo>
                  <a:pt x="57" y="5"/>
                  <a:pt x="57" y="5"/>
                  <a:pt x="57" y="5"/>
                </a:cubicBezTo>
                <a:cubicBezTo>
                  <a:pt x="56" y="5"/>
                  <a:pt x="56" y="5"/>
                  <a:pt x="56" y="5"/>
                </a:cubicBezTo>
                <a:cubicBezTo>
                  <a:pt x="53" y="6"/>
                  <a:pt x="53" y="6"/>
                  <a:pt x="53" y="6"/>
                </a:cubicBezTo>
                <a:cubicBezTo>
                  <a:pt x="54" y="4"/>
                  <a:pt x="54" y="4"/>
                  <a:pt x="54" y="4"/>
                </a:cubicBezTo>
                <a:cubicBezTo>
                  <a:pt x="54" y="4"/>
                  <a:pt x="55" y="3"/>
                  <a:pt x="55" y="3"/>
                </a:cubicBezTo>
                <a:cubicBezTo>
                  <a:pt x="55" y="2"/>
                  <a:pt x="55" y="2"/>
                  <a:pt x="54" y="1"/>
                </a:cubicBezTo>
                <a:cubicBezTo>
                  <a:pt x="54" y="1"/>
                  <a:pt x="54" y="1"/>
                  <a:pt x="54" y="1"/>
                </a:cubicBezTo>
                <a:cubicBezTo>
                  <a:pt x="53" y="1"/>
                  <a:pt x="53" y="2"/>
                  <a:pt x="53" y="2"/>
                </a:cubicBezTo>
                <a:cubicBezTo>
                  <a:pt x="53" y="2"/>
                  <a:pt x="53" y="3"/>
                  <a:pt x="53" y="3"/>
                </a:cubicBezTo>
                <a:cubicBezTo>
                  <a:pt x="52" y="6"/>
                  <a:pt x="52" y="6"/>
                  <a:pt x="52" y="6"/>
                </a:cubicBezTo>
                <a:cubicBezTo>
                  <a:pt x="51" y="3"/>
                  <a:pt x="51" y="3"/>
                  <a:pt x="51" y="3"/>
                </a:cubicBezTo>
                <a:cubicBezTo>
                  <a:pt x="50" y="2"/>
                  <a:pt x="50" y="2"/>
                  <a:pt x="50" y="2"/>
                </a:cubicBezTo>
                <a:cubicBezTo>
                  <a:pt x="50" y="3"/>
                  <a:pt x="50" y="3"/>
                  <a:pt x="50" y="3"/>
                </a:cubicBezTo>
                <a:cubicBezTo>
                  <a:pt x="50" y="3"/>
                  <a:pt x="50" y="3"/>
                  <a:pt x="50" y="3"/>
                </a:cubicBezTo>
                <a:cubicBezTo>
                  <a:pt x="51" y="7"/>
                  <a:pt x="51" y="7"/>
                  <a:pt x="51" y="7"/>
                </a:cubicBezTo>
                <a:cubicBezTo>
                  <a:pt x="50" y="8"/>
                  <a:pt x="50" y="8"/>
                  <a:pt x="50" y="8"/>
                </a:cubicBezTo>
                <a:cubicBezTo>
                  <a:pt x="49" y="5"/>
                  <a:pt x="49" y="5"/>
                  <a:pt x="49" y="5"/>
                </a:cubicBezTo>
                <a:cubicBezTo>
                  <a:pt x="49" y="5"/>
                  <a:pt x="49" y="5"/>
                  <a:pt x="49" y="5"/>
                </a:cubicBezTo>
                <a:cubicBezTo>
                  <a:pt x="48" y="6"/>
                  <a:pt x="48" y="6"/>
                  <a:pt x="48" y="6"/>
                </a:cubicBezTo>
                <a:cubicBezTo>
                  <a:pt x="48" y="6"/>
                  <a:pt x="48" y="6"/>
                  <a:pt x="48" y="6"/>
                </a:cubicBezTo>
                <a:cubicBezTo>
                  <a:pt x="50" y="10"/>
                  <a:pt x="50" y="10"/>
                  <a:pt x="50" y="10"/>
                </a:cubicBezTo>
                <a:cubicBezTo>
                  <a:pt x="46" y="17"/>
                  <a:pt x="46" y="17"/>
                  <a:pt x="46" y="17"/>
                </a:cubicBezTo>
                <a:cubicBezTo>
                  <a:pt x="46" y="17"/>
                  <a:pt x="45" y="17"/>
                  <a:pt x="45" y="18"/>
                </a:cubicBezTo>
                <a:cubicBezTo>
                  <a:pt x="45" y="18"/>
                  <a:pt x="45" y="18"/>
                  <a:pt x="45" y="19"/>
                </a:cubicBezTo>
                <a:cubicBezTo>
                  <a:pt x="44" y="22"/>
                  <a:pt x="44" y="22"/>
                  <a:pt x="44" y="22"/>
                </a:cubicBezTo>
                <a:cubicBezTo>
                  <a:pt x="42" y="17"/>
                  <a:pt x="42" y="17"/>
                  <a:pt x="42" y="17"/>
                </a:cubicBezTo>
                <a:cubicBezTo>
                  <a:pt x="41" y="17"/>
                  <a:pt x="41" y="17"/>
                  <a:pt x="41" y="17"/>
                </a:cubicBezTo>
                <a:cubicBezTo>
                  <a:pt x="41" y="18"/>
                  <a:pt x="41" y="18"/>
                  <a:pt x="41" y="18"/>
                </a:cubicBezTo>
                <a:cubicBezTo>
                  <a:pt x="43" y="23"/>
                  <a:pt x="43" y="23"/>
                  <a:pt x="43" y="23"/>
                </a:cubicBezTo>
                <a:cubicBezTo>
                  <a:pt x="42" y="26"/>
                  <a:pt x="42" y="26"/>
                  <a:pt x="42" y="26"/>
                </a:cubicBezTo>
                <a:cubicBezTo>
                  <a:pt x="40" y="21"/>
                  <a:pt x="40" y="21"/>
                  <a:pt x="40" y="21"/>
                </a:cubicBezTo>
                <a:cubicBezTo>
                  <a:pt x="39" y="21"/>
                  <a:pt x="39" y="21"/>
                  <a:pt x="39" y="21"/>
                </a:cubicBezTo>
                <a:cubicBezTo>
                  <a:pt x="39" y="21"/>
                  <a:pt x="39" y="21"/>
                  <a:pt x="39" y="21"/>
                </a:cubicBezTo>
                <a:cubicBezTo>
                  <a:pt x="39" y="21"/>
                  <a:pt x="39" y="21"/>
                  <a:pt x="39" y="21"/>
                </a:cubicBezTo>
                <a:cubicBezTo>
                  <a:pt x="41" y="27"/>
                  <a:pt x="41" y="27"/>
                  <a:pt x="41" y="27"/>
                </a:cubicBezTo>
                <a:cubicBezTo>
                  <a:pt x="37" y="35"/>
                  <a:pt x="37" y="35"/>
                  <a:pt x="37" y="35"/>
                </a:cubicBezTo>
                <a:cubicBezTo>
                  <a:pt x="37" y="35"/>
                  <a:pt x="37" y="35"/>
                  <a:pt x="37" y="35"/>
                </a:cubicBezTo>
                <a:cubicBezTo>
                  <a:pt x="35" y="28"/>
                  <a:pt x="35" y="28"/>
                  <a:pt x="35" y="28"/>
                </a:cubicBezTo>
                <a:cubicBezTo>
                  <a:pt x="38" y="22"/>
                  <a:pt x="38" y="22"/>
                  <a:pt x="38" y="22"/>
                </a:cubicBezTo>
                <a:cubicBezTo>
                  <a:pt x="37" y="21"/>
                  <a:pt x="37" y="21"/>
                  <a:pt x="37" y="21"/>
                </a:cubicBezTo>
                <a:cubicBezTo>
                  <a:pt x="37" y="22"/>
                  <a:pt x="37" y="22"/>
                  <a:pt x="37" y="22"/>
                </a:cubicBezTo>
                <a:cubicBezTo>
                  <a:pt x="34" y="26"/>
                  <a:pt x="34" y="26"/>
                  <a:pt x="34" y="26"/>
                </a:cubicBezTo>
                <a:cubicBezTo>
                  <a:pt x="34" y="24"/>
                  <a:pt x="34" y="24"/>
                  <a:pt x="34" y="24"/>
                </a:cubicBezTo>
                <a:cubicBezTo>
                  <a:pt x="36" y="18"/>
                  <a:pt x="36" y="18"/>
                  <a:pt x="36" y="18"/>
                </a:cubicBezTo>
                <a:cubicBezTo>
                  <a:pt x="36" y="18"/>
                  <a:pt x="36" y="18"/>
                  <a:pt x="36" y="18"/>
                </a:cubicBezTo>
                <a:cubicBezTo>
                  <a:pt x="35" y="18"/>
                  <a:pt x="35" y="18"/>
                  <a:pt x="35" y="18"/>
                </a:cubicBezTo>
                <a:cubicBezTo>
                  <a:pt x="33" y="22"/>
                  <a:pt x="33" y="22"/>
                  <a:pt x="33" y="22"/>
                </a:cubicBezTo>
                <a:cubicBezTo>
                  <a:pt x="31" y="16"/>
                  <a:pt x="31" y="16"/>
                  <a:pt x="31" y="16"/>
                </a:cubicBezTo>
                <a:cubicBezTo>
                  <a:pt x="31" y="16"/>
                  <a:pt x="31" y="15"/>
                  <a:pt x="31" y="15"/>
                </a:cubicBezTo>
                <a:cubicBezTo>
                  <a:pt x="31" y="14"/>
                  <a:pt x="31" y="14"/>
                  <a:pt x="30" y="14"/>
                </a:cubicBezTo>
                <a:cubicBezTo>
                  <a:pt x="28" y="9"/>
                  <a:pt x="28" y="9"/>
                  <a:pt x="28" y="9"/>
                </a:cubicBezTo>
                <a:cubicBezTo>
                  <a:pt x="31" y="5"/>
                  <a:pt x="31" y="5"/>
                  <a:pt x="31" y="5"/>
                </a:cubicBezTo>
                <a:cubicBezTo>
                  <a:pt x="30" y="4"/>
                  <a:pt x="30" y="4"/>
                  <a:pt x="30" y="4"/>
                </a:cubicBezTo>
                <a:cubicBezTo>
                  <a:pt x="30" y="4"/>
                  <a:pt x="30" y="4"/>
                  <a:pt x="30" y="4"/>
                </a:cubicBezTo>
                <a:cubicBezTo>
                  <a:pt x="28" y="7"/>
                  <a:pt x="28" y="7"/>
                  <a:pt x="28" y="7"/>
                </a:cubicBezTo>
                <a:cubicBezTo>
                  <a:pt x="28" y="6"/>
                  <a:pt x="28" y="6"/>
                  <a:pt x="28" y="6"/>
                </a:cubicBezTo>
                <a:cubicBezTo>
                  <a:pt x="30" y="2"/>
                  <a:pt x="30" y="2"/>
                  <a:pt x="30" y="2"/>
                </a:cubicBezTo>
                <a:cubicBezTo>
                  <a:pt x="29" y="1"/>
                  <a:pt x="29" y="1"/>
                  <a:pt x="29" y="1"/>
                </a:cubicBezTo>
                <a:cubicBezTo>
                  <a:pt x="29" y="1"/>
                  <a:pt x="29" y="1"/>
                  <a:pt x="29" y="1"/>
                </a:cubicBezTo>
                <a:cubicBezTo>
                  <a:pt x="27" y="4"/>
                  <a:pt x="27" y="4"/>
                  <a:pt x="27" y="4"/>
                </a:cubicBezTo>
                <a:cubicBezTo>
                  <a:pt x="26" y="2"/>
                  <a:pt x="26" y="2"/>
                  <a:pt x="26" y="2"/>
                </a:cubicBezTo>
                <a:cubicBezTo>
                  <a:pt x="26" y="1"/>
                  <a:pt x="26" y="1"/>
                  <a:pt x="26" y="0"/>
                </a:cubicBezTo>
                <a:cubicBezTo>
                  <a:pt x="26" y="0"/>
                  <a:pt x="26" y="0"/>
                  <a:pt x="25" y="0"/>
                </a:cubicBezTo>
              </a:path>
            </a:pathLst>
          </a:custGeom>
          <a:solidFill>
            <a:srgbClr val="B3F1FF"/>
          </a:solidFill>
          <a:ln w="3175" cap="flat" cmpd="sng" algn="ctr">
            <a:solidFill>
              <a:srgbClr val="B3F1FF"/>
            </a:solidFill>
            <a:prstDash val="solid"/>
            <a:round/>
            <a:headEnd type="none" w="med" len="med"/>
            <a:tailEnd type="none" w="med" len="med"/>
          </a:ln>
          <a:effectLst>
            <a:glow rad="50800">
              <a:srgbClr val="B3F1FF">
                <a:alpha val="36000"/>
              </a:srgbClr>
            </a:glow>
          </a:effectLst>
          <a:scene3d>
            <a:camera prst="orthographicFront"/>
            <a:lightRig rig="glow" dir="t"/>
          </a:scene3d>
          <a:sp3d prstMaterial="powder"/>
        </p:spPr>
        <p:txBody>
          <a:bodyPr vert="horz" wrap="square" lIns="91440" tIns="45720" rIns="91440" bIns="45720" numCol="1" rtlCol="0" anchor="t" anchorCtr="0" compatLnSpc="1">
            <a:prstTxWarp prst="textNoShape">
              <a:avLst/>
            </a:prstTxWarp>
          </a:bodyPr>
          <a:lstStyle/>
          <a:p>
            <a:endParaRPr lang="en-US" dirty="0"/>
          </a:p>
        </p:txBody>
      </p:sp>
      <p:sp>
        <p:nvSpPr>
          <p:cNvPr id="10" name="Freeform 16"/>
          <p:cNvSpPr>
            <a:spLocks/>
          </p:cNvSpPr>
          <p:nvPr/>
        </p:nvSpPr>
        <p:spPr bwMode="auto">
          <a:xfrm rot="10587135">
            <a:off x="7067814" y="3791891"/>
            <a:ext cx="392364" cy="374834"/>
          </a:xfrm>
          <a:custGeom>
            <a:avLst/>
            <a:gdLst>
              <a:gd name="T0" fmla="*/ 22 w 75"/>
              <a:gd name="T1" fmla="*/ 4 h 72"/>
              <a:gd name="T2" fmla="*/ 27 w 75"/>
              <a:gd name="T3" fmla="*/ 9 h 72"/>
              <a:gd name="T4" fmla="*/ 27 w 75"/>
              <a:gd name="T5" fmla="*/ 22 h 72"/>
              <a:gd name="T6" fmla="*/ 36 w 75"/>
              <a:gd name="T7" fmla="*/ 35 h 72"/>
              <a:gd name="T8" fmla="*/ 22 w 75"/>
              <a:gd name="T9" fmla="*/ 23 h 72"/>
              <a:gd name="T10" fmla="*/ 10 w 75"/>
              <a:gd name="T11" fmla="*/ 19 h 72"/>
              <a:gd name="T12" fmla="*/ 8 w 75"/>
              <a:gd name="T13" fmla="*/ 21 h 72"/>
              <a:gd name="T14" fmla="*/ 7 w 75"/>
              <a:gd name="T15" fmla="*/ 22 h 72"/>
              <a:gd name="T16" fmla="*/ 6 w 75"/>
              <a:gd name="T17" fmla="*/ 25 h 72"/>
              <a:gd name="T18" fmla="*/ 23 w 75"/>
              <a:gd name="T19" fmla="*/ 30 h 72"/>
              <a:gd name="T20" fmla="*/ 22 w 75"/>
              <a:gd name="T21" fmla="*/ 34 h 72"/>
              <a:gd name="T22" fmla="*/ 22 w 75"/>
              <a:gd name="T23" fmla="*/ 36 h 72"/>
              <a:gd name="T24" fmla="*/ 19 w 75"/>
              <a:gd name="T25" fmla="*/ 38 h 72"/>
              <a:gd name="T26" fmla="*/ 5 w 75"/>
              <a:gd name="T27" fmla="*/ 43 h 72"/>
              <a:gd name="T28" fmla="*/ 2 w 75"/>
              <a:gd name="T29" fmla="*/ 45 h 72"/>
              <a:gd name="T30" fmla="*/ 3 w 75"/>
              <a:gd name="T31" fmla="*/ 49 h 72"/>
              <a:gd name="T32" fmla="*/ 7 w 75"/>
              <a:gd name="T33" fmla="*/ 50 h 72"/>
              <a:gd name="T34" fmla="*/ 17 w 75"/>
              <a:gd name="T35" fmla="*/ 44 h 72"/>
              <a:gd name="T36" fmla="*/ 25 w 75"/>
              <a:gd name="T37" fmla="*/ 45 h 72"/>
              <a:gd name="T38" fmla="*/ 26 w 75"/>
              <a:gd name="T39" fmla="*/ 47 h 72"/>
              <a:gd name="T40" fmla="*/ 25 w 75"/>
              <a:gd name="T41" fmla="*/ 51 h 72"/>
              <a:gd name="T42" fmla="*/ 19 w 75"/>
              <a:gd name="T43" fmla="*/ 64 h 72"/>
              <a:gd name="T44" fmla="*/ 21 w 75"/>
              <a:gd name="T45" fmla="*/ 68 h 72"/>
              <a:gd name="T46" fmla="*/ 25 w 75"/>
              <a:gd name="T47" fmla="*/ 70 h 72"/>
              <a:gd name="T48" fmla="*/ 29 w 75"/>
              <a:gd name="T49" fmla="*/ 55 h 72"/>
              <a:gd name="T50" fmla="*/ 33 w 75"/>
              <a:gd name="T51" fmla="*/ 46 h 72"/>
              <a:gd name="T52" fmla="*/ 37 w 75"/>
              <a:gd name="T53" fmla="*/ 50 h 72"/>
              <a:gd name="T54" fmla="*/ 39 w 75"/>
              <a:gd name="T55" fmla="*/ 54 h 72"/>
              <a:gd name="T56" fmla="*/ 44 w 75"/>
              <a:gd name="T57" fmla="*/ 68 h 72"/>
              <a:gd name="T58" fmla="*/ 47 w 75"/>
              <a:gd name="T59" fmla="*/ 68 h 72"/>
              <a:gd name="T60" fmla="*/ 51 w 75"/>
              <a:gd name="T61" fmla="*/ 69 h 72"/>
              <a:gd name="T62" fmla="*/ 47 w 75"/>
              <a:gd name="T63" fmla="*/ 63 h 72"/>
              <a:gd name="T64" fmla="*/ 42 w 75"/>
              <a:gd name="T65" fmla="*/ 48 h 72"/>
              <a:gd name="T66" fmla="*/ 46 w 75"/>
              <a:gd name="T67" fmla="*/ 41 h 72"/>
              <a:gd name="T68" fmla="*/ 52 w 75"/>
              <a:gd name="T69" fmla="*/ 49 h 72"/>
              <a:gd name="T70" fmla="*/ 63 w 75"/>
              <a:gd name="T71" fmla="*/ 50 h 72"/>
              <a:gd name="T72" fmla="*/ 66 w 75"/>
              <a:gd name="T73" fmla="*/ 51 h 72"/>
              <a:gd name="T74" fmla="*/ 71 w 75"/>
              <a:gd name="T75" fmla="*/ 54 h 72"/>
              <a:gd name="T76" fmla="*/ 71 w 75"/>
              <a:gd name="T77" fmla="*/ 49 h 72"/>
              <a:gd name="T78" fmla="*/ 56 w 75"/>
              <a:gd name="T79" fmla="*/ 44 h 72"/>
              <a:gd name="T80" fmla="*/ 48 w 75"/>
              <a:gd name="T81" fmla="*/ 41 h 72"/>
              <a:gd name="T82" fmla="*/ 53 w 75"/>
              <a:gd name="T83" fmla="*/ 36 h 72"/>
              <a:gd name="T84" fmla="*/ 59 w 75"/>
              <a:gd name="T85" fmla="*/ 29 h 72"/>
              <a:gd name="T86" fmla="*/ 70 w 75"/>
              <a:gd name="T87" fmla="*/ 28 h 72"/>
              <a:gd name="T88" fmla="*/ 73 w 75"/>
              <a:gd name="T89" fmla="*/ 25 h 72"/>
              <a:gd name="T90" fmla="*/ 71 w 75"/>
              <a:gd name="T91" fmla="*/ 22 h 72"/>
              <a:gd name="T92" fmla="*/ 65 w 75"/>
              <a:gd name="T93" fmla="*/ 26 h 72"/>
              <a:gd name="T94" fmla="*/ 53 w 75"/>
              <a:gd name="T95" fmla="*/ 26 h 72"/>
              <a:gd name="T96" fmla="*/ 38 w 75"/>
              <a:gd name="T97" fmla="*/ 35 h 72"/>
              <a:gd name="T98" fmla="*/ 50 w 75"/>
              <a:gd name="T99" fmla="*/ 21 h 72"/>
              <a:gd name="T100" fmla="*/ 55 w 75"/>
              <a:gd name="T101" fmla="*/ 8 h 72"/>
              <a:gd name="T102" fmla="*/ 54 w 75"/>
              <a:gd name="T103" fmla="*/ 4 h 72"/>
              <a:gd name="T104" fmla="*/ 50 w 75"/>
              <a:gd name="T105" fmla="*/ 2 h 72"/>
              <a:gd name="T106" fmla="*/ 48 w 75"/>
              <a:gd name="T107" fmla="*/ 6 h 72"/>
              <a:gd name="T108" fmla="*/ 41 w 75"/>
              <a:gd name="T109" fmla="*/ 18 h 72"/>
              <a:gd name="T110" fmla="*/ 37 w 75"/>
              <a:gd name="T111" fmla="*/ 35 h 72"/>
              <a:gd name="T112" fmla="*/ 36 w 75"/>
              <a:gd name="T113" fmla="*/ 18 h 72"/>
              <a:gd name="T114" fmla="*/ 31 w 75"/>
              <a:gd name="T115" fmla="*/ 5 h 72"/>
              <a:gd name="T116" fmla="*/ 27 w 75"/>
              <a:gd name="T117"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72">
                <a:moveTo>
                  <a:pt x="25" y="0"/>
                </a:moveTo>
                <a:cubicBezTo>
                  <a:pt x="25" y="0"/>
                  <a:pt x="25" y="0"/>
                  <a:pt x="25" y="0"/>
                </a:cubicBezTo>
                <a:cubicBezTo>
                  <a:pt x="24" y="0"/>
                  <a:pt x="24" y="1"/>
                  <a:pt x="24" y="1"/>
                </a:cubicBezTo>
                <a:cubicBezTo>
                  <a:pt x="24" y="2"/>
                  <a:pt x="25" y="2"/>
                  <a:pt x="25" y="2"/>
                </a:cubicBezTo>
                <a:cubicBezTo>
                  <a:pt x="26" y="4"/>
                  <a:pt x="26" y="4"/>
                  <a:pt x="26" y="4"/>
                </a:cubicBezTo>
                <a:cubicBezTo>
                  <a:pt x="23" y="3"/>
                  <a:pt x="23" y="3"/>
                  <a:pt x="23" y="3"/>
                </a:cubicBezTo>
                <a:cubicBezTo>
                  <a:pt x="22" y="3"/>
                  <a:pt x="22" y="3"/>
                  <a:pt x="22" y="3"/>
                </a:cubicBezTo>
                <a:cubicBezTo>
                  <a:pt x="22" y="4"/>
                  <a:pt x="22" y="4"/>
                  <a:pt x="22" y="4"/>
                </a:cubicBezTo>
                <a:cubicBezTo>
                  <a:pt x="22" y="4"/>
                  <a:pt x="22" y="4"/>
                  <a:pt x="22" y="4"/>
                </a:cubicBezTo>
                <a:cubicBezTo>
                  <a:pt x="26" y="6"/>
                  <a:pt x="26" y="6"/>
                  <a:pt x="26" y="6"/>
                </a:cubicBezTo>
                <a:cubicBezTo>
                  <a:pt x="27" y="7"/>
                  <a:pt x="27" y="7"/>
                  <a:pt x="27" y="7"/>
                </a:cubicBezTo>
                <a:cubicBezTo>
                  <a:pt x="24" y="6"/>
                  <a:pt x="24" y="6"/>
                  <a:pt x="24" y="6"/>
                </a:cubicBezTo>
                <a:cubicBezTo>
                  <a:pt x="23" y="6"/>
                  <a:pt x="23" y="6"/>
                  <a:pt x="23" y="6"/>
                </a:cubicBezTo>
                <a:cubicBezTo>
                  <a:pt x="23" y="7"/>
                  <a:pt x="23" y="7"/>
                  <a:pt x="23" y="7"/>
                </a:cubicBezTo>
                <a:cubicBezTo>
                  <a:pt x="23" y="7"/>
                  <a:pt x="23" y="7"/>
                  <a:pt x="23" y="7"/>
                </a:cubicBezTo>
                <a:cubicBezTo>
                  <a:pt x="27" y="9"/>
                  <a:pt x="27" y="9"/>
                  <a:pt x="27" y="9"/>
                </a:cubicBezTo>
                <a:cubicBezTo>
                  <a:pt x="29" y="14"/>
                  <a:pt x="29" y="14"/>
                  <a:pt x="29" y="14"/>
                </a:cubicBezTo>
                <a:cubicBezTo>
                  <a:pt x="29" y="15"/>
                  <a:pt x="29" y="15"/>
                  <a:pt x="29" y="15"/>
                </a:cubicBezTo>
                <a:cubicBezTo>
                  <a:pt x="29" y="16"/>
                  <a:pt x="29" y="16"/>
                  <a:pt x="30" y="16"/>
                </a:cubicBezTo>
                <a:cubicBezTo>
                  <a:pt x="32" y="23"/>
                  <a:pt x="32" y="23"/>
                  <a:pt x="32" y="23"/>
                </a:cubicBezTo>
                <a:cubicBezTo>
                  <a:pt x="27" y="20"/>
                  <a:pt x="27" y="20"/>
                  <a:pt x="27" y="20"/>
                </a:cubicBezTo>
                <a:cubicBezTo>
                  <a:pt x="27" y="21"/>
                  <a:pt x="27" y="21"/>
                  <a:pt x="27" y="21"/>
                </a:cubicBezTo>
                <a:cubicBezTo>
                  <a:pt x="27" y="21"/>
                  <a:pt x="27" y="21"/>
                  <a:pt x="27" y="21"/>
                </a:cubicBezTo>
                <a:cubicBezTo>
                  <a:pt x="27" y="22"/>
                  <a:pt x="27" y="22"/>
                  <a:pt x="27" y="22"/>
                </a:cubicBezTo>
                <a:cubicBezTo>
                  <a:pt x="33" y="24"/>
                  <a:pt x="33" y="24"/>
                  <a:pt x="33" y="24"/>
                </a:cubicBezTo>
                <a:cubicBezTo>
                  <a:pt x="33" y="27"/>
                  <a:pt x="33" y="27"/>
                  <a:pt x="33" y="27"/>
                </a:cubicBezTo>
                <a:cubicBezTo>
                  <a:pt x="29" y="24"/>
                  <a:pt x="29" y="24"/>
                  <a:pt x="29" y="24"/>
                </a:cubicBezTo>
                <a:cubicBezTo>
                  <a:pt x="28" y="25"/>
                  <a:pt x="28" y="25"/>
                  <a:pt x="28" y="25"/>
                </a:cubicBezTo>
                <a:cubicBezTo>
                  <a:pt x="28" y="25"/>
                  <a:pt x="28" y="25"/>
                  <a:pt x="28" y="25"/>
                </a:cubicBezTo>
                <a:cubicBezTo>
                  <a:pt x="28" y="25"/>
                  <a:pt x="28" y="25"/>
                  <a:pt x="28" y="25"/>
                </a:cubicBezTo>
                <a:cubicBezTo>
                  <a:pt x="34" y="28"/>
                  <a:pt x="34" y="28"/>
                  <a:pt x="34" y="28"/>
                </a:cubicBezTo>
                <a:cubicBezTo>
                  <a:pt x="36" y="35"/>
                  <a:pt x="36" y="35"/>
                  <a:pt x="36" y="35"/>
                </a:cubicBezTo>
                <a:cubicBezTo>
                  <a:pt x="29" y="31"/>
                  <a:pt x="29" y="31"/>
                  <a:pt x="29" y="31"/>
                </a:cubicBezTo>
                <a:cubicBezTo>
                  <a:pt x="27" y="25"/>
                  <a:pt x="27" y="25"/>
                  <a:pt x="27" y="25"/>
                </a:cubicBezTo>
                <a:cubicBezTo>
                  <a:pt x="26" y="25"/>
                  <a:pt x="26" y="25"/>
                  <a:pt x="26" y="25"/>
                </a:cubicBezTo>
                <a:cubicBezTo>
                  <a:pt x="26" y="26"/>
                  <a:pt x="26" y="26"/>
                  <a:pt x="26" y="26"/>
                </a:cubicBezTo>
                <a:cubicBezTo>
                  <a:pt x="27" y="31"/>
                  <a:pt x="27" y="31"/>
                  <a:pt x="27" y="31"/>
                </a:cubicBezTo>
                <a:cubicBezTo>
                  <a:pt x="25" y="29"/>
                  <a:pt x="25" y="29"/>
                  <a:pt x="25" y="29"/>
                </a:cubicBezTo>
                <a:cubicBezTo>
                  <a:pt x="23" y="24"/>
                  <a:pt x="23" y="24"/>
                  <a:pt x="23" y="24"/>
                </a:cubicBezTo>
                <a:cubicBezTo>
                  <a:pt x="22" y="23"/>
                  <a:pt x="22" y="23"/>
                  <a:pt x="22" y="23"/>
                </a:cubicBezTo>
                <a:cubicBezTo>
                  <a:pt x="22" y="24"/>
                  <a:pt x="22" y="24"/>
                  <a:pt x="22" y="24"/>
                </a:cubicBezTo>
                <a:cubicBezTo>
                  <a:pt x="24" y="29"/>
                  <a:pt x="24" y="29"/>
                  <a:pt x="24" y="29"/>
                </a:cubicBezTo>
                <a:cubicBezTo>
                  <a:pt x="20" y="27"/>
                  <a:pt x="20" y="27"/>
                  <a:pt x="20" y="27"/>
                </a:cubicBezTo>
                <a:cubicBezTo>
                  <a:pt x="20" y="27"/>
                  <a:pt x="20" y="26"/>
                  <a:pt x="20" y="26"/>
                </a:cubicBezTo>
                <a:cubicBezTo>
                  <a:pt x="20" y="26"/>
                  <a:pt x="19" y="26"/>
                  <a:pt x="19" y="26"/>
                </a:cubicBezTo>
                <a:cubicBezTo>
                  <a:pt x="19" y="26"/>
                  <a:pt x="19" y="26"/>
                  <a:pt x="19" y="26"/>
                </a:cubicBezTo>
                <a:cubicBezTo>
                  <a:pt x="12" y="23"/>
                  <a:pt x="12" y="23"/>
                  <a:pt x="12" y="23"/>
                </a:cubicBezTo>
                <a:cubicBezTo>
                  <a:pt x="10" y="19"/>
                  <a:pt x="10" y="19"/>
                  <a:pt x="10" y="19"/>
                </a:cubicBezTo>
                <a:cubicBezTo>
                  <a:pt x="10" y="18"/>
                  <a:pt x="10" y="18"/>
                  <a:pt x="10" y="18"/>
                </a:cubicBezTo>
                <a:cubicBezTo>
                  <a:pt x="9" y="19"/>
                  <a:pt x="9" y="19"/>
                  <a:pt x="9" y="19"/>
                </a:cubicBezTo>
                <a:cubicBezTo>
                  <a:pt x="10" y="22"/>
                  <a:pt x="10" y="22"/>
                  <a:pt x="10" y="22"/>
                </a:cubicBezTo>
                <a:cubicBezTo>
                  <a:pt x="9" y="22"/>
                  <a:pt x="9" y="22"/>
                  <a:pt x="9" y="22"/>
                </a:cubicBezTo>
                <a:cubicBezTo>
                  <a:pt x="8" y="17"/>
                  <a:pt x="8" y="17"/>
                  <a:pt x="8" y="17"/>
                </a:cubicBezTo>
                <a:cubicBezTo>
                  <a:pt x="7" y="17"/>
                  <a:pt x="7" y="17"/>
                  <a:pt x="7" y="17"/>
                </a:cubicBezTo>
                <a:cubicBezTo>
                  <a:pt x="6" y="18"/>
                  <a:pt x="6" y="18"/>
                  <a:pt x="6" y="18"/>
                </a:cubicBezTo>
                <a:cubicBezTo>
                  <a:pt x="8" y="21"/>
                  <a:pt x="8" y="21"/>
                  <a:pt x="8" y="21"/>
                </a:cubicBezTo>
                <a:cubicBezTo>
                  <a:pt x="5" y="19"/>
                  <a:pt x="5" y="19"/>
                  <a:pt x="5" y="19"/>
                </a:cubicBezTo>
                <a:cubicBezTo>
                  <a:pt x="5" y="19"/>
                  <a:pt x="4" y="19"/>
                  <a:pt x="4" y="19"/>
                </a:cubicBezTo>
                <a:cubicBezTo>
                  <a:pt x="4" y="18"/>
                  <a:pt x="4" y="18"/>
                  <a:pt x="4" y="18"/>
                </a:cubicBezTo>
                <a:cubicBezTo>
                  <a:pt x="3" y="18"/>
                  <a:pt x="3" y="19"/>
                  <a:pt x="3" y="19"/>
                </a:cubicBezTo>
                <a:cubicBezTo>
                  <a:pt x="2" y="20"/>
                  <a:pt x="3" y="20"/>
                  <a:pt x="3" y="21"/>
                </a:cubicBezTo>
                <a:cubicBezTo>
                  <a:pt x="3" y="21"/>
                  <a:pt x="3" y="21"/>
                  <a:pt x="4" y="21"/>
                </a:cubicBezTo>
                <a:cubicBezTo>
                  <a:pt x="4" y="21"/>
                  <a:pt x="4" y="21"/>
                  <a:pt x="4" y="20"/>
                </a:cubicBezTo>
                <a:cubicBezTo>
                  <a:pt x="7" y="22"/>
                  <a:pt x="7" y="22"/>
                  <a:pt x="7" y="22"/>
                </a:cubicBezTo>
                <a:cubicBezTo>
                  <a:pt x="4" y="23"/>
                  <a:pt x="4" y="23"/>
                  <a:pt x="4" y="23"/>
                </a:cubicBezTo>
                <a:cubicBezTo>
                  <a:pt x="4" y="24"/>
                  <a:pt x="4" y="24"/>
                  <a:pt x="4" y="24"/>
                </a:cubicBezTo>
                <a:cubicBezTo>
                  <a:pt x="4" y="24"/>
                  <a:pt x="4" y="24"/>
                  <a:pt x="4" y="24"/>
                </a:cubicBezTo>
                <a:cubicBezTo>
                  <a:pt x="4" y="24"/>
                  <a:pt x="4" y="24"/>
                  <a:pt x="4" y="24"/>
                </a:cubicBezTo>
                <a:cubicBezTo>
                  <a:pt x="8" y="23"/>
                  <a:pt x="8" y="23"/>
                  <a:pt x="8" y="23"/>
                </a:cubicBezTo>
                <a:cubicBezTo>
                  <a:pt x="10" y="23"/>
                  <a:pt x="10" y="23"/>
                  <a:pt x="10" y="23"/>
                </a:cubicBezTo>
                <a:cubicBezTo>
                  <a:pt x="7" y="24"/>
                  <a:pt x="7" y="24"/>
                  <a:pt x="7" y="24"/>
                </a:cubicBezTo>
                <a:cubicBezTo>
                  <a:pt x="6" y="25"/>
                  <a:pt x="6" y="25"/>
                  <a:pt x="6" y="25"/>
                </a:cubicBezTo>
                <a:cubicBezTo>
                  <a:pt x="6" y="25"/>
                  <a:pt x="6" y="25"/>
                  <a:pt x="6" y="25"/>
                </a:cubicBezTo>
                <a:cubicBezTo>
                  <a:pt x="7" y="25"/>
                  <a:pt x="7" y="25"/>
                  <a:pt x="7" y="25"/>
                </a:cubicBezTo>
                <a:cubicBezTo>
                  <a:pt x="11" y="24"/>
                  <a:pt x="11" y="24"/>
                  <a:pt x="11" y="24"/>
                </a:cubicBezTo>
                <a:cubicBezTo>
                  <a:pt x="18" y="27"/>
                  <a:pt x="18" y="27"/>
                  <a:pt x="18" y="27"/>
                </a:cubicBezTo>
                <a:cubicBezTo>
                  <a:pt x="18" y="28"/>
                  <a:pt x="18" y="28"/>
                  <a:pt x="19" y="28"/>
                </a:cubicBezTo>
                <a:cubicBezTo>
                  <a:pt x="19" y="28"/>
                  <a:pt x="19" y="28"/>
                  <a:pt x="19" y="28"/>
                </a:cubicBezTo>
                <a:cubicBezTo>
                  <a:pt x="19" y="28"/>
                  <a:pt x="20" y="28"/>
                  <a:pt x="20" y="28"/>
                </a:cubicBezTo>
                <a:cubicBezTo>
                  <a:pt x="23" y="30"/>
                  <a:pt x="23" y="30"/>
                  <a:pt x="23" y="30"/>
                </a:cubicBezTo>
                <a:cubicBezTo>
                  <a:pt x="18" y="31"/>
                  <a:pt x="18" y="31"/>
                  <a:pt x="18" y="31"/>
                </a:cubicBezTo>
                <a:cubicBezTo>
                  <a:pt x="18" y="32"/>
                  <a:pt x="18" y="32"/>
                  <a:pt x="18" y="32"/>
                </a:cubicBezTo>
                <a:cubicBezTo>
                  <a:pt x="18" y="32"/>
                  <a:pt x="18" y="32"/>
                  <a:pt x="18" y="32"/>
                </a:cubicBezTo>
                <a:cubicBezTo>
                  <a:pt x="19" y="33"/>
                  <a:pt x="19" y="33"/>
                  <a:pt x="19" y="33"/>
                </a:cubicBezTo>
                <a:cubicBezTo>
                  <a:pt x="24" y="30"/>
                  <a:pt x="24" y="30"/>
                  <a:pt x="24" y="30"/>
                </a:cubicBezTo>
                <a:cubicBezTo>
                  <a:pt x="27" y="32"/>
                  <a:pt x="27" y="32"/>
                  <a:pt x="27" y="32"/>
                </a:cubicBezTo>
                <a:cubicBezTo>
                  <a:pt x="22" y="33"/>
                  <a:pt x="22" y="33"/>
                  <a:pt x="22" y="33"/>
                </a:cubicBezTo>
                <a:cubicBezTo>
                  <a:pt x="22" y="34"/>
                  <a:pt x="22" y="34"/>
                  <a:pt x="22" y="34"/>
                </a:cubicBezTo>
                <a:cubicBezTo>
                  <a:pt x="22" y="34"/>
                  <a:pt x="22" y="34"/>
                  <a:pt x="22" y="34"/>
                </a:cubicBezTo>
                <a:cubicBezTo>
                  <a:pt x="22" y="34"/>
                  <a:pt x="22" y="34"/>
                  <a:pt x="22" y="34"/>
                </a:cubicBezTo>
                <a:cubicBezTo>
                  <a:pt x="28" y="32"/>
                  <a:pt x="28" y="32"/>
                  <a:pt x="28" y="32"/>
                </a:cubicBezTo>
                <a:cubicBezTo>
                  <a:pt x="36" y="36"/>
                  <a:pt x="36" y="36"/>
                  <a:pt x="36" y="36"/>
                </a:cubicBezTo>
                <a:cubicBezTo>
                  <a:pt x="36" y="36"/>
                  <a:pt x="36" y="36"/>
                  <a:pt x="36" y="36"/>
                </a:cubicBezTo>
                <a:cubicBezTo>
                  <a:pt x="29" y="39"/>
                  <a:pt x="29" y="39"/>
                  <a:pt x="29" y="39"/>
                </a:cubicBezTo>
                <a:cubicBezTo>
                  <a:pt x="23" y="36"/>
                  <a:pt x="23" y="36"/>
                  <a:pt x="23" y="36"/>
                </a:cubicBezTo>
                <a:cubicBezTo>
                  <a:pt x="22" y="36"/>
                  <a:pt x="22" y="36"/>
                  <a:pt x="22" y="36"/>
                </a:cubicBezTo>
                <a:cubicBezTo>
                  <a:pt x="22" y="37"/>
                  <a:pt x="22" y="37"/>
                  <a:pt x="22" y="37"/>
                </a:cubicBezTo>
                <a:cubicBezTo>
                  <a:pt x="23" y="37"/>
                  <a:pt x="23" y="37"/>
                  <a:pt x="23" y="37"/>
                </a:cubicBezTo>
                <a:cubicBezTo>
                  <a:pt x="27" y="39"/>
                  <a:pt x="27" y="39"/>
                  <a:pt x="27" y="39"/>
                </a:cubicBezTo>
                <a:cubicBezTo>
                  <a:pt x="25" y="40"/>
                  <a:pt x="25" y="40"/>
                  <a:pt x="25" y="40"/>
                </a:cubicBezTo>
                <a:cubicBezTo>
                  <a:pt x="19" y="37"/>
                  <a:pt x="19" y="37"/>
                  <a:pt x="19" y="37"/>
                </a:cubicBezTo>
                <a:cubicBezTo>
                  <a:pt x="18" y="37"/>
                  <a:pt x="18" y="37"/>
                  <a:pt x="18" y="37"/>
                </a:cubicBezTo>
                <a:cubicBezTo>
                  <a:pt x="18" y="38"/>
                  <a:pt x="18" y="38"/>
                  <a:pt x="18" y="38"/>
                </a:cubicBezTo>
                <a:cubicBezTo>
                  <a:pt x="19" y="38"/>
                  <a:pt x="19" y="38"/>
                  <a:pt x="19" y="38"/>
                </a:cubicBezTo>
                <a:cubicBezTo>
                  <a:pt x="23" y="41"/>
                  <a:pt x="23" y="41"/>
                  <a:pt x="23" y="41"/>
                </a:cubicBezTo>
                <a:cubicBezTo>
                  <a:pt x="17" y="43"/>
                  <a:pt x="17" y="43"/>
                  <a:pt x="17" y="43"/>
                </a:cubicBezTo>
                <a:cubicBezTo>
                  <a:pt x="17" y="42"/>
                  <a:pt x="17" y="42"/>
                  <a:pt x="16" y="42"/>
                </a:cubicBezTo>
                <a:cubicBezTo>
                  <a:pt x="16" y="42"/>
                  <a:pt x="16" y="42"/>
                  <a:pt x="16" y="42"/>
                </a:cubicBezTo>
                <a:cubicBezTo>
                  <a:pt x="15" y="42"/>
                  <a:pt x="15" y="43"/>
                  <a:pt x="15" y="43"/>
                </a:cubicBezTo>
                <a:cubicBezTo>
                  <a:pt x="10" y="45"/>
                  <a:pt x="10" y="45"/>
                  <a:pt x="10" y="45"/>
                </a:cubicBezTo>
                <a:cubicBezTo>
                  <a:pt x="6" y="43"/>
                  <a:pt x="6" y="43"/>
                  <a:pt x="6" y="43"/>
                </a:cubicBezTo>
                <a:cubicBezTo>
                  <a:pt x="5" y="43"/>
                  <a:pt x="5" y="43"/>
                  <a:pt x="5" y="43"/>
                </a:cubicBezTo>
                <a:cubicBezTo>
                  <a:pt x="5" y="44"/>
                  <a:pt x="5" y="44"/>
                  <a:pt x="5" y="44"/>
                </a:cubicBezTo>
                <a:cubicBezTo>
                  <a:pt x="5" y="44"/>
                  <a:pt x="5" y="44"/>
                  <a:pt x="5" y="44"/>
                </a:cubicBezTo>
                <a:cubicBezTo>
                  <a:pt x="8" y="46"/>
                  <a:pt x="8" y="46"/>
                  <a:pt x="8" y="46"/>
                </a:cubicBezTo>
                <a:cubicBezTo>
                  <a:pt x="7" y="46"/>
                  <a:pt x="7" y="46"/>
                  <a:pt x="7" y="46"/>
                </a:cubicBezTo>
                <a:cubicBezTo>
                  <a:pt x="3" y="44"/>
                  <a:pt x="3" y="44"/>
                  <a:pt x="3" y="44"/>
                </a:cubicBezTo>
                <a:cubicBezTo>
                  <a:pt x="2" y="44"/>
                  <a:pt x="2" y="44"/>
                  <a:pt x="2" y="44"/>
                </a:cubicBezTo>
                <a:cubicBezTo>
                  <a:pt x="2" y="45"/>
                  <a:pt x="2" y="45"/>
                  <a:pt x="2" y="45"/>
                </a:cubicBezTo>
                <a:cubicBezTo>
                  <a:pt x="2" y="45"/>
                  <a:pt x="2" y="45"/>
                  <a:pt x="2" y="45"/>
                </a:cubicBezTo>
                <a:cubicBezTo>
                  <a:pt x="5" y="47"/>
                  <a:pt x="5" y="47"/>
                  <a:pt x="5" y="47"/>
                </a:cubicBezTo>
                <a:cubicBezTo>
                  <a:pt x="2" y="48"/>
                  <a:pt x="2" y="48"/>
                  <a:pt x="2" y="48"/>
                </a:cubicBezTo>
                <a:cubicBezTo>
                  <a:pt x="2" y="47"/>
                  <a:pt x="2" y="47"/>
                  <a:pt x="2" y="47"/>
                </a:cubicBezTo>
                <a:cubicBezTo>
                  <a:pt x="2" y="47"/>
                  <a:pt x="1" y="47"/>
                  <a:pt x="1" y="47"/>
                </a:cubicBezTo>
                <a:cubicBezTo>
                  <a:pt x="1" y="48"/>
                  <a:pt x="0" y="48"/>
                  <a:pt x="1" y="49"/>
                </a:cubicBezTo>
                <a:cubicBezTo>
                  <a:pt x="1" y="49"/>
                  <a:pt x="1" y="50"/>
                  <a:pt x="2" y="50"/>
                </a:cubicBezTo>
                <a:cubicBezTo>
                  <a:pt x="2" y="50"/>
                  <a:pt x="2" y="50"/>
                  <a:pt x="2" y="49"/>
                </a:cubicBezTo>
                <a:cubicBezTo>
                  <a:pt x="2" y="49"/>
                  <a:pt x="3" y="49"/>
                  <a:pt x="3" y="49"/>
                </a:cubicBezTo>
                <a:cubicBezTo>
                  <a:pt x="6" y="48"/>
                  <a:pt x="6" y="48"/>
                  <a:pt x="6" y="48"/>
                </a:cubicBezTo>
                <a:cubicBezTo>
                  <a:pt x="4" y="51"/>
                  <a:pt x="4" y="51"/>
                  <a:pt x="4" y="51"/>
                </a:cubicBezTo>
                <a:cubicBezTo>
                  <a:pt x="4" y="51"/>
                  <a:pt x="4" y="51"/>
                  <a:pt x="4" y="51"/>
                </a:cubicBezTo>
                <a:cubicBezTo>
                  <a:pt x="5" y="51"/>
                  <a:pt x="5" y="51"/>
                  <a:pt x="5" y="51"/>
                </a:cubicBezTo>
                <a:cubicBezTo>
                  <a:pt x="5" y="51"/>
                  <a:pt x="5" y="51"/>
                  <a:pt x="5" y="51"/>
                </a:cubicBezTo>
                <a:cubicBezTo>
                  <a:pt x="7" y="47"/>
                  <a:pt x="7" y="47"/>
                  <a:pt x="7" y="47"/>
                </a:cubicBezTo>
                <a:cubicBezTo>
                  <a:pt x="9" y="47"/>
                  <a:pt x="9" y="47"/>
                  <a:pt x="9" y="47"/>
                </a:cubicBezTo>
                <a:cubicBezTo>
                  <a:pt x="7" y="50"/>
                  <a:pt x="7" y="50"/>
                  <a:pt x="7" y="50"/>
                </a:cubicBezTo>
                <a:cubicBezTo>
                  <a:pt x="7" y="50"/>
                  <a:pt x="7" y="50"/>
                  <a:pt x="7" y="50"/>
                </a:cubicBezTo>
                <a:cubicBezTo>
                  <a:pt x="7" y="50"/>
                  <a:pt x="7" y="50"/>
                  <a:pt x="7" y="50"/>
                </a:cubicBezTo>
                <a:cubicBezTo>
                  <a:pt x="8" y="50"/>
                  <a:pt x="8" y="50"/>
                  <a:pt x="8" y="50"/>
                </a:cubicBezTo>
                <a:cubicBezTo>
                  <a:pt x="10" y="46"/>
                  <a:pt x="10" y="46"/>
                  <a:pt x="10" y="46"/>
                </a:cubicBezTo>
                <a:cubicBezTo>
                  <a:pt x="15" y="44"/>
                  <a:pt x="15" y="44"/>
                  <a:pt x="15" y="44"/>
                </a:cubicBezTo>
                <a:cubicBezTo>
                  <a:pt x="16" y="45"/>
                  <a:pt x="16" y="45"/>
                  <a:pt x="16" y="45"/>
                </a:cubicBezTo>
                <a:cubicBezTo>
                  <a:pt x="16" y="45"/>
                  <a:pt x="16" y="45"/>
                  <a:pt x="17" y="45"/>
                </a:cubicBezTo>
                <a:cubicBezTo>
                  <a:pt x="17" y="44"/>
                  <a:pt x="17" y="44"/>
                  <a:pt x="17" y="44"/>
                </a:cubicBezTo>
                <a:cubicBezTo>
                  <a:pt x="24" y="42"/>
                  <a:pt x="24" y="42"/>
                  <a:pt x="24" y="42"/>
                </a:cubicBezTo>
                <a:cubicBezTo>
                  <a:pt x="21" y="46"/>
                  <a:pt x="21" y="46"/>
                  <a:pt x="21" y="46"/>
                </a:cubicBezTo>
                <a:cubicBezTo>
                  <a:pt x="21" y="47"/>
                  <a:pt x="21" y="47"/>
                  <a:pt x="21" y="47"/>
                </a:cubicBezTo>
                <a:cubicBezTo>
                  <a:pt x="22" y="47"/>
                  <a:pt x="22" y="47"/>
                  <a:pt x="22" y="47"/>
                </a:cubicBezTo>
                <a:cubicBezTo>
                  <a:pt x="22" y="47"/>
                  <a:pt x="22" y="47"/>
                  <a:pt x="22" y="47"/>
                </a:cubicBezTo>
                <a:cubicBezTo>
                  <a:pt x="25" y="41"/>
                  <a:pt x="25" y="41"/>
                  <a:pt x="25" y="41"/>
                </a:cubicBezTo>
                <a:cubicBezTo>
                  <a:pt x="27" y="40"/>
                  <a:pt x="27" y="40"/>
                  <a:pt x="27" y="40"/>
                </a:cubicBezTo>
                <a:cubicBezTo>
                  <a:pt x="25" y="45"/>
                  <a:pt x="25" y="45"/>
                  <a:pt x="25" y="45"/>
                </a:cubicBezTo>
                <a:cubicBezTo>
                  <a:pt x="25" y="45"/>
                  <a:pt x="25" y="45"/>
                  <a:pt x="25" y="45"/>
                </a:cubicBezTo>
                <a:cubicBezTo>
                  <a:pt x="26" y="46"/>
                  <a:pt x="26" y="46"/>
                  <a:pt x="26" y="46"/>
                </a:cubicBezTo>
                <a:cubicBezTo>
                  <a:pt x="26" y="45"/>
                  <a:pt x="26" y="45"/>
                  <a:pt x="26" y="45"/>
                </a:cubicBezTo>
                <a:cubicBezTo>
                  <a:pt x="29" y="40"/>
                  <a:pt x="29" y="40"/>
                  <a:pt x="29" y="40"/>
                </a:cubicBezTo>
                <a:cubicBezTo>
                  <a:pt x="36" y="37"/>
                  <a:pt x="36" y="37"/>
                  <a:pt x="36" y="37"/>
                </a:cubicBezTo>
                <a:cubicBezTo>
                  <a:pt x="33" y="44"/>
                  <a:pt x="33" y="44"/>
                  <a:pt x="33" y="44"/>
                </a:cubicBezTo>
                <a:cubicBezTo>
                  <a:pt x="27" y="46"/>
                  <a:pt x="27" y="46"/>
                  <a:pt x="27" y="46"/>
                </a:cubicBezTo>
                <a:cubicBezTo>
                  <a:pt x="26" y="47"/>
                  <a:pt x="26" y="47"/>
                  <a:pt x="26" y="47"/>
                </a:cubicBezTo>
                <a:cubicBezTo>
                  <a:pt x="26" y="47"/>
                  <a:pt x="26" y="47"/>
                  <a:pt x="26" y="47"/>
                </a:cubicBezTo>
                <a:cubicBezTo>
                  <a:pt x="27" y="47"/>
                  <a:pt x="27" y="47"/>
                  <a:pt x="27" y="47"/>
                </a:cubicBezTo>
                <a:cubicBezTo>
                  <a:pt x="32" y="46"/>
                  <a:pt x="32" y="46"/>
                  <a:pt x="32" y="46"/>
                </a:cubicBezTo>
                <a:cubicBezTo>
                  <a:pt x="31" y="48"/>
                  <a:pt x="31" y="48"/>
                  <a:pt x="31" y="48"/>
                </a:cubicBezTo>
                <a:cubicBezTo>
                  <a:pt x="25" y="50"/>
                  <a:pt x="25" y="50"/>
                  <a:pt x="25" y="50"/>
                </a:cubicBezTo>
                <a:cubicBezTo>
                  <a:pt x="25" y="51"/>
                  <a:pt x="25" y="51"/>
                  <a:pt x="25" y="51"/>
                </a:cubicBezTo>
                <a:cubicBezTo>
                  <a:pt x="25" y="51"/>
                  <a:pt x="25" y="51"/>
                  <a:pt x="25" y="51"/>
                </a:cubicBezTo>
                <a:cubicBezTo>
                  <a:pt x="25" y="51"/>
                  <a:pt x="25" y="51"/>
                  <a:pt x="25" y="51"/>
                </a:cubicBezTo>
                <a:cubicBezTo>
                  <a:pt x="30" y="49"/>
                  <a:pt x="30" y="49"/>
                  <a:pt x="30" y="49"/>
                </a:cubicBezTo>
                <a:cubicBezTo>
                  <a:pt x="29" y="52"/>
                  <a:pt x="29" y="52"/>
                  <a:pt x="29" y="52"/>
                </a:cubicBezTo>
                <a:cubicBezTo>
                  <a:pt x="28" y="53"/>
                  <a:pt x="28" y="53"/>
                  <a:pt x="28" y="53"/>
                </a:cubicBezTo>
                <a:cubicBezTo>
                  <a:pt x="27" y="54"/>
                  <a:pt x="27" y="54"/>
                  <a:pt x="28" y="54"/>
                </a:cubicBezTo>
                <a:cubicBezTo>
                  <a:pt x="24" y="62"/>
                  <a:pt x="24" y="62"/>
                  <a:pt x="24" y="62"/>
                </a:cubicBezTo>
                <a:cubicBezTo>
                  <a:pt x="20" y="63"/>
                  <a:pt x="20" y="63"/>
                  <a:pt x="20" y="63"/>
                </a:cubicBezTo>
                <a:cubicBezTo>
                  <a:pt x="20" y="64"/>
                  <a:pt x="20" y="64"/>
                  <a:pt x="20" y="64"/>
                </a:cubicBezTo>
                <a:cubicBezTo>
                  <a:pt x="19" y="64"/>
                  <a:pt x="19" y="64"/>
                  <a:pt x="19" y="64"/>
                </a:cubicBezTo>
                <a:cubicBezTo>
                  <a:pt x="20" y="64"/>
                  <a:pt x="20" y="64"/>
                  <a:pt x="20" y="64"/>
                </a:cubicBezTo>
                <a:cubicBezTo>
                  <a:pt x="23" y="63"/>
                  <a:pt x="23" y="63"/>
                  <a:pt x="23" y="63"/>
                </a:cubicBezTo>
                <a:cubicBezTo>
                  <a:pt x="23" y="64"/>
                  <a:pt x="23" y="64"/>
                  <a:pt x="23" y="64"/>
                </a:cubicBezTo>
                <a:cubicBezTo>
                  <a:pt x="19" y="66"/>
                  <a:pt x="19" y="66"/>
                  <a:pt x="19" y="66"/>
                </a:cubicBezTo>
                <a:cubicBezTo>
                  <a:pt x="18" y="66"/>
                  <a:pt x="18" y="66"/>
                  <a:pt x="18" y="66"/>
                </a:cubicBezTo>
                <a:cubicBezTo>
                  <a:pt x="19" y="67"/>
                  <a:pt x="19" y="67"/>
                  <a:pt x="19" y="67"/>
                </a:cubicBezTo>
                <a:cubicBezTo>
                  <a:pt x="22" y="66"/>
                  <a:pt x="22" y="66"/>
                  <a:pt x="22" y="66"/>
                </a:cubicBezTo>
                <a:cubicBezTo>
                  <a:pt x="21" y="68"/>
                  <a:pt x="21" y="68"/>
                  <a:pt x="21" y="68"/>
                </a:cubicBezTo>
                <a:cubicBezTo>
                  <a:pt x="20" y="68"/>
                  <a:pt x="20" y="68"/>
                  <a:pt x="20" y="69"/>
                </a:cubicBezTo>
                <a:cubicBezTo>
                  <a:pt x="20" y="69"/>
                  <a:pt x="20" y="70"/>
                  <a:pt x="20" y="70"/>
                </a:cubicBezTo>
                <a:cubicBezTo>
                  <a:pt x="21" y="70"/>
                  <a:pt x="21" y="70"/>
                  <a:pt x="21" y="70"/>
                </a:cubicBezTo>
                <a:cubicBezTo>
                  <a:pt x="21" y="70"/>
                  <a:pt x="22" y="70"/>
                  <a:pt x="22" y="70"/>
                </a:cubicBezTo>
                <a:cubicBezTo>
                  <a:pt x="22" y="69"/>
                  <a:pt x="22" y="69"/>
                  <a:pt x="22" y="69"/>
                </a:cubicBezTo>
                <a:cubicBezTo>
                  <a:pt x="23" y="66"/>
                  <a:pt x="23" y="66"/>
                  <a:pt x="23" y="66"/>
                </a:cubicBezTo>
                <a:cubicBezTo>
                  <a:pt x="24" y="69"/>
                  <a:pt x="24" y="69"/>
                  <a:pt x="24" y="69"/>
                </a:cubicBezTo>
                <a:cubicBezTo>
                  <a:pt x="25" y="70"/>
                  <a:pt x="25" y="70"/>
                  <a:pt x="25" y="70"/>
                </a:cubicBezTo>
                <a:cubicBezTo>
                  <a:pt x="25" y="69"/>
                  <a:pt x="25" y="69"/>
                  <a:pt x="25" y="69"/>
                </a:cubicBezTo>
                <a:cubicBezTo>
                  <a:pt x="24" y="65"/>
                  <a:pt x="24" y="65"/>
                  <a:pt x="24" y="65"/>
                </a:cubicBezTo>
                <a:cubicBezTo>
                  <a:pt x="24" y="64"/>
                  <a:pt x="24" y="64"/>
                  <a:pt x="24" y="64"/>
                </a:cubicBezTo>
                <a:cubicBezTo>
                  <a:pt x="26" y="67"/>
                  <a:pt x="26" y="67"/>
                  <a:pt x="26" y="67"/>
                </a:cubicBezTo>
                <a:cubicBezTo>
                  <a:pt x="26" y="67"/>
                  <a:pt x="26" y="67"/>
                  <a:pt x="26" y="67"/>
                </a:cubicBezTo>
                <a:cubicBezTo>
                  <a:pt x="27" y="66"/>
                  <a:pt x="27" y="66"/>
                  <a:pt x="27" y="66"/>
                </a:cubicBezTo>
                <a:cubicBezTo>
                  <a:pt x="25" y="62"/>
                  <a:pt x="25" y="62"/>
                  <a:pt x="25" y="62"/>
                </a:cubicBezTo>
                <a:cubicBezTo>
                  <a:pt x="29" y="55"/>
                  <a:pt x="29" y="55"/>
                  <a:pt x="29" y="55"/>
                </a:cubicBezTo>
                <a:cubicBezTo>
                  <a:pt x="29" y="55"/>
                  <a:pt x="30" y="55"/>
                  <a:pt x="30" y="54"/>
                </a:cubicBezTo>
                <a:cubicBezTo>
                  <a:pt x="30" y="54"/>
                  <a:pt x="30" y="53"/>
                  <a:pt x="30" y="53"/>
                </a:cubicBezTo>
                <a:cubicBezTo>
                  <a:pt x="31" y="50"/>
                  <a:pt x="31" y="50"/>
                  <a:pt x="31" y="50"/>
                </a:cubicBezTo>
                <a:cubicBezTo>
                  <a:pt x="33" y="55"/>
                  <a:pt x="33" y="55"/>
                  <a:pt x="33" y="55"/>
                </a:cubicBezTo>
                <a:cubicBezTo>
                  <a:pt x="34" y="55"/>
                  <a:pt x="34" y="55"/>
                  <a:pt x="34" y="55"/>
                </a:cubicBezTo>
                <a:cubicBezTo>
                  <a:pt x="34" y="54"/>
                  <a:pt x="34" y="54"/>
                  <a:pt x="34" y="54"/>
                </a:cubicBezTo>
                <a:cubicBezTo>
                  <a:pt x="32" y="48"/>
                  <a:pt x="32" y="48"/>
                  <a:pt x="32" y="48"/>
                </a:cubicBezTo>
                <a:cubicBezTo>
                  <a:pt x="33" y="46"/>
                  <a:pt x="33" y="46"/>
                  <a:pt x="33" y="46"/>
                </a:cubicBezTo>
                <a:cubicBezTo>
                  <a:pt x="35" y="51"/>
                  <a:pt x="35" y="51"/>
                  <a:pt x="35" y="51"/>
                </a:cubicBezTo>
                <a:cubicBezTo>
                  <a:pt x="35" y="51"/>
                  <a:pt x="35" y="51"/>
                  <a:pt x="35" y="51"/>
                </a:cubicBezTo>
                <a:cubicBezTo>
                  <a:pt x="36" y="51"/>
                  <a:pt x="36" y="51"/>
                  <a:pt x="36" y="51"/>
                </a:cubicBezTo>
                <a:cubicBezTo>
                  <a:pt x="34" y="45"/>
                  <a:pt x="34" y="45"/>
                  <a:pt x="34" y="45"/>
                </a:cubicBezTo>
                <a:cubicBezTo>
                  <a:pt x="37" y="38"/>
                  <a:pt x="37" y="38"/>
                  <a:pt x="37" y="38"/>
                </a:cubicBezTo>
                <a:cubicBezTo>
                  <a:pt x="39" y="44"/>
                  <a:pt x="39" y="44"/>
                  <a:pt x="39" y="44"/>
                </a:cubicBezTo>
                <a:cubicBezTo>
                  <a:pt x="37" y="50"/>
                  <a:pt x="37" y="50"/>
                  <a:pt x="37" y="50"/>
                </a:cubicBezTo>
                <a:cubicBezTo>
                  <a:pt x="37" y="50"/>
                  <a:pt x="37" y="50"/>
                  <a:pt x="37" y="50"/>
                </a:cubicBezTo>
                <a:cubicBezTo>
                  <a:pt x="37" y="51"/>
                  <a:pt x="37" y="51"/>
                  <a:pt x="37" y="51"/>
                </a:cubicBezTo>
                <a:cubicBezTo>
                  <a:pt x="38" y="50"/>
                  <a:pt x="38" y="50"/>
                  <a:pt x="38" y="50"/>
                </a:cubicBezTo>
                <a:cubicBezTo>
                  <a:pt x="40" y="46"/>
                  <a:pt x="40" y="46"/>
                  <a:pt x="40" y="46"/>
                </a:cubicBezTo>
                <a:cubicBezTo>
                  <a:pt x="41" y="48"/>
                  <a:pt x="41" y="48"/>
                  <a:pt x="41" y="48"/>
                </a:cubicBezTo>
                <a:cubicBezTo>
                  <a:pt x="38" y="54"/>
                  <a:pt x="38" y="54"/>
                  <a:pt x="38" y="54"/>
                </a:cubicBezTo>
                <a:cubicBezTo>
                  <a:pt x="38" y="54"/>
                  <a:pt x="38" y="54"/>
                  <a:pt x="38" y="54"/>
                </a:cubicBezTo>
                <a:cubicBezTo>
                  <a:pt x="38" y="55"/>
                  <a:pt x="38" y="55"/>
                  <a:pt x="38" y="55"/>
                </a:cubicBezTo>
                <a:cubicBezTo>
                  <a:pt x="39" y="54"/>
                  <a:pt x="39" y="54"/>
                  <a:pt x="39" y="54"/>
                </a:cubicBezTo>
                <a:cubicBezTo>
                  <a:pt x="41" y="50"/>
                  <a:pt x="41" y="50"/>
                  <a:pt x="41" y="50"/>
                </a:cubicBezTo>
                <a:cubicBezTo>
                  <a:pt x="43" y="56"/>
                  <a:pt x="43" y="56"/>
                  <a:pt x="43" y="56"/>
                </a:cubicBezTo>
                <a:cubicBezTo>
                  <a:pt x="43" y="57"/>
                  <a:pt x="43" y="57"/>
                  <a:pt x="43" y="58"/>
                </a:cubicBezTo>
                <a:cubicBezTo>
                  <a:pt x="43" y="58"/>
                  <a:pt x="44" y="58"/>
                  <a:pt x="44" y="58"/>
                </a:cubicBezTo>
                <a:cubicBezTo>
                  <a:pt x="46" y="64"/>
                  <a:pt x="46" y="64"/>
                  <a:pt x="46" y="64"/>
                </a:cubicBezTo>
                <a:cubicBezTo>
                  <a:pt x="44" y="68"/>
                  <a:pt x="44" y="68"/>
                  <a:pt x="44" y="68"/>
                </a:cubicBezTo>
                <a:cubicBezTo>
                  <a:pt x="44" y="68"/>
                  <a:pt x="44" y="68"/>
                  <a:pt x="44" y="68"/>
                </a:cubicBezTo>
                <a:cubicBezTo>
                  <a:pt x="44" y="68"/>
                  <a:pt x="44" y="68"/>
                  <a:pt x="44" y="68"/>
                </a:cubicBezTo>
                <a:cubicBezTo>
                  <a:pt x="45" y="68"/>
                  <a:pt x="45" y="68"/>
                  <a:pt x="45" y="68"/>
                </a:cubicBezTo>
                <a:cubicBezTo>
                  <a:pt x="46" y="65"/>
                  <a:pt x="46" y="65"/>
                  <a:pt x="46" y="65"/>
                </a:cubicBezTo>
                <a:cubicBezTo>
                  <a:pt x="47" y="66"/>
                  <a:pt x="47" y="66"/>
                  <a:pt x="47" y="66"/>
                </a:cubicBezTo>
                <a:cubicBezTo>
                  <a:pt x="45" y="70"/>
                  <a:pt x="45" y="70"/>
                  <a:pt x="45" y="70"/>
                </a:cubicBezTo>
                <a:cubicBezTo>
                  <a:pt x="45" y="71"/>
                  <a:pt x="45" y="71"/>
                  <a:pt x="45" y="71"/>
                </a:cubicBezTo>
                <a:cubicBezTo>
                  <a:pt x="45" y="71"/>
                  <a:pt x="45" y="71"/>
                  <a:pt x="45" y="71"/>
                </a:cubicBezTo>
                <a:cubicBezTo>
                  <a:pt x="46" y="71"/>
                  <a:pt x="46" y="71"/>
                  <a:pt x="46" y="71"/>
                </a:cubicBezTo>
                <a:cubicBezTo>
                  <a:pt x="47" y="68"/>
                  <a:pt x="47" y="68"/>
                  <a:pt x="47" y="68"/>
                </a:cubicBezTo>
                <a:cubicBezTo>
                  <a:pt x="48" y="71"/>
                  <a:pt x="48" y="71"/>
                  <a:pt x="48" y="71"/>
                </a:cubicBezTo>
                <a:cubicBezTo>
                  <a:pt x="48" y="71"/>
                  <a:pt x="48" y="71"/>
                  <a:pt x="48" y="72"/>
                </a:cubicBezTo>
                <a:cubicBezTo>
                  <a:pt x="48" y="72"/>
                  <a:pt x="49" y="72"/>
                  <a:pt x="49" y="72"/>
                </a:cubicBezTo>
                <a:cubicBezTo>
                  <a:pt x="49" y="72"/>
                  <a:pt x="49" y="72"/>
                  <a:pt x="50" y="72"/>
                </a:cubicBezTo>
                <a:cubicBezTo>
                  <a:pt x="50" y="72"/>
                  <a:pt x="50" y="72"/>
                  <a:pt x="50" y="71"/>
                </a:cubicBezTo>
                <a:cubicBezTo>
                  <a:pt x="50" y="71"/>
                  <a:pt x="50" y="70"/>
                  <a:pt x="49" y="70"/>
                </a:cubicBezTo>
                <a:cubicBezTo>
                  <a:pt x="49" y="68"/>
                  <a:pt x="49" y="68"/>
                  <a:pt x="49" y="68"/>
                </a:cubicBezTo>
                <a:cubicBezTo>
                  <a:pt x="51" y="69"/>
                  <a:pt x="51" y="69"/>
                  <a:pt x="51" y="69"/>
                </a:cubicBezTo>
                <a:cubicBezTo>
                  <a:pt x="52" y="69"/>
                  <a:pt x="52" y="69"/>
                  <a:pt x="52" y="69"/>
                </a:cubicBezTo>
                <a:cubicBezTo>
                  <a:pt x="52" y="68"/>
                  <a:pt x="52" y="68"/>
                  <a:pt x="52" y="68"/>
                </a:cubicBezTo>
                <a:cubicBezTo>
                  <a:pt x="48" y="66"/>
                  <a:pt x="48" y="66"/>
                  <a:pt x="48" y="66"/>
                </a:cubicBezTo>
                <a:cubicBezTo>
                  <a:pt x="48" y="65"/>
                  <a:pt x="48" y="65"/>
                  <a:pt x="48" y="65"/>
                </a:cubicBezTo>
                <a:cubicBezTo>
                  <a:pt x="51" y="66"/>
                  <a:pt x="51" y="66"/>
                  <a:pt x="51" y="66"/>
                </a:cubicBezTo>
                <a:cubicBezTo>
                  <a:pt x="51" y="66"/>
                  <a:pt x="51" y="66"/>
                  <a:pt x="51" y="66"/>
                </a:cubicBezTo>
                <a:cubicBezTo>
                  <a:pt x="51" y="65"/>
                  <a:pt x="51" y="65"/>
                  <a:pt x="51" y="65"/>
                </a:cubicBezTo>
                <a:cubicBezTo>
                  <a:pt x="47" y="63"/>
                  <a:pt x="47" y="63"/>
                  <a:pt x="47" y="63"/>
                </a:cubicBezTo>
                <a:cubicBezTo>
                  <a:pt x="45" y="58"/>
                  <a:pt x="45" y="58"/>
                  <a:pt x="45" y="58"/>
                </a:cubicBezTo>
                <a:cubicBezTo>
                  <a:pt x="46" y="58"/>
                  <a:pt x="46" y="57"/>
                  <a:pt x="45" y="57"/>
                </a:cubicBezTo>
                <a:cubicBezTo>
                  <a:pt x="45" y="56"/>
                  <a:pt x="45" y="56"/>
                  <a:pt x="45" y="56"/>
                </a:cubicBezTo>
                <a:cubicBezTo>
                  <a:pt x="42" y="49"/>
                  <a:pt x="42" y="49"/>
                  <a:pt x="42" y="49"/>
                </a:cubicBezTo>
                <a:cubicBezTo>
                  <a:pt x="47" y="52"/>
                  <a:pt x="47" y="52"/>
                  <a:pt x="47" y="52"/>
                </a:cubicBezTo>
                <a:cubicBezTo>
                  <a:pt x="48" y="51"/>
                  <a:pt x="48" y="51"/>
                  <a:pt x="48" y="51"/>
                </a:cubicBezTo>
                <a:cubicBezTo>
                  <a:pt x="47" y="51"/>
                  <a:pt x="47" y="51"/>
                  <a:pt x="47" y="51"/>
                </a:cubicBezTo>
                <a:cubicBezTo>
                  <a:pt x="42" y="48"/>
                  <a:pt x="42" y="48"/>
                  <a:pt x="42" y="48"/>
                </a:cubicBezTo>
                <a:cubicBezTo>
                  <a:pt x="41" y="46"/>
                  <a:pt x="41" y="46"/>
                  <a:pt x="41" y="46"/>
                </a:cubicBezTo>
                <a:cubicBezTo>
                  <a:pt x="46" y="48"/>
                  <a:pt x="46" y="48"/>
                  <a:pt x="46" y="48"/>
                </a:cubicBezTo>
                <a:cubicBezTo>
                  <a:pt x="46" y="47"/>
                  <a:pt x="46" y="47"/>
                  <a:pt x="46" y="47"/>
                </a:cubicBezTo>
                <a:cubicBezTo>
                  <a:pt x="46" y="47"/>
                  <a:pt x="46" y="47"/>
                  <a:pt x="46" y="47"/>
                </a:cubicBezTo>
                <a:cubicBezTo>
                  <a:pt x="41" y="44"/>
                  <a:pt x="41" y="44"/>
                  <a:pt x="41" y="44"/>
                </a:cubicBezTo>
                <a:cubicBezTo>
                  <a:pt x="38" y="37"/>
                  <a:pt x="38" y="37"/>
                  <a:pt x="38" y="37"/>
                </a:cubicBezTo>
                <a:cubicBezTo>
                  <a:pt x="38" y="37"/>
                  <a:pt x="38" y="37"/>
                  <a:pt x="38" y="37"/>
                </a:cubicBezTo>
                <a:cubicBezTo>
                  <a:pt x="46" y="41"/>
                  <a:pt x="46" y="41"/>
                  <a:pt x="46" y="41"/>
                </a:cubicBezTo>
                <a:cubicBezTo>
                  <a:pt x="48" y="47"/>
                  <a:pt x="48" y="47"/>
                  <a:pt x="48" y="47"/>
                </a:cubicBezTo>
                <a:cubicBezTo>
                  <a:pt x="48" y="47"/>
                  <a:pt x="48" y="47"/>
                  <a:pt x="48" y="47"/>
                </a:cubicBezTo>
                <a:cubicBezTo>
                  <a:pt x="49" y="47"/>
                  <a:pt x="49" y="47"/>
                  <a:pt x="49" y="47"/>
                </a:cubicBezTo>
                <a:cubicBezTo>
                  <a:pt x="49" y="47"/>
                  <a:pt x="49" y="47"/>
                  <a:pt x="49" y="47"/>
                </a:cubicBezTo>
                <a:cubicBezTo>
                  <a:pt x="48" y="42"/>
                  <a:pt x="48" y="42"/>
                  <a:pt x="48" y="42"/>
                </a:cubicBezTo>
                <a:cubicBezTo>
                  <a:pt x="50" y="43"/>
                  <a:pt x="50" y="43"/>
                  <a:pt x="50" y="43"/>
                </a:cubicBezTo>
                <a:cubicBezTo>
                  <a:pt x="52" y="49"/>
                  <a:pt x="52" y="49"/>
                  <a:pt x="52" y="49"/>
                </a:cubicBezTo>
                <a:cubicBezTo>
                  <a:pt x="52" y="49"/>
                  <a:pt x="52" y="49"/>
                  <a:pt x="52" y="49"/>
                </a:cubicBezTo>
                <a:cubicBezTo>
                  <a:pt x="53" y="49"/>
                  <a:pt x="53" y="49"/>
                  <a:pt x="53" y="49"/>
                </a:cubicBezTo>
                <a:cubicBezTo>
                  <a:pt x="53" y="49"/>
                  <a:pt x="53" y="49"/>
                  <a:pt x="53" y="49"/>
                </a:cubicBezTo>
                <a:cubicBezTo>
                  <a:pt x="52" y="44"/>
                  <a:pt x="52" y="44"/>
                  <a:pt x="52" y="44"/>
                </a:cubicBezTo>
                <a:cubicBezTo>
                  <a:pt x="55" y="45"/>
                  <a:pt x="55" y="45"/>
                  <a:pt x="55" y="45"/>
                </a:cubicBezTo>
                <a:cubicBezTo>
                  <a:pt x="55" y="46"/>
                  <a:pt x="55" y="46"/>
                  <a:pt x="55" y="46"/>
                </a:cubicBezTo>
                <a:cubicBezTo>
                  <a:pt x="55" y="46"/>
                  <a:pt x="56" y="46"/>
                  <a:pt x="56" y="46"/>
                </a:cubicBezTo>
                <a:cubicBezTo>
                  <a:pt x="56" y="46"/>
                  <a:pt x="56" y="46"/>
                  <a:pt x="57" y="46"/>
                </a:cubicBezTo>
                <a:cubicBezTo>
                  <a:pt x="63" y="50"/>
                  <a:pt x="63" y="50"/>
                  <a:pt x="63" y="50"/>
                </a:cubicBezTo>
                <a:cubicBezTo>
                  <a:pt x="63" y="50"/>
                  <a:pt x="63" y="50"/>
                  <a:pt x="63" y="50"/>
                </a:cubicBezTo>
                <a:cubicBezTo>
                  <a:pt x="65" y="54"/>
                  <a:pt x="65" y="54"/>
                  <a:pt x="65" y="54"/>
                </a:cubicBezTo>
                <a:cubicBezTo>
                  <a:pt x="65" y="54"/>
                  <a:pt x="65" y="54"/>
                  <a:pt x="65" y="54"/>
                </a:cubicBezTo>
                <a:cubicBezTo>
                  <a:pt x="66" y="54"/>
                  <a:pt x="66" y="54"/>
                  <a:pt x="66" y="54"/>
                </a:cubicBezTo>
                <a:cubicBezTo>
                  <a:pt x="66" y="54"/>
                  <a:pt x="66" y="54"/>
                  <a:pt x="66" y="54"/>
                </a:cubicBezTo>
                <a:cubicBezTo>
                  <a:pt x="65" y="50"/>
                  <a:pt x="65" y="50"/>
                  <a:pt x="65" y="50"/>
                </a:cubicBezTo>
                <a:cubicBezTo>
                  <a:pt x="66" y="51"/>
                  <a:pt x="66" y="51"/>
                  <a:pt x="66" y="51"/>
                </a:cubicBezTo>
                <a:cubicBezTo>
                  <a:pt x="66" y="51"/>
                  <a:pt x="66" y="51"/>
                  <a:pt x="66" y="51"/>
                </a:cubicBezTo>
                <a:cubicBezTo>
                  <a:pt x="68" y="55"/>
                  <a:pt x="68" y="55"/>
                  <a:pt x="68" y="55"/>
                </a:cubicBezTo>
                <a:cubicBezTo>
                  <a:pt x="68" y="55"/>
                  <a:pt x="68" y="55"/>
                  <a:pt x="68" y="55"/>
                </a:cubicBezTo>
                <a:cubicBezTo>
                  <a:pt x="68" y="56"/>
                  <a:pt x="68" y="56"/>
                  <a:pt x="68" y="56"/>
                </a:cubicBezTo>
                <a:cubicBezTo>
                  <a:pt x="69" y="55"/>
                  <a:pt x="69" y="55"/>
                  <a:pt x="69" y="55"/>
                </a:cubicBezTo>
                <a:cubicBezTo>
                  <a:pt x="68" y="52"/>
                  <a:pt x="68" y="52"/>
                  <a:pt x="68" y="52"/>
                </a:cubicBezTo>
                <a:cubicBezTo>
                  <a:pt x="70" y="53"/>
                  <a:pt x="70" y="53"/>
                  <a:pt x="70" y="53"/>
                </a:cubicBezTo>
                <a:cubicBezTo>
                  <a:pt x="70" y="53"/>
                  <a:pt x="71" y="54"/>
                  <a:pt x="71" y="54"/>
                </a:cubicBezTo>
                <a:cubicBezTo>
                  <a:pt x="71" y="54"/>
                  <a:pt x="71" y="54"/>
                  <a:pt x="71" y="54"/>
                </a:cubicBezTo>
                <a:cubicBezTo>
                  <a:pt x="72" y="54"/>
                  <a:pt x="72" y="54"/>
                  <a:pt x="72" y="53"/>
                </a:cubicBezTo>
                <a:cubicBezTo>
                  <a:pt x="73" y="53"/>
                  <a:pt x="73" y="52"/>
                  <a:pt x="72" y="52"/>
                </a:cubicBezTo>
                <a:cubicBezTo>
                  <a:pt x="72" y="52"/>
                  <a:pt x="72" y="52"/>
                  <a:pt x="71" y="52"/>
                </a:cubicBezTo>
                <a:cubicBezTo>
                  <a:pt x="71" y="52"/>
                  <a:pt x="71" y="52"/>
                  <a:pt x="71" y="52"/>
                </a:cubicBezTo>
                <a:cubicBezTo>
                  <a:pt x="68" y="51"/>
                  <a:pt x="68" y="51"/>
                  <a:pt x="68" y="51"/>
                </a:cubicBezTo>
                <a:cubicBezTo>
                  <a:pt x="71" y="50"/>
                  <a:pt x="71" y="50"/>
                  <a:pt x="71" y="50"/>
                </a:cubicBezTo>
                <a:cubicBezTo>
                  <a:pt x="72" y="49"/>
                  <a:pt x="72" y="49"/>
                  <a:pt x="72" y="49"/>
                </a:cubicBezTo>
                <a:cubicBezTo>
                  <a:pt x="71" y="49"/>
                  <a:pt x="71" y="49"/>
                  <a:pt x="71" y="49"/>
                </a:cubicBezTo>
                <a:cubicBezTo>
                  <a:pt x="67" y="50"/>
                  <a:pt x="67" y="50"/>
                  <a:pt x="67" y="50"/>
                </a:cubicBezTo>
                <a:cubicBezTo>
                  <a:pt x="66" y="49"/>
                  <a:pt x="66" y="49"/>
                  <a:pt x="66" y="49"/>
                </a:cubicBezTo>
                <a:cubicBezTo>
                  <a:pt x="69" y="48"/>
                  <a:pt x="69" y="48"/>
                  <a:pt x="69" y="48"/>
                </a:cubicBezTo>
                <a:cubicBezTo>
                  <a:pt x="69" y="48"/>
                  <a:pt x="69" y="48"/>
                  <a:pt x="69" y="48"/>
                </a:cubicBezTo>
                <a:cubicBezTo>
                  <a:pt x="68" y="47"/>
                  <a:pt x="68" y="47"/>
                  <a:pt x="68" y="47"/>
                </a:cubicBezTo>
                <a:cubicBezTo>
                  <a:pt x="64" y="49"/>
                  <a:pt x="64" y="49"/>
                  <a:pt x="64" y="49"/>
                </a:cubicBezTo>
                <a:cubicBezTo>
                  <a:pt x="57" y="45"/>
                  <a:pt x="57" y="45"/>
                  <a:pt x="57" y="45"/>
                </a:cubicBezTo>
                <a:cubicBezTo>
                  <a:pt x="57" y="45"/>
                  <a:pt x="57" y="44"/>
                  <a:pt x="56" y="44"/>
                </a:cubicBezTo>
                <a:cubicBezTo>
                  <a:pt x="56" y="44"/>
                  <a:pt x="56" y="44"/>
                  <a:pt x="56" y="44"/>
                </a:cubicBezTo>
                <a:cubicBezTo>
                  <a:pt x="56" y="44"/>
                  <a:pt x="55" y="44"/>
                  <a:pt x="55" y="44"/>
                </a:cubicBezTo>
                <a:cubicBezTo>
                  <a:pt x="52" y="43"/>
                  <a:pt x="52" y="43"/>
                  <a:pt x="52" y="43"/>
                </a:cubicBezTo>
                <a:cubicBezTo>
                  <a:pt x="57" y="41"/>
                  <a:pt x="57" y="41"/>
                  <a:pt x="57" y="41"/>
                </a:cubicBezTo>
                <a:cubicBezTo>
                  <a:pt x="57" y="40"/>
                  <a:pt x="57" y="40"/>
                  <a:pt x="57" y="40"/>
                </a:cubicBezTo>
                <a:cubicBezTo>
                  <a:pt x="56" y="40"/>
                  <a:pt x="56" y="40"/>
                  <a:pt x="56" y="40"/>
                </a:cubicBezTo>
                <a:cubicBezTo>
                  <a:pt x="51" y="42"/>
                  <a:pt x="51" y="42"/>
                  <a:pt x="51" y="42"/>
                </a:cubicBezTo>
                <a:cubicBezTo>
                  <a:pt x="48" y="41"/>
                  <a:pt x="48" y="41"/>
                  <a:pt x="48" y="41"/>
                </a:cubicBezTo>
                <a:cubicBezTo>
                  <a:pt x="53" y="39"/>
                  <a:pt x="53" y="39"/>
                  <a:pt x="53" y="39"/>
                </a:cubicBezTo>
                <a:cubicBezTo>
                  <a:pt x="53" y="39"/>
                  <a:pt x="53" y="39"/>
                  <a:pt x="53" y="39"/>
                </a:cubicBezTo>
                <a:cubicBezTo>
                  <a:pt x="53" y="38"/>
                  <a:pt x="53" y="38"/>
                  <a:pt x="53" y="38"/>
                </a:cubicBezTo>
                <a:cubicBezTo>
                  <a:pt x="47" y="40"/>
                  <a:pt x="47" y="40"/>
                  <a:pt x="47" y="40"/>
                </a:cubicBezTo>
                <a:cubicBezTo>
                  <a:pt x="39" y="36"/>
                  <a:pt x="39" y="36"/>
                  <a:pt x="39" y="36"/>
                </a:cubicBezTo>
                <a:cubicBezTo>
                  <a:pt x="46" y="34"/>
                  <a:pt x="46" y="34"/>
                  <a:pt x="46" y="34"/>
                </a:cubicBezTo>
                <a:cubicBezTo>
                  <a:pt x="52" y="37"/>
                  <a:pt x="52" y="37"/>
                  <a:pt x="52" y="37"/>
                </a:cubicBezTo>
                <a:cubicBezTo>
                  <a:pt x="53" y="36"/>
                  <a:pt x="53" y="36"/>
                  <a:pt x="53" y="36"/>
                </a:cubicBezTo>
                <a:cubicBezTo>
                  <a:pt x="52" y="36"/>
                  <a:pt x="52" y="36"/>
                  <a:pt x="52" y="36"/>
                </a:cubicBezTo>
                <a:cubicBezTo>
                  <a:pt x="48" y="33"/>
                  <a:pt x="48" y="33"/>
                  <a:pt x="48" y="33"/>
                </a:cubicBezTo>
                <a:cubicBezTo>
                  <a:pt x="50" y="33"/>
                  <a:pt x="50" y="33"/>
                  <a:pt x="50" y="33"/>
                </a:cubicBezTo>
                <a:cubicBezTo>
                  <a:pt x="56" y="35"/>
                  <a:pt x="56" y="35"/>
                  <a:pt x="56" y="35"/>
                </a:cubicBezTo>
                <a:cubicBezTo>
                  <a:pt x="57" y="35"/>
                  <a:pt x="57" y="35"/>
                  <a:pt x="57" y="35"/>
                </a:cubicBezTo>
                <a:cubicBezTo>
                  <a:pt x="56" y="34"/>
                  <a:pt x="56" y="34"/>
                  <a:pt x="56" y="34"/>
                </a:cubicBezTo>
                <a:cubicBezTo>
                  <a:pt x="52" y="32"/>
                  <a:pt x="52" y="32"/>
                  <a:pt x="52" y="32"/>
                </a:cubicBezTo>
                <a:cubicBezTo>
                  <a:pt x="59" y="29"/>
                  <a:pt x="59" y="29"/>
                  <a:pt x="59" y="29"/>
                </a:cubicBezTo>
                <a:cubicBezTo>
                  <a:pt x="59" y="30"/>
                  <a:pt x="60" y="30"/>
                  <a:pt x="60" y="30"/>
                </a:cubicBezTo>
                <a:cubicBezTo>
                  <a:pt x="60" y="30"/>
                  <a:pt x="60" y="30"/>
                  <a:pt x="60" y="30"/>
                </a:cubicBezTo>
                <a:cubicBezTo>
                  <a:pt x="61" y="30"/>
                  <a:pt x="61" y="29"/>
                  <a:pt x="61" y="29"/>
                </a:cubicBezTo>
                <a:cubicBezTo>
                  <a:pt x="65" y="27"/>
                  <a:pt x="65" y="27"/>
                  <a:pt x="65" y="27"/>
                </a:cubicBezTo>
                <a:cubicBezTo>
                  <a:pt x="65" y="27"/>
                  <a:pt x="65" y="27"/>
                  <a:pt x="65" y="27"/>
                </a:cubicBezTo>
                <a:cubicBezTo>
                  <a:pt x="69" y="30"/>
                  <a:pt x="69" y="30"/>
                  <a:pt x="69" y="30"/>
                </a:cubicBezTo>
                <a:cubicBezTo>
                  <a:pt x="70" y="29"/>
                  <a:pt x="70" y="29"/>
                  <a:pt x="70" y="29"/>
                </a:cubicBezTo>
                <a:cubicBezTo>
                  <a:pt x="70" y="28"/>
                  <a:pt x="70" y="28"/>
                  <a:pt x="70" y="28"/>
                </a:cubicBezTo>
                <a:cubicBezTo>
                  <a:pt x="67" y="27"/>
                  <a:pt x="67" y="27"/>
                  <a:pt x="67" y="27"/>
                </a:cubicBezTo>
                <a:cubicBezTo>
                  <a:pt x="68" y="26"/>
                  <a:pt x="68" y="26"/>
                  <a:pt x="68" y="26"/>
                </a:cubicBezTo>
                <a:cubicBezTo>
                  <a:pt x="68" y="26"/>
                  <a:pt x="68" y="26"/>
                  <a:pt x="68" y="26"/>
                </a:cubicBezTo>
                <a:cubicBezTo>
                  <a:pt x="72" y="29"/>
                  <a:pt x="72" y="29"/>
                  <a:pt x="72" y="29"/>
                </a:cubicBezTo>
                <a:cubicBezTo>
                  <a:pt x="73" y="28"/>
                  <a:pt x="73" y="28"/>
                  <a:pt x="73" y="28"/>
                </a:cubicBezTo>
                <a:cubicBezTo>
                  <a:pt x="73" y="28"/>
                  <a:pt x="73" y="28"/>
                  <a:pt x="73" y="28"/>
                </a:cubicBezTo>
                <a:cubicBezTo>
                  <a:pt x="70" y="26"/>
                  <a:pt x="70" y="26"/>
                  <a:pt x="70" y="26"/>
                </a:cubicBezTo>
                <a:cubicBezTo>
                  <a:pt x="73" y="25"/>
                  <a:pt x="73" y="25"/>
                  <a:pt x="73" y="25"/>
                </a:cubicBezTo>
                <a:cubicBezTo>
                  <a:pt x="73" y="25"/>
                  <a:pt x="73" y="25"/>
                  <a:pt x="73" y="25"/>
                </a:cubicBezTo>
                <a:cubicBezTo>
                  <a:pt x="73" y="25"/>
                  <a:pt x="74" y="25"/>
                  <a:pt x="74" y="25"/>
                </a:cubicBezTo>
                <a:cubicBezTo>
                  <a:pt x="74" y="25"/>
                  <a:pt x="75" y="24"/>
                  <a:pt x="74" y="24"/>
                </a:cubicBezTo>
                <a:cubicBezTo>
                  <a:pt x="74" y="23"/>
                  <a:pt x="74" y="23"/>
                  <a:pt x="73" y="23"/>
                </a:cubicBezTo>
                <a:cubicBezTo>
                  <a:pt x="73" y="23"/>
                  <a:pt x="73" y="23"/>
                  <a:pt x="73" y="23"/>
                </a:cubicBezTo>
                <a:cubicBezTo>
                  <a:pt x="73" y="23"/>
                  <a:pt x="72" y="23"/>
                  <a:pt x="72" y="24"/>
                </a:cubicBezTo>
                <a:cubicBezTo>
                  <a:pt x="70" y="25"/>
                  <a:pt x="70" y="25"/>
                  <a:pt x="70" y="25"/>
                </a:cubicBezTo>
                <a:cubicBezTo>
                  <a:pt x="71" y="22"/>
                  <a:pt x="71" y="22"/>
                  <a:pt x="71" y="22"/>
                </a:cubicBezTo>
                <a:cubicBezTo>
                  <a:pt x="71" y="21"/>
                  <a:pt x="71" y="21"/>
                  <a:pt x="71" y="21"/>
                </a:cubicBezTo>
                <a:cubicBezTo>
                  <a:pt x="70" y="21"/>
                  <a:pt x="70" y="21"/>
                  <a:pt x="70" y="21"/>
                </a:cubicBezTo>
                <a:cubicBezTo>
                  <a:pt x="68" y="25"/>
                  <a:pt x="68" y="25"/>
                  <a:pt x="68" y="25"/>
                </a:cubicBezTo>
                <a:cubicBezTo>
                  <a:pt x="67" y="26"/>
                  <a:pt x="67" y="26"/>
                  <a:pt x="67" y="26"/>
                </a:cubicBezTo>
                <a:cubicBezTo>
                  <a:pt x="68" y="23"/>
                  <a:pt x="68" y="23"/>
                  <a:pt x="68" y="23"/>
                </a:cubicBezTo>
                <a:cubicBezTo>
                  <a:pt x="68" y="22"/>
                  <a:pt x="68" y="22"/>
                  <a:pt x="68" y="22"/>
                </a:cubicBezTo>
                <a:cubicBezTo>
                  <a:pt x="67" y="22"/>
                  <a:pt x="67" y="22"/>
                  <a:pt x="67" y="22"/>
                </a:cubicBezTo>
                <a:cubicBezTo>
                  <a:pt x="65" y="26"/>
                  <a:pt x="65" y="26"/>
                  <a:pt x="65" y="26"/>
                </a:cubicBezTo>
                <a:cubicBezTo>
                  <a:pt x="61" y="28"/>
                  <a:pt x="61" y="28"/>
                  <a:pt x="61" y="28"/>
                </a:cubicBezTo>
                <a:cubicBezTo>
                  <a:pt x="61" y="28"/>
                  <a:pt x="60" y="27"/>
                  <a:pt x="60" y="27"/>
                </a:cubicBezTo>
                <a:cubicBezTo>
                  <a:pt x="60" y="27"/>
                  <a:pt x="60" y="27"/>
                  <a:pt x="60" y="27"/>
                </a:cubicBezTo>
                <a:cubicBezTo>
                  <a:pt x="59" y="28"/>
                  <a:pt x="59" y="28"/>
                  <a:pt x="59" y="28"/>
                </a:cubicBezTo>
                <a:cubicBezTo>
                  <a:pt x="51" y="31"/>
                  <a:pt x="51" y="31"/>
                  <a:pt x="51" y="31"/>
                </a:cubicBezTo>
                <a:cubicBezTo>
                  <a:pt x="54" y="26"/>
                  <a:pt x="54" y="26"/>
                  <a:pt x="54" y="26"/>
                </a:cubicBezTo>
                <a:cubicBezTo>
                  <a:pt x="53" y="26"/>
                  <a:pt x="53" y="26"/>
                  <a:pt x="53" y="26"/>
                </a:cubicBezTo>
                <a:cubicBezTo>
                  <a:pt x="53" y="26"/>
                  <a:pt x="53" y="26"/>
                  <a:pt x="53" y="26"/>
                </a:cubicBezTo>
                <a:cubicBezTo>
                  <a:pt x="50" y="31"/>
                  <a:pt x="50" y="31"/>
                  <a:pt x="50" y="31"/>
                </a:cubicBezTo>
                <a:cubicBezTo>
                  <a:pt x="48" y="32"/>
                  <a:pt x="48" y="32"/>
                  <a:pt x="48" y="32"/>
                </a:cubicBezTo>
                <a:cubicBezTo>
                  <a:pt x="50" y="28"/>
                  <a:pt x="50" y="28"/>
                  <a:pt x="50" y="28"/>
                </a:cubicBezTo>
                <a:cubicBezTo>
                  <a:pt x="49" y="27"/>
                  <a:pt x="49" y="27"/>
                  <a:pt x="49" y="27"/>
                </a:cubicBezTo>
                <a:cubicBezTo>
                  <a:pt x="49" y="27"/>
                  <a:pt x="49" y="27"/>
                  <a:pt x="49" y="27"/>
                </a:cubicBezTo>
                <a:cubicBezTo>
                  <a:pt x="46" y="33"/>
                  <a:pt x="46" y="33"/>
                  <a:pt x="46" y="33"/>
                </a:cubicBezTo>
                <a:cubicBezTo>
                  <a:pt x="39" y="35"/>
                  <a:pt x="39" y="35"/>
                  <a:pt x="39" y="35"/>
                </a:cubicBezTo>
                <a:cubicBezTo>
                  <a:pt x="38" y="35"/>
                  <a:pt x="38" y="35"/>
                  <a:pt x="38" y="35"/>
                </a:cubicBezTo>
                <a:cubicBezTo>
                  <a:pt x="42" y="28"/>
                  <a:pt x="42" y="28"/>
                  <a:pt x="42" y="28"/>
                </a:cubicBezTo>
                <a:cubicBezTo>
                  <a:pt x="48" y="26"/>
                  <a:pt x="48" y="26"/>
                  <a:pt x="48" y="26"/>
                </a:cubicBezTo>
                <a:cubicBezTo>
                  <a:pt x="48" y="25"/>
                  <a:pt x="48" y="25"/>
                  <a:pt x="48" y="25"/>
                </a:cubicBezTo>
                <a:cubicBezTo>
                  <a:pt x="48" y="25"/>
                  <a:pt x="48" y="25"/>
                  <a:pt x="48" y="25"/>
                </a:cubicBezTo>
                <a:cubicBezTo>
                  <a:pt x="43" y="26"/>
                  <a:pt x="43" y="26"/>
                  <a:pt x="43" y="26"/>
                </a:cubicBezTo>
                <a:cubicBezTo>
                  <a:pt x="44" y="24"/>
                  <a:pt x="44" y="24"/>
                  <a:pt x="44" y="24"/>
                </a:cubicBezTo>
                <a:cubicBezTo>
                  <a:pt x="50" y="22"/>
                  <a:pt x="50" y="22"/>
                  <a:pt x="50" y="22"/>
                </a:cubicBezTo>
                <a:cubicBezTo>
                  <a:pt x="50" y="21"/>
                  <a:pt x="50" y="21"/>
                  <a:pt x="50" y="21"/>
                </a:cubicBezTo>
                <a:cubicBezTo>
                  <a:pt x="49" y="21"/>
                  <a:pt x="49" y="21"/>
                  <a:pt x="49" y="21"/>
                </a:cubicBezTo>
                <a:cubicBezTo>
                  <a:pt x="45" y="22"/>
                  <a:pt x="45" y="22"/>
                  <a:pt x="45" y="22"/>
                </a:cubicBezTo>
                <a:cubicBezTo>
                  <a:pt x="46" y="19"/>
                  <a:pt x="46" y="19"/>
                  <a:pt x="46" y="19"/>
                </a:cubicBezTo>
                <a:cubicBezTo>
                  <a:pt x="47" y="19"/>
                  <a:pt x="47" y="19"/>
                  <a:pt x="47" y="19"/>
                </a:cubicBezTo>
                <a:cubicBezTo>
                  <a:pt x="47" y="18"/>
                  <a:pt x="47" y="18"/>
                  <a:pt x="47" y="17"/>
                </a:cubicBezTo>
                <a:cubicBezTo>
                  <a:pt x="51" y="10"/>
                  <a:pt x="51" y="10"/>
                  <a:pt x="51" y="10"/>
                </a:cubicBezTo>
                <a:cubicBezTo>
                  <a:pt x="55" y="9"/>
                  <a:pt x="55" y="9"/>
                  <a:pt x="55" y="9"/>
                </a:cubicBezTo>
                <a:cubicBezTo>
                  <a:pt x="55" y="8"/>
                  <a:pt x="55" y="8"/>
                  <a:pt x="55" y="8"/>
                </a:cubicBezTo>
                <a:cubicBezTo>
                  <a:pt x="55" y="8"/>
                  <a:pt x="55" y="8"/>
                  <a:pt x="55" y="8"/>
                </a:cubicBezTo>
                <a:cubicBezTo>
                  <a:pt x="51" y="9"/>
                  <a:pt x="51" y="9"/>
                  <a:pt x="51" y="9"/>
                </a:cubicBezTo>
                <a:cubicBezTo>
                  <a:pt x="52" y="8"/>
                  <a:pt x="52" y="8"/>
                  <a:pt x="52" y="8"/>
                </a:cubicBezTo>
                <a:cubicBezTo>
                  <a:pt x="56" y="6"/>
                  <a:pt x="56" y="6"/>
                  <a:pt x="56" y="6"/>
                </a:cubicBezTo>
                <a:cubicBezTo>
                  <a:pt x="57" y="5"/>
                  <a:pt x="57" y="5"/>
                  <a:pt x="57" y="5"/>
                </a:cubicBezTo>
                <a:cubicBezTo>
                  <a:pt x="56" y="5"/>
                  <a:pt x="56" y="5"/>
                  <a:pt x="56" y="5"/>
                </a:cubicBezTo>
                <a:cubicBezTo>
                  <a:pt x="53" y="6"/>
                  <a:pt x="53" y="6"/>
                  <a:pt x="53" y="6"/>
                </a:cubicBezTo>
                <a:cubicBezTo>
                  <a:pt x="54" y="4"/>
                  <a:pt x="54" y="4"/>
                  <a:pt x="54" y="4"/>
                </a:cubicBezTo>
                <a:cubicBezTo>
                  <a:pt x="54" y="4"/>
                  <a:pt x="55" y="3"/>
                  <a:pt x="55" y="3"/>
                </a:cubicBezTo>
                <a:cubicBezTo>
                  <a:pt x="55" y="2"/>
                  <a:pt x="55" y="2"/>
                  <a:pt x="54" y="1"/>
                </a:cubicBezTo>
                <a:cubicBezTo>
                  <a:pt x="54" y="1"/>
                  <a:pt x="54" y="1"/>
                  <a:pt x="54" y="1"/>
                </a:cubicBezTo>
                <a:cubicBezTo>
                  <a:pt x="53" y="1"/>
                  <a:pt x="53" y="2"/>
                  <a:pt x="53" y="2"/>
                </a:cubicBezTo>
                <a:cubicBezTo>
                  <a:pt x="53" y="2"/>
                  <a:pt x="53" y="3"/>
                  <a:pt x="53" y="3"/>
                </a:cubicBezTo>
                <a:cubicBezTo>
                  <a:pt x="52" y="6"/>
                  <a:pt x="52" y="6"/>
                  <a:pt x="52" y="6"/>
                </a:cubicBezTo>
                <a:cubicBezTo>
                  <a:pt x="51" y="3"/>
                  <a:pt x="51" y="3"/>
                  <a:pt x="51" y="3"/>
                </a:cubicBezTo>
                <a:cubicBezTo>
                  <a:pt x="50" y="2"/>
                  <a:pt x="50" y="2"/>
                  <a:pt x="50" y="2"/>
                </a:cubicBezTo>
                <a:cubicBezTo>
                  <a:pt x="50" y="3"/>
                  <a:pt x="50" y="3"/>
                  <a:pt x="50" y="3"/>
                </a:cubicBezTo>
                <a:cubicBezTo>
                  <a:pt x="50" y="3"/>
                  <a:pt x="50" y="3"/>
                  <a:pt x="50" y="3"/>
                </a:cubicBezTo>
                <a:cubicBezTo>
                  <a:pt x="51" y="7"/>
                  <a:pt x="51" y="7"/>
                  <a:pt x="51" y="7"/>
                </a:cubicBezTo>
                <a:cubicBezTo>
                  <a:pt x="50" y="8"/>
                  <a:pt x="50" y="8"/>
                  <a:pt x="50" y="8"/>
                </a:cubicBezTo>
                <a:cubicBezTo>
                  <a:pt x="49" y="5"/>
                  <a:pt x="49" y="5"/>
                  <a:pt x="49" y="5"/>
                </a:cubicBezTo>
                <a:cubicBezTo>
                  <a:pt x="49" y="5"/>
                  <a:pt x="49" y="5"/>
                  <a:pt x="49" y="5"/>
                </a:cubicBezTo>
                <a:cubicBezTo>
                  <a:pt x="48" y="6"/>
                  <a:pt x="48" y="6"/>
                  <a:pt x="48" y="6"/>
                </a:cubicBezTo>
                <a:cubicBezTo>
                  <a:pt x="48" y="6"/>
                  <a:pt x="48" y="6"/>
                  <a:pt x="48" y="6"/>
                </a:cubicBezTo>
                <a:cubicBezTo>
                  <a:pt x="50" y="10"/>
                  <a:pt x="50" y="10"/>
                  <a:pt x="50" y="10"/>
                </a:cubicBezTo>
                <a:cubicBezTo>
                  <a:pt x="46" y="17"/>
                  <a:pt x="46" y="17"/>
                  <a:pt x="46" y="17"/>
                </a:cubicBezTo>
                <a:cubicBezTo>
                  <a:pt x="46" y="17"/>
                  <a:pt x="45" y="17"/>
                  <a:pt x="45" y="18"/>
                </a:cubicBezTo>
                <a:cubicBezTo>
                  <a:pt x="45" y="18"/>
                  <a:pt x="45" y="18"/>
                  <a:pt x="45" y="19"/>
                </a:cubicBezTo>
                <a:cubicBezTo>
                  <a:pt x="44" y="22"/>
                  <a:pt x="44" y="22"/>
                  <a:pt x="44" y="22"/>
                </a:cubicBezTo>
                <a:cubicBezTo>
                  <a:pt x="42" y="17"/>
                  <a:pt x="42" y="17"/>
                  <a:pt x="42" y="17"/>
                </a:cubicBezTo>
                <a:cubicBezTo>
                  <a:pt x="41" y="17"/>
                  <a:pt x="41" y="17"/>
                  <a:pt x="41" y="17"/>
                </a:cubicBezTo>
                <a:cubicBezTo>
                  <a:pt x="41" y="18"/>
                  <a:pt x="41" y="18"/>
                  <a:pt x="41" y="18"/>
                </a:cubicBezTo>
                <a:cubicBezTo>
                  <a:pt x="43" y="23"/>
                  <a:pt x="43" y="23"/>
                  <a:pt x="43" y="23"/>
                </a:cubicBezTo>
                <a:cubicBezTo>
                  <a:pt x="42" y="26"/>
                  <a:pt x="42" y="26"/>
                  <a:pt x="42" y="26"/>
                </a:cubicBezTo>
                <a:cubicBezTo>
                  <a:pt x="40" y="21"/>
                  <a:pt x="40" y="21"/>
                  <a:pt x="40" y="21"/>
                </a:cubicBezTo>
                <a:cubicBezTo>
                  <a:pt x="39" y="21"/>
                  <a:pt x="39" y="21"/>
                  <a:pt x="39" y="21"/>
                </a:cubicBezTo>
                <a:cubicBezTo>
                  <a:pt x="39" y="21"/>
                  <a:pt x="39" y="21"/>
                  <a:pt x="39" y="21"/>
                </a:cubicBezTo>
                <a:cubicBezTo>
                  <a:pt x="39" y="21"/>
                  <a:pt x="39" y="21"/>
                  <a:pt x="39" y="21"/>
                </a:cubicBezTo>
                <a:cubicBezTo>
                  <a:pt x="41" y="27"/>
                  <a:pt x="41" y="27"/>
                  <a:pt x="41" y="27"/>
                </a:cubicBezTo>
                <a:cubicBezTo>
                  <a:pt x="37" y="35"/>
                  <a:pt x="37" y="35"/>
                  <a:pt x="37" y="35"/>
                </a:cubicBezTo>
                <a:cubicBezTo>
                  <a:pt x="37" y="35"/>
                  <a:pt x="37" y="35"/>
                  <a:pt x="37" y="35"/>
                </a:cubicBezTo>
                <a:cubicBezTo>
                  <a:pt x="35" y="28"/>
                  <a:pt x="35" y="28"/>
                  <a:pt x="35" y="28"/>
                </a:cubicBezTo>
                <a:cubicBezTo>
                  <a:pt x="38" y="22"/>
                  <a:pt x="38" y="22"/>
                  <a:pt x="38" y="22"/>
                </a:cubicBezTo>
                <a:cubicBezTo>
                  <a:pt x="37" y="21"/>
                  <a:pt x="37" y="21"/>
                  <a:pt x="37" y="21"/>
                </a:cubicBezTo>
                <a:cubicBezTo>
                  <a:pt x="37" y="22"/>
                  <a:pt x="37" y="22"/>
                  <a:pt x="37" y="22"/>
                </a:cubicBezTo>
                <a:cubicBezTo>
                  <a:pt x="34" y="26"/>
                  <a:pt x="34" y="26"/>
                  <a:pt x="34" y="26"/>
                </a:cubicBezTo>
                <a:cubicBezTo>
                  <a:pt x="34" y="24"/>
                  <a:pt x="34" y="24"/>
                  <a:pt x="34" y="24"/>
                </a:cubicBezTo>
                <a:cubicBezTo>
                  <a:pt x="36" y="18"/>
                  <a:pt x="36" y="18"/>
                  <a:pt x="36" y="18"/>
                </a:cubicBezTo>
                <a:cubicBezTo>
                  <a:pt x="36" y="18"/>
                  <a:pt x="36" y="18"/>
                  <a:pt x="36" y="18"/>
                </a:cubicBezTo>
                <a:cubicBezTo>
                  <a:pt x="35" y="18"/>
                  <a:pt x="35" y="18"/>
                  <a:pt x="35" y="18"/>
                </a:cubicBezTo>
                <a:cubicBezTo>
                  <a:pt x="33" y="22"/>
                  <a:pt x="33" y="22"/>
                  <a:pt x="33" y="22"/>
                </a:cubicBezTo>
                <a:cubicBezTo>
                  <a:pt x="31" y="16"/>
                  <a:pt x="31" y="16"/>
                  <a:pt x="31" y="16"/>
                </a:cubicBezTo>
                <a:cubicBezTo>
                  <a:pt x="31" y="16"/>
                  <a:pt x="31" y="15"/>
                  <a:pt x="31" y="15"/>
                </a:cubicBezTo>
                <a:cubicBezTo>
                  <a:pt x="31" y="14"/>
                  <a:pt x="31" y="14"/>
                  <a:pt x="30" y="14"/>
                </a:cubicBezTo>
                <a:cubicBezTo>
                  <a:pt x="28" y="9"/>
                  <a:pt x="28" y="9"/>
                  <a:pt x="28" y="9"/>
                </a:cubicBezTo>
                <a:cubicBezTo>
                  <a:pt x="31" y="5"/>
                  <a:pt x="31" y="5"/>
                  <a:pt x="31" y="5"/>
                </a:cubicBezTo>
                <a:cubicBezTo>
                  <a:pt x="30" y="4"/>
                  <a:pt x="30" y="4"/>
                  <a:pt x="30" y="4"/>
                </a:cubicBezTo>
                <a:cubicBezTo>
                  <a:pt x="30" y="4"/>
                  <a:pt x="30" y="4"/>
                  <a:pt x="30" y="4"/>
                </a:cubicBezTo>
                <a:cubicBezTo>
                  <a:pt x="28" y="7"/>
                  <a:pt x="28" y="7"/>
                  <a:pt x="28" y="7"/>
                </a:cubicBezTo>
                <a:cubicBezTo>
                  <a:pt x="28" y="6"/>
                  <a:pt x="28" y="6"/>
                  <a:pt x="28" y="6"/>
                </a:cubicBezTo>
                <a:cubicBezTo>
                  <a:pt x="30" y="2"/>
                  <a:pt x="30" y="2"/>
                  <a:pt x="30" y="2"/>
                </a:cubicBezTo>
                <a:cubicBezTo>
                  <a:pt x="29" y="1"/>
                  <a:pt x="29" y="1"/>
                  <a:pt x="29" y="1"/>
                </a:cubicBezTo>
                <a:cubicBezTo>
                  <a:pt x="29" y="1"/>
                  <a:pt x="29" y="1"/>
                  <a:pt x="29" y="1"/>
                </a:cubicBezTo>
                <a:cubicBezTo>
                  <a:pt x="27" y="4"/>
                  <a:pt x="27" y="4"/>
                  <a:pt x="27" y="4"/>
                </a:cubicBezTo>
                <a:cubicBezTo>
                  <a:pt x="26" y="2"/>
                  <a:pt x="26" y="2"/>
                  <a:pt x="26" y="2"/>
                </a:cubicBezTo>
                <a:cubicBezTo>
                  <a:pt x="26" y="1"/>
                  <a:pt x="26" y="1"/>
                  <a:pt x="26" y="0"/>
                </a:cubicBezTo>
                <a:cubicBezTo>
                  <a:pt x="26" y="0"/>
                  <a:pt x="26" y="0"/>
                  <a:pt x="25" y="0"/>
                </a:cubicBezTo>
              </a:path>
            </a:pathLst>
          </a:custGeom>
          <a:solidFill>
            <a:srgbClr val="B3F1FF"/>
          </a:solidFill>
          <a:ln w="3175" cap="flat" cmpd="sng" algn="ctr">
            <a:solidFill>
              <a:srgbClr val="B3F1FF"/>
            </a:solidFill>
            <a:prstDash val="solid"/>
            <a:round/>
            <a:headEnd type="none" w="med" len="med"/>
            <a:tailEnd type="none" w="med" len="med"/>
          </a:ln>
          <a:effectLst>
            <a:glow rad="50800">
              <a:srgbClr val="B3F1FF">
                <a:alpha val="36000"/>
              </a:srgbClr>
            </a:glow>
          </a:effectLst>
          <a:scene3d>
            <a:camera prst="orthographicFront"/>
            <a:lightRig rig="glow" dir="t"/>
          </a:scene3d>
          <a:sp3d prstMaterial="powder"/>
        </p:spPr>
        <p:txBody>
          <a:bodyPr vert="horz" wrap="square" lIns="91440" tIns="45720" rIns="91440" bIns="45720" numCol="1" rtlCol="0" anchor="t" anchorCtr="0" compatLnSpc="1">
            <a:prstTxWarp prst="textNoShape">
              <a:avLst/>
            </a:prstTxWarp>
          </a:bodyPr>
          <a:lstStyle/>
          <a:p>
            <a:endParaRPr lang="en-US" dirty="0"/>
          </a:p>
        </p:txBody>
      </p:sp>
      <p:sp>
        <p:nvSpPr>
          <p:cNvPr id="11" name="Freeform 8"/>
          <p:cNvSpPr>
            <a:spLocks/>
          </p:cNvSpPr>
          <p:nvPr/>
        </p:nvSpPr>
        <p:spPr bwMode="auto">
          <a:xfrm rot="2265501">
            <a:off x="7339709" y="1400499"/>
            <a:ext cx="231017" cy="224773"/>
          </a:xfrm>
          <a:custGeom>
            <a:avLst/>
            <a:gdLst>
              <a:gd name="T0" fmla="*/ 37 w 78"/>
              <a:gd name="T1" fmla="*/ 3 h 76"/>
              <a:gd name="T2" fmla="*/ 40 w 78"/>
              <a:gd name="T3" fmla="*/ 17 h 76"/>
              <a:gd name="T4" fmla="*/ 39 w 78"/>
              <a:gd name="T5" fmla="*/ 24 h 76"/>
              <a:gd name="T6" fmla="*/ 38 w 78"/>
              <a:gd name="T7" fmla="*/ 37 h 76"/>
              <a:gd name="T8" fmla="*/ 31 w 78"/>
              <a:gd name="T9" fmla="*/ 21 h 76"/>
              <a:gd name="T10" fmla="*/ 20 w 78"/>
              <a:gd name="T11" fmla="*/ 12 h 76"/>
              <a:gd name="T12" fmla="*/ 17 w 78"/>
              <a:gd name="T13" fmla="*/ 13 h 76"/>
              <a:gd name="T14" fmla="*/ 16 w 78"/>
              <a:gd name="T15" fmla="*/ 13 h 76"/>
              <a:gd name="T16" fmla="*/ 14 w 78"/>
              <a:gd name="T17" fmla="*/ 16 h 76"/>
              <a:gd name="T18" fmla="*/ 29 w 78"/>
              <a:gd name="T19" fmla="*/ 28 h 76"/>
              <a:gd name="T20" fmla="*/ 26 w 78"/>
              <a:gd name="T21" fmla="*/ 31 h 76"/>
              <a:gd name="T22" fmla="*/ 24 w 78"/>
              <a:gd name="T23" fmla="*/ 33 h 76"/>
              <a:gd name="T24" fmla="*/ 19 w 78"/>
              <a:gd name="T25" fmla="*/ 36 h 76"/>
              <a:gd name="T26" fmla="*/ 7 w 78"/>
              <a:gd name="T27" fmla="*/ 35 h 76"/>
              <a:gd name="T28" fmla="*/ 0 w 78"/>
              <a:gd name="T29" fmla="*/ 36 h 76"/>
              <a:gd name="T30" fmla="*/ 3 w 78"/>
              <a:gd name="T31" fmla="*/ 40 h 76"/>
              <a:gd name="T32" fmla="*/ 17 w 78"/>
              <a:gd name="T33" fmla="*/ 37 h 76"/>
              <a:gd name="T34" fmla="*/ 20 w 78"/>
              <a:gd name="T35" fmla="*/ 42 h 76"/>
              <a:gd name="T36" fmla="*/ 37 w 78"/>
              <a:gd name="T37" fmla="*/ 39 h 76"/>
              <a:gd name="T38" fmla="*/ 28 w 78"/>
              <a:gd name="T39" fmla="*/ 47 h 76"/>
              <a:gd name="T40" fmla="*/ 21 w 78"/>
              <a:gd name="T41" fmla="*/ 52 h 76"/>
              <a:gd name="T42" fmla="*/ 14 w 78"/>
              <a:gd name="T43" fmla="*/ 59 h 76"/>
              <a:gd name="T44" fmla="*/ 10 w 78"/>
              <a:gd name="T45" fmla="*/ 62 h 76"/>
              <a:gd name="T46" fmla="*/ 14 w 78"/>
              <a:gd name="T47" fmla="*/ 65 h 76"/>
              <a:gd name="T48" fmla="*/ 17 w 78"/>
              <a:gd name="T49" fmla="*/ 58 h 76"/>
              <a:gd name="T50" fmla="*/ 28 w 78"/>
              <a:gd name="T51" fmla="*/ 54 h 76"/>
              <a:gd name="T52" fmla="*/ 32 w 78"/>
              <a:gd name="T53" fmla="*/ 45 h 76"/>
              <a:gd name="T54" fmla="*/ 37 w 78"/>
              <a:gd name="T55" fmla="*/ 52 h 76"/>
              <a:gd name="T56" fmla="*/ 37 w 78"/>
              <a:gd name="T57" fmla="*/ 59 h 76"/>
              <a:gd name="T58" fmla="*/ 32 w 78"/>
              <a:gd name="T59" fmla="*/ 73 h 76"/>
              <a:gd name="T60" fmla="*/ 36 w 78"/>
              <a:gd name="T61" fmla="*/ 76 h 76"/>
              <a:gd name="T62" fmla="*/ 37 w 78"/>
              <a:gd name="T63" fmla="*/ 68 h 76"/>
              <a:gd name="T64" fmla="*/ 38 w 78"/>
              <a:gd name="T65" fmla="*/ 53 h 76"/>
              <a:gd name="T66" fmla="*/ 43 w 78"/>
              <a:gd name="T67" fmla="*/ 52 h 76"/>
              <a:gd name="T68" fmla="*/ 45 w 78"/>
              <a:gd name="T69" fmla="*/ 46 h 76"/>
              <a:gd name="T70" fmla="*/ 52 w 78"/>
              <a:gd name="T71" fmla="*/ 56 h 76"/>
              <a:gd name="T72" fmla="*/ 58 w 78"/>
              <a:gd name="T73" fmla="*/ 62 h 76"/>
              <a:gd name="T74" fmla="*/ 62 w 78"/>
              <a:gd name="T75" fmla="*/ 67 h 76"/>
              <a:gd name="T76" fmla="*/ 65 w 78"/>
              <a:gd name="T77" fmla="*/ 63 h 76"/>
              <a:gd name="T78" fmla="*/ 54 w 78"/>
              <a:gd name="T79" fmla="*/ 55 h 76"/>
              <a:gd name="T80" fmla="*/ 47 w 78"/>
              <a:gd name="T81" fmla="*/ 47 h 76"/>
              <a:gd name="T82" fmla="*/ 49 w 78"/>
              <a:gd name="T83" fmla="*/ 40 h 76"/>
              <a:gd name="T84" fmla="*/ 57 w 78"/>
              <a:gd name="T85" fmla="*/ 45 h 76"/>
              <a:gd name="T86" fmla="*/ 68 w 78"/>
              <a:gd name="T87" fmla="*/ 41 h 76"/>
              <a:gd name="T88" fmla="*/ 71 w 78"/>
              <a:gd name="T89" fmla="*/ 41 h 76"/>
              <a:gd name="T90" fmla="*/ 77 w 78"/>
              <a:gd name="T91" fmla="*/ 42 h 76"/>
              <a:gd name="T92" fmla="*/ 74 w 78"/>
              <a:gd name="T93" fmla="*/ 37 h 76"/>
              <a:gd name="T94" fmla="*/ 59 w 78"/>
              <a:gd name="T95" fmla="*/ 38 h 76"/>
              <a:gd name="T96" fmla="*/ 51 w 78"/>
              <a:gd name="T97" fmla="*/ 39 h 76"/>
              <a:gd name="T98" fmla="*/ 53 w 78"/>
              <a:gd name="T99" fmla="*/ 33 h 76"/>
              <a:gd name="T100" fmla="*/ 56 w 78"/>
              <a:gd name="T101" fmla="*/ 24 h 76"/>
              <a:gd name="T102" fmla="*/ 66 w 78"/>
              <a:gd name="T103" fmla="*/ 19 h 76"/>
              <a:gd name="T104" fmla="*/ 67 w 78"/>
              <a:gd name="T105" fmla="*/ 15 h 76"/>
              <a:gd name="T106" fmla="*/ 64 w 78"/>
              <a:gd name="T107" fmla="*/ 12 h 76"/>
              <a:gd name="T108" fmla="*/ 61 w 78"/>
              <a:gd name="T109" fmla="*/ 19 h 76"/>
              <a:gd name="T110" fmla="*/ 49 w 78"/>
              <a:gd name="T111" fmla="*/ 23 h 76"/>
              <a:gd name="T112" fmla="*/ 39 w 78"/>
              <a:gd name="T113" fmla="*/ 37 h 76"/>
              <a:gd name="T114" fmla="*/ 45 w 78"/>
              <a:gd name="T115" fmla="*/ 20 h 76"/>
              <a:gd name="T116" fmla="*/ 45 w 78"/>
              <a:gd name="T117" fmla="*/ 6 h 76"/>
              <a:gd name="T118" fmla="*/ 42 w 78"/>
              <a:gd name="T119"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76">
                <a:moveTo>
                  <a:pt x="41" y="0"/>
                </a:moveTo>
                <a:cubicBezTo>
                  <a:pt x="41" y="0"/>
                  <a:pt x="40" y="0"/>
                  <a:pt x="40" y="1"/>
                </a:cubicBezTo>
                <a:cubicBezTo>
                  <a:pt x="40" y="1"/>
                  <a:pt x="40" y="1"/>
                  <a:pt x="41" y="2"/>
                </a:cubicBezTo>
                <a:cubicBezTo>
                  <a:pt x="40" y="4"/>
                  <a:pt x="40" y="4"/>
                  <a:pt x="40" y="4"/>
                </a:cubicBezTo>
                <a:cubicBezTo>
                  <a:pt x="38" y="2"/>
                  <a:pt x="38" y="2"/>
                  <a:pt x="38" y="2"/>
                </a:cubicBezTo>
                <a:cubicBezTo>
                  <a:pt x="37" y="2"/>
                  <a:pt x="37" y="2"/>
                  <a:pt x="37" y="2"/>
                </a:cubicBezTo>
                <a:cubicBezTo>
                  <a:pt x="37" y="3"/>
                  <a:pt x="37" y="3"/>
                  <a:pt x="37" y="3"/>
                </a:cubicBezTo>
                <a:cubicBezTo>
                  <a:pt x="37" y="3"/>
                  <a:pt x="37" y="3"/>
                  <a:pt x="37" y="3"/>
                </a:cubicBezTo>
                <a:cubicBezTo>
                  <a:pt x="40" y="6"/>
                  <a:pt x="40" y="6"/>
                  <a:pt x="40" y="6"/>
                </a:cubicBezTo>
                <a:cubicBezTo>
                  <a:pt x="40" y="7"/>
                  <a:pt x="40" y="7"/>
                  <a:pt x="40" y="7"/>
                </a:cubicBezTo>
                <a:cubicBezTo>
                  <a:pt x="38" y="5"/>
                  <a:pt x="38" y="5"/>
                  <a:pt x="38" y="5"/>
                </a:cubicBezTo>
                <a:cubicBezTo>
                  <a:pt x="37" y="5"/>
                  <a:pt x="37" y="5"/>
                  <a:pt x="37" y="5"/>
                </a:cubicBezTo>
                <a:cubicBezTo>
                  <a:pt x="37" y="6"/>
                  <a:pt x="37" y="6"/>
                  <a:pt x="37" y="6"/>
                </a:cubicBezTo>
                <a:cubicBezTo>
                  <a:pt x="37" y="6"/>
                  <a:pt x="37" y="6"/>
                  <a:pt x="37" y="6"/>
                </a:cubicBezTo>
                <a:cubicBezTo>
                  <a:pt x="40" y="9"/>
                  <a:pt x="40" y="9"/>
                  <a:pt x="40" y="9"/>
                </a:cubicBezTo>
                <a:cubicBezTo>
                  <a:pt x="40" y="17"/>
                  <a:pt x="40" y="17"/>
                  <a:pt x="40" y="17"/>
                </a:cubicBezTo>
                <a:cubicBezTo>
                  <a:pt x="39" y="17"/>
                  <a:pt x="39" y="18"/>
                  <a:pt x="39" y="18"/>
                </a:cubicBezTo>
                <a:cubicBezTo>
                  <a:pt x="39" y="19"/>
                  <a:pt x="39" y="19"/>
                  <a:pt x="39" y="19"/>
                </a:cubicBezTo>
                <a:cubicBezTo>
                  <a:pt x="39" y="23"/>
                  <a:pt x="39" y="23"/>
                  <a:pt x="39" y="23"/>
                </a:cubicBezTo>
                <a:cubicBezTo>
                  <a:pt x="36" y="19"/>
                  <a:pt x="36" y="19"/>
                  <a:pt x="36" y="19"/>
                </a:cubicBezTo>
                <a:cubicBezTo>
                  <a:pt x="35" y="19"/>
                  <a:pt x="35" y="19"/>
                  <a:pt x="35" y="19"/>
                </a:cubicBezTo>
                <a:cubicBezTo>
                  <a:pt x="35" y="20"/>
                  <a:pt x="35" y="20"/>
                  <a:pt x="35" y="20"/>
                </a:cubicBezTo>
                <a:cubicBezTo>
                  <a:pt x="35" y="20"/>
                  <a:pt x="35" y="20"/>
                  <a:pt x="35" y="20"/>
                </a:cubicBezTo>
                <a:cubicBezTo>
                  <a:pt x="39" y="24"/>
                  <a:pt x="39" y="24"/>
                  <a:pt x="39" y="24"/>
                </a:cubicBezTo>
                <a:cubicBezTo>
                  <a:pt x="39" y="27"/>
                  <a:pt x="39" y="27"/>
                  <a:pt x="39" y="27"/>
                </a:cubicBezTo>
                <a:cubicBezTo>
                  <a:pt x="36" y="23"/>
                  <a:pt x="36" y="23"/>
                  <a:pt x="36" y="23"/>
                </a:cubicBezTo>
                <a:cubicBezTo>
                  <a:pt x="35" y="23"/>
                  <a:pt x="35" y="23"/>
                  <a:pt x="35" y="23"/>
                </a:cubicBezTo>
                <a:cubicBezTo>
                  <a:pt x="35" y="24"/>
                  <a:pt x="35" y="24"/>
                  <a:pt x="35" y="24"/>
                </a:cubicBezTo>
                <a:cubicBezTo>
                  <a:pt x="35" y="24"/>
                  <a:pt x="35" y="24"/>
                  <a:pt x="35" y="24"/>
                </a:cubicBezTo>
                <a:cubicBezTo>
                  <a:pt x="39" y="28"/>
                  <a:pt x="39" y="28"/>
                  <a:pt x="39" y="28"/>
                </a:cubicBezTo>
                <a:cubicBezTo>
                  <a:pt x="38" y="37"/>
                  <a:pt x="38" y="37"/>
                  <a:pt x="38" y="37"/>
                </a:cubicBezTo>
                <a:cubicBezTo>
                  <a:pt x="38" y="37"/>
                  <a:pt x="38" y="37"/>
                  <a:pt x="38" y="37"/>
                </a:cubicBezTo>
                <a:cubicBezTo>
                  <a:pt x="33" y="31"/>
                  <a:pt x="33" y="31"/>
                  <a:pt x="33" y="31"/>
                </a:cubicBezTo>
                <a:cubicBezTo>
                  <a:pt x="34" y="25"/>
                  <a:pt x="34" y="25"/>
                  <a:pt x="34" y="25"/>
                </a:cubicBezTo>
                <a:cubicBezTo>
                  <a:pt x="33" y="25"/>
                  <a:pt x="33" y="25"/>
                  <a:pt x="33" y="25"/>
                </a:cubicBezTo>
                <a:cubicBezTo>
                  <a:pt x="33" y="25"/>
                  <a:pt x="33" y="25"/>
                  <a:pt x="33" y="25"/>
                </a:cubicBezTo>
                <a:cubicBezTo>
                  <a:pt x="32" y="30"/>
                  <a:pt x="32" y="30"/>
                  <a:pt x="32" y="30"/>
                </a:cubicBezTo>
                <a:cubicBezTo>
                  <a:pt x="31" y="28"/>
                  <a:pt x="31" y="28"/>
                  <a:pt x="31" y="28"/>
                </a:cubicBezTo>
                <a:cubicBezTo>
                  <a:pt x="31" y="22"/>
                  <a:pt x="31" y="22"/>
                  <a:pt x="31" y="22"/>
                </a:cubicBezTo>
                <a:cubicBezTo>
                  <a:pt x="31" y="21"/>
                  <a:pt x="31" y="21"/>
                  <a:pt x="31" y="21"/>
                </a:cubicBezTo>
                <a:cubicBezTo>
                  <a:pt x="30" y="22"/>
                  <a:pt x="30" y="22"/>
                  <a:pt x="30" y="22"/>
                </a:cubicBezTo>
                <a:cubicBezTo>
                  <a:pt x="30" y="27"/>
                  <a:pt x="30" y="27"/>
                  <a:pt x="30" y="27"/>
                </a:cubicBezTo>
                <a:cubicBezTo>
                  <a:pt x="25" y="22"/>
                  <a:pt x="25" y="22"/>
                  <a:pt x="25" y="22"/>
                </a:cubicBezTo>
                <a:cubicBezTo>
                  <a:pt x="25" y="21"/>
                  <a:pt x="25" y="21"/>
                  <a:pt x="25" y="21"/>
                </a:cubicBezTo>
                <a:cubicBezTo>
                  <a:pt x="25" y="20"/>
                  <a:pt x="24" y="20"/>
                  <a:pt x="24" y="20"/>
                </a:cubicBezTo>
                <a:cubicBezTo>
                  <a:pt x="24" y="20"/>
                  <a:pt x="24" y="20"/>
                  <a:pt x="24" y="20"/>
                </a:cubicBezTo>
                <a:cubicBezTo>
                  <a:pt x="20" y="16"/>
                  <a:pt x="20" y="16"/>
                  <a:pt x="20" y="16"/>
                </a:cubicBezTo>
                <a:cubicBezTo>
                  <a:pt x="20" y="12"/>
                  <a:pt x="20" y="12"/>
                  <a:pt x="20" y="12"/>
                </a:cubicBezTo>
                <a:cubicBezTo>
                  <a:pt x="20" y="11"/>
                  <a:pt x="20" y="11"/>
                  <a:pt x="20" y="11"/>
                </a:cubicBezTo>
                <a:cubicBezTo>
                  <a:pt x="19" y="11"/>
                  <a:pt x="19" y="11"/>
                  <a:pt x="19" y="11"/>
                </a:cubicBezTo>
                <a:cubicBezTo>
                  <a:pt x="19" y="15"/>
                  <a:pt x="19" y="15"/>
                  <a:pt x="19" y="15"/>
                </a:cubicBezTo>
                <a:cubicBezTo>
                  <a:pt x="18" y="14"/>
                  <a:pt x="18" y="14"/>
                  <a:pt x="18" y="14"/>
                </a:cubicBezTo>
                <a:cubicBezTo>
                  <a:pt x="18" y="9"/>
                  <a:pt x="18" y="9"/>
                  <a:pt x="18" y="9"/>
                </a:cubicBezTo>
                <a:cubicBezTo>
                  <a:pt x="18" y="9"/>
                  <a:pt x="18" y="9"/>
                  <a:pt x="18" y="9"/>
                </a:cubicBezTo>
                <a:cubicBezTo>
                  <a:pt x="17" y="9"/>
                  <a:pt x="17" y="9"/>
                  <a:pt x="17" y="9"/>
                </a:cubicBezTo>
                <a:cubicBezTo>
                  <a:pt x="17" y="13"/>
                  <a:pt x="17" y="13"/>
                  <a:pt x="17" y="13"/>
                </a:cubicBezTo>
                <a:cubicBezTo>
                  <a:pt x="15" y="10"/>
                  <a:pt x="15" y="10"/>
                  <a:pt x="15" y="10"/>
                </a:cubicBezTo>
                <a:cubicBezTo>
                  <a:pt x="15" y="10"/>
                  <a:pt x="15" y="10"/>
                  <a:pt x="15" y="9"/>
                </a:cubicBezTo>
                <a:cubicBezTo>
                  <a:pt x="15" y="9"/>
                  <a:pt x="14" y="9"/>
                  <a:pt x="14" y="9"/>
                </a:cubicBezTo>
                <a:cubicBezTo>
                  <a:pt x="14" y="9"/>
                  <a:pt x="14" y="9"/>
                  <a:pt x="13" y="9"/>
                </a:cubicBezTo>
                <a:cubicBezTo>
                  <a:pt x="13" y="10"/>
                  <a:pt x="13" y="10"/>
                  <a:pt x="13" y="11"/>
                </a:cubicBezTo>
                <a:cubicBezTo>
                  <a:pt x="13" y="11"/>
                  <a:pt x="14" y="11"/>
                  <a:pt x="14" y="11"/>
                </a:cubicBezTo>
                <a:cubicBezTo>
                  <a:pt x="14" y="11"/>
                  <a:pt x="14" y="11"/>
                  <a:pt x="14" y="11"/>
                </a:cubicBezTo>
                <a:cubicBezTo>
                  <a:pt x="16" y="13"/>
                  <a:pt x="16" y="13"/>
                  <a:pt x="16" y="13"/>
                </a:cubicBezTo>
                <a:cubicBezTo>
                  <a:pt x="13" y="13"/>
                  <a:pt x="13" y="13"/>
                  <a:pt x="13" y="13"/>
                </a:cubicBezTo>
                <a:cubicBezTo>
                  <a:pt x="12" y="14"/>
                  <a:pt x="12" y="14"/>
                  <a:pt x="12" y="14"/>
                </a:cubicBezTo>
                <a:cubicBezTo>
                  <a:pt x="12" y="14"/>
                  <a:pt x="12" y="14"/>
                  <a:pt x="12" y="14"/>
                </a:cubicBezTo>
                <a:cubicBezTo>
                  <a:pt x="13" y="14"/>
                  <a:pt x="13" y="14"/>
                  <a:pt x="13" y="14"/>
                </a:cubicBezTo>
                <a:cubicBezTo>
                  <a:pt x="17" y="14"/>
                  <a:pt x="17" y="14"/>
                  <a:pt x="17" y="14"/>
                </a:cubicBezTo>
                <a:cubicBezTo>
                  <a:pt x="18" y="16"/>
                  <a:pt x="18" y="16"/>
                  <a:pt x="18" y="16"/>
                </a:cubicBezTo>
                <a:cubicBezTo>
                  <a:pt x="15" y="15"/>
                  <a:pt x="15" y="15"/>
                  <a:pt x="15" y="15"/>
                </a:cubicBezTo>
                <a:cubicBezTo>
                  <a:pt x="14" y="16"/>
                  <a:pt x="14" y="16"/>
                  <a:pt x="14" y="16"/>
                </a:cubicBezTo>
                <a:cubicBezTo>
                  <a:pt x="14" y="16"/>
                  <a:pt x="14" y="16"/>
                  <a:pt x="14" y="16"/>
                </a:cubicBezTo>
                <a:cubicBezTo>
                  <a:pt x="15" y="16"/>
                  <a:pt x="15" y="16"/>
                  <a:pt x="15" y="16"/>
                </a:cubicBezTo>
                <a:cubicBezTo>
                  <a:pt x="19" y="17"/>
                  <a:pt x="19" y="17"/>
                  <a:pt x="19" y="17"/>
                </a:cubicBezTo>
                <a:cubicBezTo>
                  <a:pt x="23" y="21"/>
                  <a:pt x="23" y="21"/>
                  <a:pt x="23" y="21"/>
                </a:cubicBezTo>
                <a:cubicBezTo>
                  <a:pt x="23" y="21"/>
                  <a:pt x="23" y="22"/>
                  <a:pt x="23" y="22"/>
                </a:cubicBezTo>
                <a:cubicBezTo>
                  <a:pt x="23" y="22"/>
                  <a:pt x="24" y="23"/>
                  <a:pt x="24" y="23"/>
                </a:cubicBezTo>
                <a:cubicBezTo>
                  <a:pt x="24" y="23"/>
                  <a:pt x="24" y="23"/>
                  <a:pt x="24" y="23"/>
                </a:cubicBezTo>
                <a:cubicBezTo>
                  <a:pt x="29" y="28"/>
                  <a:pt x="29" y="28"/>
                  <a:pt x="29" y="28"/>
                </a:cubicBezTo>
                <a:cubicBezTo>
                  <a:pt x="24" y="27"/>
                  <a:pt x="24" y="27"/>
                  <a:pt x="24" y="27"/>
                </a:cubicBezTo>
                <a:cubicBezTo>
                  <a:pt x="23" y="28"/>
                  <a:pt x="23" y="28"/>
                  <a:pt x="23" y="28"/>
                </a:cubicBezTo>
                <a:cubicBezTo>
                  <a:pt x="23" y="28"/>
                  <a:pt x="23" y="28"/>
                  <a:pt x="23" y="28"/>
                </a:cubicBezTo>
                <a:cubicBezTo>
                  <a:pt x="24" y="29"/>
                  <a:pt x="24" y="29"/>
                  <a:pt x="24" y="29"/>
                </a:cubicBezTo>
                <a:cubicBezTo>
                  <a:pt x="30" y="29"/>
                  <a:pt x="30" y="29"/>
                  <a:pt x="30" y="29"/>
                </a:cubicBezTo>
                <a:cubicBezTo>
                  <a:pt x="31" y="31"/>
                  <a:pt x="31" y="31"/>
                  <a:pt x="31" y="31"/>
                </a:cubicBezTo>
                <a:cubicBezTo>
                  <a:pt x="26" y="31"/>
                  <a:pt x="26" y="31"/>
                  <a:pt x="26" y="31"/>
                </a:cubicBezTo>
                <a:cubicBezTo>
                  <a:pt x="26" y="31"/>
                  <a:pt x="26" y="31"/>
                  <a:pt x="26" y="31"/>
                </a:cubicBezTo>
                <a:cubicBezTo>
                  <a:pt x="26" y="32"/>
                  <a:pt x="26" y="32"/>
                  <a:pt x="26" y="32"/>
                </a:cubicBezTo>
                <a:cubicBezTo>
                  <a:pt x="26" y="32"/>
                  <a:pt x="26" y="32"/>
                  <a:pt x="26" y="32"/>
                </a:cubicBezTo>
                <a:cubicBezTo>
                  <a:pt x="32" y="32"/>
                  <a:pt x="32" y="32"/>
                  <a:pt x="32" y="32"/>
                </a:cubicBezTo>
                <a:cubicBezTo>
                  <a:pt x="37" y="38"/>
                  <a:pt x="37" y="38"/>
                  <a:pt x="37" y="38"/>
                </a:cubicBezTo>
                <a:cubicBezTo>
                  <a:pt x="29" y="37"/>
                  <a:pt x="29" y="37"/>
                  <a:pt x="29" y="37"/>
                </a:cubicBezTo>
                <a:cubicBezTo>
                  <a:pt x="25" y="32"/>
                  <a:pt x="25" y="32"/>
                  <a:pt x="25" y="32"/>
                </a:cubicBezTo>
                <a:cubicBezTo>
                  <a:pt x="24" y="32"/>
                  <a:pt x="24" y="32"/>
                  <a:pt x="24" y="32"/>
                </a:cubicBezTo>
                <a:cubicBezTo>
                  <a:pt x="24" y="33"/>
                  <a:pt x="24" y="33"/>
                  <a:pt x="24" y="33"/>
                </a:cubicBezTo>
                <a:cubicBezTo>
                  <a:pt x="27" y="37"/>
                  <a:pt x="27" y="37"/>
                  <a:pt x="27" y="37"/>
                </a:cubicBezTo>
                <a:cubicBezTo>
                  <a:pt x="25" y="37"/>
                  <a:pt x="25" y="37"/>
                  <a:pt x="25" y="37"/>
                </a:cubicBezTo>
                <a:cubicBezTo>
                  <a:pt x="21" y="32"/>
                  <a:pt x="21" y="32"/>
                  <a:pt x="21" y="32"/>
                </a:cubicBezTo>
                <a:cubicBezTo>
                  <a:pt x="20" y="32"/>
                  <a:pt x="20" y="32"/>
                  <a:pt x="20" y="32"/>
                </a:cubicBezTo>
                <a:cubicBezTo>
                  <a:pt x="20" y="33"/>
                  <a:pt x="20" y="33"/>
                  <a:pt x="20" y="33"/>
                </a:cubicBezTo>
                <a:cubicBezTo>
                  <a:pt x="23" y="37"/>
                  <a:pt x="23" y="37"/>
                  <a:pt x="23" y="37"/>
                </a:cubicBezTo>
                <a:cubicBezTo>
                  <a:pt x="20" y="36"/>
                  <a:pt x="20" y="36"/>
                  <a:pt x="20" y="36"/>
                </a:cubicBezTo>
                <a:cubicBezTo>
                  <a:pt x="19" y="36"/>
                  <a:pt x="19" y="36"/>
                  <a:pt x="19" y="36"/>
                </a:cubicBezTo>
                <a:cubicBezTo>
                  <a:pt x="19" y="36"/>
                  <a:pt x="19" y="36"/>
                  <a:pt x="19" y="36"/>
                </a:cubicBezTo>
                <a:cubicBezTo>
                  <a:pt x="18" y="36"/>
                  <a:pt x="18" y="36"/>
                  <a:pt x="18" y="36"/>
                </a:cubicBezTo>
                <a:cubicBezTo>
                  <a:pt x="10" y="36"/>
                  <a:pt x="10" y="36"/>
                  <a:pt x="10" y="36"/>
                </a:cubicBezTo>
                <a:cubicBezTo>
                  <a:pt x="7" y="32"/>
                  <a:pt x="7" y="32"/>
                  <a:pt x="7" y="32"/>
                </a:cubicBezTo>
                <a:cubicBezTo>
                  <a:pt x="6" y="32"/>
                  <a:pt x="6" y="32"/>
                  <a:pt x="6" y="32"/>
                </a:cubicBezTo>
                <a:cubicBezTo>
                  <a:pt x="6" y="33"/>
                  <a:pt x="6" y="33"/>
                  <a:pt x="6" y="33"/>
                </a:cubicBezTo>
                <a:cubicBezTo>
                  <a:pt x="8" y="36"/>
                  <a:pt x="8" y="36"/>
                  <a:pt x="8" y="36"/>
                </a:cubicBezTo>
                <a:cubicBezTo>
                  <a:pt x="7" y="35"/>
                  <a:pt x="7" y="35"/>
                  <a:pt x="7" y="35"/>
                </a:cubicBezTo>
                <a:cubicBezTo>
                  <a:pt x="4" y="32"/>
                  <a:pt x="4" y="32"/>
                  <a:pt x="4" y="32"/>
                </a:cubicBezTo>
                <a:cubicBezTo>
                  <a:pt x="3" y="32"/>
                  <a:pt x="3" y="32"/>
                  <a:pt x="3" y="32"/>
                </a:cubicBezTo>
                <a:cubicBezTo>
                  <a:pt x="3" y="33"/>
                  <a:pt x="3" y="33"/>
                  <a:pt x="3" y="33"/>
                </a:cubicBezTo>
                <a:cubicBezTo>
                  <a:pt x="5" y="35"/>
                  <a:pt x="5" y="35"/>
                  <a:pt x="5" y="35"/>
                </a:cubicBezTo>
                <a:cubicBezTo>
                  <a:pt x="2" y="35"/>
                  <a:pt x="2" y="35"/>
                  <a:pt x="2" y="35"/>
                </a:cubicBezTo>
                <a:cubicBezTo>
                  <a:pt x="2" y="35"/>
                  <a:pt x="2" y="34"/>
                  <a:pt x="1" y="34"/>
                </a:cubicBezTo>
                <a:cubicBezTo>
                  <a:pt x="1" y="34"/>
                  <a:pt x="1" y="34"/>
                  <a:pt x="1" y="34"/>
                </a:cubicBezTo>
                <a:cubicBezTo>
                  <a:pt x="1" y="34"/>
                  <a:pt x="0" y="35"/>
                  <a:pt x="0" y="36"/>
                </a:cubicBezTo>
                <a:cubicBezTo>
                  <a:pt x="0" y="36"/>
                  <a:pt x="0" y="37"/>
                  <a:pt x="1" y="37"/>
                </a:cubicBezTo>
                <a:cubicBezTo>
                  <a:pt x="1" y="37"/>
                  <a:pt x="1" y="37"/>
                  <a:pt x="1" y="37"/>
                </a:cubicBezTo>
                <a:cubicBezTo>
                  <a:pt x="2" y="37"/>
                  <a:pt x="2" y="37"/>
                  <a:pt x="2" y="36"/>
                </a:cubicBezTo>
                <a:cubicBezTo>
                  <a:pt x="5" y="36"/>
                  <a:pt x="5" y="36"/>
                  <a:pt x="5" y="36"/>
                </a:cubicBezTo>
                <a:cubicBezTo>
                  <a:pt x="3" y="39"/>
                  <a:pt x="3" y="39"/>
                  <a:pt x="3" y="39"/>
                </a:cubicBezTo>
                <a:cubicBezTo>
                  <a:pt x="3" y="39"/>
                  <a:pt x="3" y="39"/>
                  <a:pt x="3" y="39"/>
                </a:cubicBezTo>
                <a:cubicBezTo>
                  <a:pt x="3" y="39"/>
                  <a:pt x="3" y="39"/>
                  <a:pt x="3" y="39"/>
                </a:cubicBezTo>
                <a:cubicBezTo>
                  <a:pt x="3" y="40"/>
                  <a:pt x="3" y="40"/>
                  <a:pt x="3" y="40"/>
                </a:cubicBezTo>
                <a:cubicBezTo>
                  <a:pt x="7" y="37"/>
                  <a:pt x="7" y="37"/>
                  <a:pt x="7" y="37"/>
                </a:cubicBezTo>
                <a:cubicBezTo>
                  <a:pt x="8" y="37"/>
                  <a:pt x="8" y="37"/>
                  <a:pt x="8" y="37"/>
                </a:cubicBezTo>
                <a:cubicBezTo>
                  <a:pt x="6" y="39"/>
                  <a:pt x="6" y="39"/>
                  <a:pt x="6" y="39"/>
                </a:cubicBezTo>
                <a:cubicBezTo>
                  <a:pt x="6" y="40"/>
                  <a:pt x="6" y="40"/>
                  <a:pt x="6" y="40"/>
                </a:cubicBezTo>
                <a:cubicBezTo>
                  <a:pt x="6" y="40"/>
                  <a:pt x="6" y="40"/>
                  <a:pt x="6" y="40"/>
                </a:cubicBezTo>
                <a:cubicBezTo>
                  <a:pt x="6" y="40"/>
                  <a:pt x="6" y="40"/>
                  <a:pt x="6" y="40"/>
                </a:cubicBezTo>
                <a:cubicBezTo>
                  <a:pt x="10" y="37"/>
                  <a:pt x="10" y="37"/>
                  <a:pt x="10" y="37"/>
                </a:cubicBezTo>
                <a:cubicBezTo>
                  <a:pt x="17" y="37"/>
                  <a:pt x="17" y="37"/>
                  <a:pt x="17" y="37"/>
                </a:cubicBezTo>
                <a:cubicBezTo>
                  <a:pt x="18" y="38"/>
                  <a:pt x="18" y="38"/>
                  <a:pt x="18" y="38"/>
                </a:cubicBezTo>
                <a:cubicBezTo>
                  <a:pt x="18" y="38"/>
                  <a:pt x="18" y="38"/>
                  <a:pt x="19" y="38"/>
                </a:cubicBezTo>
                <a:cubicBezTo>
                  <a:pt x="19" y="38"/>
                  <a:pt x="19" y="38"/>
                  <a:pt x="20" y="37"/>
                </a:cubicBezTo>
                <a:cubicBezTo>
                  <a:pt x="23" y="38"/>
                  <a:pt x="23" y="38"/>
                  <a:pt x="23" y="38"/>
                </a:cubicBezTo>
                <a:cubicBezTo>
                  <a:pt x="19" y="41"/>
                  <a:pt x="19" y="41"/>
                  <a:pt x="19" y="41"/>
                </a:cubicBezTo>
                <a:cubicBezTo>
                  <a:pt x="19" y="42"/>
                  <a:pt x="19" y="42"/>
                  <a:pt x="19" y="42"/>
                </a:cubicBezTo>
                <a:cubicBezTo>
                  <a:pt x="19" y="42"/>
                  <a:pt x="19" y="42"/>
                  <a:pt x="19" y="42"/>
                </a:cubicBezTo>
                <a:cubicBezTo>
                  <a:pt x="20" y="42"/>
                  <a:pt x="20" y="42"/>
                  <a:pt x="20" y="42"/>
                </a:cubicBezTo>
                <a:cubicBezTo>
                  <a:pt x="25" y="38"/>
                  <a:pt x="25" y="38"/>
                  <a:pt x="25" y="38"/>
                </a:cubicBezTo>
                <a:cubicBezTo>
                  <a:pt x="27" y="38"/>
                  <a:pt x="27" y="38"/>
                  <a:pt x="27" y="38"/>
                </a:cubicBezTo>
                <a:cubicBezTo>
                  <a:pt x="23" y="41"/>
                  <a:pt x="23" y="41"/>
                  <a:pt x="23" y="41"/>
                </a:cubicBezTo>
                <a:cubicBezTo>
                  <a:pt x="23" y="42"/>
                  <a:pt x="23" y="42"/>
                  <a:pt x="23" y="42"/>
                </a:cubicBezTo>
                <a:cubicBezTo>
                  <a:pt x="23" y="42"/>
                  <a:pt x="23" y="42"/>
                  <a:pt x="23" y="42"/>
                </a:cubicBezTo>
                <a:cubicBezTo>
                  <a:pt x="24" y="42"/>
                  <a:pt x="24" y="42"/>
                  <a:pt x="24" y="42"/>
                </a:cubicBezTo>
                <a:cubicBezTo>
                  <a:pt x="29" y="38"/>
                  <a:pt x="29" y="38"/>
                  <a:pt x="29" y="38"/>
                </a:cubicBezTo>
                <a:cubicBezTo>
                  <a:pt x="37" y="39"/>
                  <a:pt x="37" y="39"/>
                  <a:pt x="37" y="39"/>
                </a:cubicBezTo>
                <a:cubicBezTo>
                  <a:pt x="37" y="39"/>
                  <a:pt x="37" y="39"/>
                  <a:pt x="37" y="39"/>
                </a:cubicBezTo>
                <a:cubicBezTo>
                  <a:pt x="32" y="44"/>
                  <a:pt x="32" y="44"/>
                  <a:pt x="32" y="44"/>
                </a:cubicBezTo>
                <a:cubicBezTo>
                  <a:pt x="25" y="43"/>
                  <a:pt x="25" y="43"/>
                  <a:pt x="25" y="43"/>
                </a:cubicBezTo>
                <a:cubicBezTo>
                  <a:pt x="25" y="44"/>
                  <a:pt x="25" y="44"/>
                  <a:pt x="25" y="44"/>
                </a:cubicBezTo>
                <a:cubicBezTo>
                  <a:pt x="25" y="44"/>
                  <a:pt x="25" y="44"/>
                  <a:pt x="25" y="44"/>
                </a:cubicBezTo>
                <a:cubicBezTo>
                  <a:pt x="25" y="44"/>
                  <a:pt x="25" y="44"/>
                  <a:pt x="25" y="44"/>
                </a:cubicBezTo>
                <a:cubicBezTo>
                  <a:pt x="30" y="45"/>
                  <a:pt x="30" y="45"/>
                  <a:pt x="30" y="45"/>
                </a:cubicBezTo>
                <a:cubicBezTo>
                  <a:pt x="28" y="47"/>
                  <a:pt x="28" y="47"/>
                  <a:pt x="28" y="47"/>
                </a:cubicBezTo>
                <a:cubicBezTo>
                  <a:pt x="22" y="46"/>
                  <a:pt x="22" y="46"/>
                  <a:pt x="22" y="46"/>
                </a:cubicBezTo>
                <a:cubicBezTo>
                  <a:pt x="22" y="47"/>
                  <a:pt x="22" y="47"/>
                  <a:pt x="22" y="47"/>
                </a:cubicBezTo>
                <a:cubicBezTo>
                  <a:pt x="22" y="47"/>
                  <a:pt x="22" y="47"/>
                  <a:pt x="22" y="47"/>
                </a:cubicBezTo>
                <a:cubicBezTo>
                  <a:pt x="22" y="47"/>
                  <a:pt x="22" y="47"/>
                  <a:pt x="22" y="47"/>
                </a:cubicBezTo>
                <a:cubicBezTo>
                  <a:pt x="27" y="48"/>
                  <a:pt x="27" y="48"/>
                  <a:pt x="27" y="48"/>
                </a:cubicBezTo>
                <a:cubicBezTo>
                  <a:pt x="22" y="52"/>
                  <a:pt x="22" y="52"/>
                  <a:pt x="22" y="52"/>
                </a:cubicBezTo>
                <a:cubicBezTo>
                  <a:pt x="22" y="52"/>
                  <a:pt x="22" y="52"/>
                  <a:pt x="22" y="52"/>
                </a:cubicBezTo>
                <a:cubicBezTo>
                  <a:pt x="22" y="52"/>
                  <a:pt x="21" y="52"/>
                  <a:pt x="21" y="52"/>
                </a:cubicBezTo>
                <a:cubicBezTo>
                  <a:pt x="21" y="52"/>
                  <a:pt x="21" y="53"/>
                  <a:pt x="21" y="53"/>
                </a:cubicBezTo>
                <a:cubicBezTo>
                  <a:pt x="17" y="57"/>
                  <a:pt x="17" y="57"/>
                  <a:pt x="17" y="57"/>
                </a:cubicBezTo>
                <a:cubicBezTo>
                  <a:pt x="12" y="57"/>
                  <a:pt x="12" y="57"/>
                  <a:pt x="12" y="57"/>
                </a:cubicBezTo>
                <a:cubicBezTo>
                  <a:pt x="11" y="57"/>
                  <a:pt x="11" y="57"/>
                  <a:pt x="11" y="57"/>
                </a:cubicBezTo>
                <a:cubicBezTo>
                  <a:pt x="12" y="57"/>
                  <a:pt x="12" y="57"/>
                  <a:pt x="12" y="57"/>
                </a:cubicBezTo>
                <a:cubicBezTo>
                  <a:pt x="12" y="58"/>
                  <a:pt x="12" y="58"/>
                  <a:pt x="12" y="58"/>
                </a:cubicBezTo>
                <a:cubicBezTo>
                  <a:pt x="15" y="58"/>
                  <a:pt x="15" y="58"/>
                  <a:pt x="15" y="58"/>
                </a:cubicBezTo>
                <a:cubicBezTo>
                  <a:pt x="14" y="59"/>
                  <a:pt x="14" y="59"/>
                  <a:pt x="14" y="59"/>
                </a:cubicBezTo>
                <a:cubicBezTo>
                  <a:pt x="10" y="59"/>
                  <a:pt x="10" y="59"/>
                  <a:pt x="10" y="59"/>
                </a:cubicBezTo>
                <a:cubicBezTo>
                  <a:pt x="9" y="59"/>
                  <a:pt x="9" y="59"/>
                  <a:pt x="9" y="59"/>
                </a:cubicBezTo>
                <a:cubicBezTo>
                  <a:pt x="9" y="59"/>
                  <a:pt x="9" y="59"/>
                  <a:pt x="9" y="59"/>
                </a:cubicBezTo>
                <a:cubicBezTo>
                  <a:pt x="10" y="60"/>
                  <a:pt x="10" y="60"/>
                  <a:pt x="10" y="60"/>
                </a:cubicBezTo>
                <a:cubicBezTo>
                  <a:pt x="13" y="60"/>
                  <a:pt x="13" y="60"/>
                  <a:pt x="13" y="60"/>
                </a:cubicBezTo>
                <a:cubicBezTo>
                  <a:pt x="11" y="62"/>
                  <a:pt x="11" y="62"/>
                  <a:pt x="11" y="62"/>
                </a:cubicBezTo>
                <a:cubicBezTo>
                  <a:pt x="11" y="62"/>
                  <a:pt x="10" y="62"/>
                  <a:pt x="10" y="62"/>
                </a:cubicBezTo>
                <a:cubicBezTo>
                  <a:pt x="10" y="62"/>
                  <a:pt x="10" y="62"/>
                  <a:pt x="10" y="62"/>
                </a:cubicBezTo>
                <a:cubicBezTo>
                  <a:pt x="9" y="63"/>
                  <a:pt x="9" y="63"/>
                  <a:pt x="9" y="64"/>
                </a:cubicBezTo>
                <a:cubicBezTo>
                  <a:pt x="10" y="64"/>
                  <a:pt x="10" y="64"/>
                  <a:pt x="10" y="64"/>
                </a:cubicBezTo>
                <a:cubicBezTo>
                  <a:pt x="11" y="64"/>
                  <a:pt x="11" y="64"/>
                  <a:pt x="11" y="64"/>
                </a:cubicBezTo>
                <a:cubicBezTo>
                  <a:pt x="11" y="64"/>
                  <a:pt x="12" y="63"/>
                  <a:pt x="11" y="63"/>
                </a:cubicBezTo>
                <a:cubicBezTo>
                  <a:pt x="14" y="61"/>
                  <a:pt x="14" y="61"/>
                  <a:pt x="14" y="61"/>
                </a:cubicBezTo>
                <a:cubicBezTo>
                  <a:pt x="14" y="64"/>
                  <a:pt x="14" y="64"/>
                  <a:pt x="14" y="64"/>
                </a:cubicBezTo>
                <a:cubicBezTo>
                  <a:pt x="14" y="65"/>
                  <a:pt x="14" y="65"/>
                  <a:pt x="14" y="65"/>
                </a:cubicBezTo>
                <a:cubicBezTo>
                  <a:pt x="14" y="65"/>
                  <a:pt x="14" y="65"/>
                  <a:pt x="14" y="65"/>
                </a:cubicBezTo>
                <a:cubicBezTo>
                  <a:pt x="15" y="64"/>
                  <a:pt x="15" y="64"/>
                  <a:pt x="15" y="64"/>
                </a:cubicBezTo>
                <a:cubicBezTo>
                  <a:pt x="15" y="60"/>
                  <a:pt x="15" y="60"/>
                  <a:pt x="15" y="60"/>
                </a:cubicBezTo>
                <a:cubicBezTo>
                  <a:pt x="16" y="59"/>
                  <a:pt x="16" y="59"/>
                  <a:pt x="16" y="59"/>
                </a:cubicBezTo>
                <a:cubicBezTo>
                  <a:pt x="16" y="62"/>
                  <a:pt x="16" y="62"/>
                  <a:pt x="16" y="62"/>
                </a:cubicBezTo>
                <a:cubicBezTo>
                  <a:pt x="16" y="63"/>
                  <a:pt x="16" y="63"/>
                  <a:pt x="16" y="63"/>
                </a:cubicBezTo>
                <a:cubicBezTo>
                  <a:pt x="16" y="63"/>
                  <a:pt x="16" y="63"/>
                  <a:pt x="16" y="63"/>
                </a:cubicBezTo>
                <a:cubicBezTo>
                  <a:pt x="17" y="62"/>
                  <a:pt x="17" y="62"/>
                  <a:pt x="17" y="62"/>
                </a:cubicBezTo>
                <a:cubicBezTo>
                  <a:pt x="17" y="58"/>
                  <a:pt x="17" y="58"/>
                  <a:pt x="17" y="58"/>
                </a:cubicBezTo>
                <a:cubicBezTo>
                  <a:pt x="21" y="54"/>
                  <a:pt x="21" y="54"/>
                  <a:pt x="21" y="54"/>
                </a:cubicBezTo>
                <a:cubicBezTo>
                  <a:pt x="22" y="54"/>
                  <a:pt x="22" y="54"/>
                  <a:pt x="22" y="54"/>
                </a:cubicBezTo>
                <a:cubicBezTo>
                  <a:pt x="22" y="54"/>
                  <a:pt x="22" y="54"/>
                  <a:pt x="23" y="54"/>
                </a:cubicBezTo>
                <a:cubicBezTo>
                  <a:pt x="23" y="54"/>
                  <a:pt x="23" y="53"/>
                  <a:pt x="23" y="53"/>
                </a:cubicBezTo>
                <a:cubicBezTo>
                  <a:pt x="28" y="48"/>
                  <a:pt x="28" y="48"/>
                  <a:pt x="28" y="48"/>
                </a:cubicBezTo>
                <a:cubicBezTo>
                  <a:pt x="28" y="54"/>
                  <a:pt x="28" y="54"/>
                  <a:pt x="28" y="54"/>
                </a:cubicBezTo>
                <a:cubicBezTo>
                  <a:pt x="28" y="54"/>
                  <a:pt x="28" y="54"/>
                  <a:pt x="28" y="54"/>
                </a:cubicBezTo>
                <a:cubicBezTo>
                  <a:pt x="28" y="54"/>
                  <a:pt x="28" y="54"/>
                  <a:pt x="28" y="54"/>
                </a:cubicBezTo>
                <a:cubicBezTo>
                  <a:pt x="29" y="54"/>
                  <a:pt x="29" y="54"/>
                  <a:pt x="29" y="54"/>
                </a:cubicBezTo>
                <a:cubicBezTo>
                  <a:pt x="29" y="47"/>
                  <a:pt x="29" y="47"/>
                  <a:pt x="29" y="47"/>
                </a:cubicBezTo>
                <a:cubicBezTo>
                  <a:pt x="31" y="46"/>
                  <a:pt x="31" y="46"/>
                  <a:pt x="31" y="46"/>
                </a:cubicBezTo>
                <a:cubicBezTo>
                  <a:pt x="31" y="51"/>
                  <a:pt x="31" y="51"/>
                  <a:pt x="31" y="51"/>
                </a:cubicBezTo>
                <a:cubicBezTo>
                  <a:pt x="31" y="51"/>
                  <a:pt x="31" y="51"/>
                  <a:pt x="31" y="51"/>
                </a:cubicBezTo>
                <a:cubicBezTo>
                  <a:pt x="31" y="51"/>
                  <a:pt x="31" y="51"/>
                  <a:pt x="31" y="51"/>
                </a:cubicBezTo>
                <a:cubicBezTo>
                  <a:pt x="32" y="51"/>
                  <a:pt x="32" y="51"/>
                  <a:pt x="32" y="51"/>
                </a:cubicBezTo>
                <a:cubicBezTo>
                  <a:pt x="32" y="45"/>
                  <a:pt x="32" y="45"/>
                  <a:pt x="32" y="45"/>
                </a:cubicBezTo>
                <a:cubicBezTo>
                  <a:pt x="38" y="40"/>
                  <a:pt x="38" y="40"/>
                  <a:pt x="38" y="40"/>
                </a:cubicBezTo>
                <a:cubicBezTo>
                  <a:pt x="37" y="47"/>
                  <a:pt x="37" y="47"/>
                  <a:pt x="37" y="47"/>
                </a:cubicBezTo>
                <a:cubicBezTo>
                  <a:pt x="33" y="51"/>
                  <a:pt x="33" y="51"/>
                  <a:pt x="33" y="51"/>
                </a:cubicBezTo>
                <a:cubicBezTo>
                  <a:pt x="33" y="52"/>
                  <a:pt x="33" y="52"/>
                  <a:pt x="33" y="52"/>
                </a:cubicBezTo>
                <a:cubicBezTo>
                  <a:pt x="33" y="52"/>
                  <a:pt x="33" y="52"/>
                  <a:pt x="33" y="52"/>
                </a:cubicBezTo>
                <a:cubicBezTo>
                  <a:pt x="33" y="52"/>
                  <a:pt x="33" y="52"/>
                  <a:pt x="33" y="52"/>
                </a:cubicBezTo>
                <a:cubicBezTo>
                  <a:pt x="37" y="49"/>
                  <a:pt x="37" y="49"/>
                  <a:pt x="37" y="49"/>
                </a:cubicBezTo>
                <a:cubicBezTo>
                  <a:pt x="37" y="52"/>
                  <a:pt x="37" y="52"/>
                  <a:pt x="37" y="52"/>
                </a:cubicBezTo>
                <a:cubicBezTo>
                  <a:pt x="32" y="56"/>
                  <a:pt x="32" y="56"/>
                  <a:pt x="32" y="56"/>
                </a:cubicBezTo>
                <a:cubicBezTo>
                  <a:pt x="32" y="56"/>
                  <a:pt x="32" y="56"/>
                  <a:pt x="32" y="56"/>
                </a:cubicBezTo>
                <a:cubicBezTo>
                  <a:pt x="32" y="56"/>
                  <a:pt x="32" y="56"/>
                  <a:pt x="32" y="56"/>
                </a:cubicBezTo>
                <a:cubicBezTo>
                  <a:pt x="33" y="56"/>
                  <a:pt x="33" y="56"/>
                  <a:pt x="33" y="56"/>
                </a:cubicBezTo>
                <a:cubicBezTo>
                  <a:pt x="37" y="53"/>
                  <a:pt x="37" y="53"/>
                  <a:pt x="37" y="53"/>
                </a:cubicBezTo>
                <a:cubicBezTo>
                  <a:pt x="37" y="57"/>
                  <a:pt x="37" y="57"/>
                  <a:pt x="37" y="57"/>
                </a:cubicBezTo>
                <a:cubicBezTo>
                  <a:pt x="36" y="57"/>
                  <a:pt x="36" y="57"/>
                  <a:pt x="36" y="58"/>
                </a:cubicBezTo>
                <a:cubicBezTo>
                  <a:pt x="36" y="58"/>
                  <a:pt x="36" y="59"/>
                  <a:pt x="37" y="59"/>
                </a:cubicBezTo>
                <a:cubicBezTo>
                  <a:pt x="36" y="67"/>
                  <a:pt x="36" y="67"/>
                  <a:pt x="36" y="67"/>
                </a:cubicBezTo>
                <a:cubicBezTo>
                  <a:pt x="33" y="70"/>
                  <a:pt x="33" y="70"/>
                  <a:pt x="33" y="70"/>
                </a:cubicBezTo>
                <a:cubicBezTo>
                  <a:pt x="33" y="70"/>
                  <a:pt x="33" y="70"/>
                  <a:pt x="33" y="70"/>
                </a:cubicBezTo>
                <a:cubicBezTo>
                  <a:pt x="33" y="70"/>
                  <a:pt x="33" y="70"/>
                  <a:pt x="33" y="70"/>
                </a:cubicBezTo>
                <a:cubicBezTo>
                  <a:pt x="33" y="70"/>
                  <a:pt x="33" y="70"/>
                  <a:pt x="33" y="70"/>
                </a:cubicBezTo>
                <a:cubicBezTo>
                  <a:pt x="36" y="68"/>
                  <a:pt x="36" y="68"/>
                  <a:pt x="36" y="68"/>
                </a:cubicBezTo>
                <a:cubicBezTo>
                  <a:pt x="36" y="70"/>
                  <a:pt x="36" y="70"/>
                  <a:pt x="36" y="70"/>
                </a:cubicBezTo>
                <a:cubicBezTo>
                  <a:pt x="32" y="73"/>
                  <a:pt x="32" y="73"/>
                  <a:pt x="32" y="73"/>
                </a:cubicBezTo>
                <a:cubicBezTo>
                  <a:pt x="32" y="73"/>
                  <a:pt x="32" y="73"/>
                  <a:pt x="32" y="73"/>
                </a:cubicBezTo>
                <a:cubicBezTo>
                  <a:pt x="32" y="73"/>
                  <a:pt x="32" y="73"/>
                  <a:pt x="32" y="73"/>
                </a:cubicBezTo>
                <a:cubicBezTo>
                  <a:pt x="33" y="74"/>
                  <a:pt x="33" y="74"/>
                  <a:pt x="33" y="74"/>
                </a:cubicBezTo>
                <a:cubicBezTo>
                  <a:pt x="36" y="71"/>
                  <a:pt x="36" y="71"/>
                  <a:pt x="36" y="71"/>
                </a:cubicBezTo>
                <a:cubicBezTo>
                  <a:pt x="36" y="74"/>
                  <a:pt x="36" y="74"/>
                  <a:pt x="36" y="74"/>
                </a:cubicBezTo>
                <a:cubicBezTo>
                  <a:pt x="35" y="74"/>
                  <a:pt x="35" y="75"/>
                  <a:pt x="35" y="75"/>
                </a:cubicBezTo>
                <a:cubicBezTo>
                  <a:pt x="35" y="76"/>
                  <a:pt x="35" y="76"/>
                  <a:pt x="36" y="76"/>
                </a:cubicBezTo>
                <a:cubicBezTo>
                  <a:pt x="36" y="76"/>
                  <a:pt x="36" y="76"/>
                  <a:pt x="36" y="76"/>
                </a:cubicBezTo>
                <a:cubicBezTo>
                  <a:pt x="37" y="76"/>
                  <a:pt x="37" y="76"/>
                  <a:pt x="37" y="75"/>
                </a:cubicBezTo>
                <a:cubicBezTo>
                  <a:pt x="37" y="75"/>
                  <a:pt x="37" y="74"/>
                  <a:pt x="37" y="74"/>
                </a:cubicBezTo>
                <a:cubicBezTo>
                  <a:pt x="37" y="71"/>
                  <a:pt x="37" y="71"/>
                  <a:pt x="37" y="71"/>
                </a:cubicBezTo>
                <a:cubicBezTo>
                  <a:pt x="39" y="74"/>
                  <a:pt x="39" y="74"/>
                  <a:pt x="39" y="74"/>
                </a:cubicBezTo>
                <a:cubicBezTo>
                  <a:pt x="40" y="74"/>
                  <a:pt x="40" y="74"/>
                  <a:pt x="40" y="74"/>
                </a:cubicBezTo>
                <a:cubicBezTo>
                  <a:pt x="40" y="73"/>
                  <a:pt x="40" y="73"/>
                  <a:pt x="40" y="73"/>
                </a:cubicBezTo>
                <a:cubicBezTo>
                  <a:pt x="37" y="70"/>
                  <a:pt x="37" y="70"/>
                  <a:pt x="37" y="70"/>
                </a:cubicBezTo>
                <a:cubicBezTo>
                  <a:pt x="37" y="68"/>
                  <a:pt x="37" y="68"/>
                  <a:pt x="37" y="68"/>
                </a:cubicBezTo>
                <a:cubicBezTo>
                  <a:pt x="39" y="71"/>
                  <a:pt x="39" y="71"/>
                  <a:pt x="39" y="71"/>
                </a:cubicBezTo>
                <a:cubicBezTo>
                  <a:pt x="40" y="71"/>
                  <a:pt x="40" y="71"/>
                  <a:pt x="40" y="71"/>
                </a:cubicBezTo>
                <a:cubicBezTo>
                  <a:pt x="40" y="70"/>
                  <a:pt x="40" y="70"/>
                  <a:pt x="40" y="70"/>
                </a:cubicBezTo>
                <a:cubicBezTo>
                  <a:pt x="37" y="67"/>
                  <a:pt x="37" y="67"/>
                  <a:pt x="37" y="67"/>
                </a:cubicBezTo>
                <a:cubicBezTo>
                  <a:pt x="38" y="59"/>
                  <a:pt x="38" y="59"/>
                  <a:pt x="38" y="59"/>
                </a:cubicBezTo>
                <a:cubicBezTo>
                  <a:pt x="38" y="59"/>
                  <a:pt x="38" y="58"/>
                  <a:pt x="38" y="58"/>
                </a:cubicBezTo>
                <a:cubicBezTo>
                  <a:pt x="38" y="57"/>
                  <a:pt x="38" y="57"/>
                  <a:pt x="38" y="57"/>
                </a:cubicBezTo>
                <a:cubicBezTo>
                  <a:pt x="38" y="53"/>
                  <a:pt x="38" y="53"/>
                  <a:pt x="38" y="53"/>
                </a:cubicBezTo>
                <a:cubicBezTo>
                  <a:pt x="41" y="57"/>
                  <a:pt x="41" y="57"/>
                  <a:pt x="41" y="57"/>
                </a:cubicBezTo>
                <a:cubicBezTo>
                  <a:pt x="42" y="57"/>
                  <a:pt x="42" y="57"/>
                  <a:pt x="42" y="57"/>
                </a:cubicBezTo>
                <a:cubicBezTo>
                  <a:pt x="42" y="56"/>
                  <a:pt x="42" y="56"/>
                  <a:pt x="42" y="56"/>
                </a:cubicBezTo>
                <a:cubicBezTo>
                  <a:pt x="38" y="52"/>
                  <a:pt x="38" y="52"/>
                  <a:pt x="38" y="52"/>
                </a:cubicBezTo>
                <a:cubicBezTo>
                  <a:pt x="38" y="49"/>
                  <a:pt x="38" y="49"/>
                  <a:pt x="38" y="49"/>
                </a:cubicBezTo>
                <a:cubicBezTo>
                  <a:pt x="42" y="53"/>
                  <a:pt x="42" y="53"/>
                  <a:pt x="42" y="53"/>
                </a:cubicBezTo>
                <a:cubicBezTo>
                  <a:pt x="43" y="53"/>
                  <a:pt x="43" y="53"/>
                  <a:pt x="43" y="53"/>
                </a:cubicBezTo>
                <a:cubicBezTo>
                  <a:pt x="43" y="52"/>
                  <a:pt x="43" y="52"/>
                  <a:pt x="43" y="52"/>
                </a:cubicBezTo>
                <a:cubicBezTo>
                  <a:pt x="39" y="48"/>
                  <a:pt x="39" y="48"/>
                  <a:pt x="39" y="48"/>
                </a:cubicBezTo>
                <a:cubicBezTo>
                  <a:pt x="39" y="40"/>
                  <a:pt x="39" y="40"/>
                  <a:pt x="39" y="40"/>
                </a:cubicBezTo>
                <a:cubicBezTo>
                  <a:pt x="44" y="45"/>
                  <a:pt x="44" y="45"/>
                  <a:pt x="44" y="45"/>
                </a:cubicBezTo>
                <a:cubicBezTo>
                  <a:pt x="43" y="51"/>
                  <a:pt x="43" y="51"/>
                  <a:pt x="43" y="51"/>
                </a:cubicBezTo>
                <a:cubicBezTo>
                  <a:pt x="43" y="52"/>
                  <a:pt x="43" y="52"/>
                  <a:pt x="43" y="52"/>
                </a:cubicBezTo>
                <a:cubicBezTo>
                  <a:pt x="44" y="52"/>
                  <a:pt x="44" y="52"/>
                  <a:pt x="44" y="52"/>
                </a:cubicBezTo>
                <a:cubicBezTo>
                  <a:pt x="44" y="51"/>
                  <a:pt x="44" y="51"/>
                  <a:pt x="44" y="51"/>
                </a:cubicBezTo>
                <a:cubicBezTo>
                  <a:pt x="45" y="46"/>
                  <a:pt x="45" y="46"/>
                  <a:pt x="45" y="46"/>
                </a:cubicBezTo>
                <a:cubicBezTo>
                  <a:pt x="46" y="48"/>
                  <a:pt x="46" y="48"/>
                  <a:pt x="46" y="48"/>
                </a:cubicBezTo>
                <a:cubicBezTo>
                  <a:pt x="46" y="54"/>
                  <a:pt x="46" y="54"/>
                  <a:pt x="46" y="54"/>
                </a:cubicBezTo>
                <a:cubicBezTo>
                  <a:pt x="46" y="55"/>
                  <a:pt x="46" y="55"/>
                  <a:pt x="46" y="55"/>
                </a:cubicBezTo>
                <a:cubicBezTo>
                  <a:pt x="46" y="55"/>
                  <a:pt x="46" y="55"/>
                  <a:pt x="46" y="55"/>
                </a:cubicBezTo>
                <a:cubicBezTo>
                  <a:pt x="47" y="54"/>
                  <a:pt x="47" y="54"/>
                  <a:pt x="47" y="54"/>
                </a:cubicBezTo>
                <a:cubicBezTo>
                  <a:pt x="47" y="49"/>
                  <a:pt x="47" y="49"/>
                  <a:pt x="47" y="49"/>
                </a:cubicBezTo>
                <a:cubicBezTo>
                  <a:pt x="52" y="55"/>
                  <a:pt x="52" y="55"/>
                  <a:pt x="52" y="55"/>
                </a:cubicBezTo>
                <a:cubicBezTo>
                  <a:pt x="52" y="55"/>
                  <a:pt x="52" y="55"/>
                  <a:pt x="52" y="56"/>
                </a:cubicBezTo>
                <a:cubicBezTo>
                  <a:pt x="52" y="56"/>
                  <a:pt x="53" y="56"/>
                  <a:pt x="53" y="56"/>
                </a:cubicBezTo>
                <a:cubicBezTo>
                  <a:pt x="53" y="56"/>
                  <a:pt x="53" y="56"/>
                  <a:pt x="53" y="56"/>
                </a:cubicBezTo>
                <a:cubicBezTo>
                  <a:pt x="57" y="60"/>
                  <a:pt x="57" y="60"/>
                  <a:pt x="57" y="60"/>
                </a:cubicBezTo>
                <a:cubicBezTo>
                  <a:pt x="57" y="65"/>
                  <a:pt x="57" y="65"/>
                  <a:pt x="57" y="65"/>
                </a:cubicBezTo>
                <a:cubicBezTo>
                  <a:pt x="57" y="65"/>
                  <a:pt x="57" y="65"/>
                  <a:pt x="57" y="65"/>
                </a:cubicBezTo>
                <a:cubicBezTo>
                  <a:pt x="57" y="65"/>
                  <a:pt x="57" y="65"/>
                  <a:pt x="57" y="65"/>
                </a:cubicBezTo>
                <a:cubicBezTo>
                  <a:pt x="58" y="65"/>
                  <a:pt x="58" y="65"/>
                  <a:pt x="58" y="65"/>
                </a:cubicBezTo>
                <a:cubicBezTo>
                  <a:pt x="58" y="62"/>
                  <a:pt x="58" y="62"/>
                  <a:pt x="58" y="62"/>
                </a:cubicBezTo>
                <a:cubicBezTo>
                  <a:pt x="59" y="63"/>
                  <a:pt x="59" y="63"/>
                  <a:pt x="59" y="63"/>
                </a:cubicBezTo>
                <a:cubicBezTo>
                  <a:pt x="59" y="67"/>
                  <a:pt x="59" y="67"/>
                  <a:pt x="59" y="67"/>
                </a:cubicBezTo>
                <a:cubicBezTo>
                  <a:pt x="59" y="68"/>
                  <a:pt x="59" y="68"/>
                  <a:pt x="59" y="68"/>
                </a:cubicBezTo>
                <a:cubicBezTo>
                  <a:pt x="59" y="68"/>
                  <a:pt x="59" y="68"/>
                  <a:pt x="59" y="68"/>
                </a:cubicBezTo>
                <a:cubicBezTo>
                  <a:pt x="60" y="67"/>
                  <a:pt x="60" y="67"/>
                  <a:pt x="60" y="67"/>
                </a:cubicBezTo>
                <a:cubicBezTo>
                  <a:pt x="60" y="64"/>
                  <a:pt x="60" y="64"/>
                  <a:pt x="60" y="64"/>
                </a:cubicBezTo>
                <a:cubicBezTo>
                  <a:pt x="62" y="66"/>
                  <a:pt x="62" y="66"/>
                  <a:pt x="62" y="66"/>
                </a:cubicBezTo>
                <a:cubicBezTo>
                  <a:pt x="62" y="66"/>
                  <a:pt x="62" y="67"/>
                  <a:pt x="62" y="67"/>
                </a:cubicBezTo>
                <a:cubicBezTo>
                  <a:pt x="62" y="67"/>
                  <a:pt x="63" y="67"/>
                  <a:pt x="63" y="67"/>
                </a:cubicBezTo>
                <a:cubicBezTo>
                  <a:pt x="63" y="67"/>
                  <a:pt x="63" y="67"/>
                  <a:pt x="64" y="67"/>
                </a:cubicBezTo>
                <a:cubicBezTo>
                  <a:pt x="64" y="67"/>
                  <a:pt x="64" y="66"/>
                  <a:pt x="64" y="66"/>
                </a:cubicBezTo>
                <a:cubicBezTo>
                  <a:pt x="64" y="65"/>
                  <a:pt x="63" y="65"/>
                  <a:pt x="63" y="65"/>
                </a:cubicBezTo>
                <a:cubicBezTo>
                  <a:pt x="63" y="65"/>
                  <a:pt x="63" y="65"/>
                  <a:pt x="63" y="65"/>
                </a:cubicBezTo>
                <a:cubicBezTo>
                  <a:pt x="61" y="63"/>
                  <a:pt x="61" y="63"/>
                  <a:pt x="61" y="63"/>
                </a:cubicBezTo>
                <a:cubicBezTo>
                  <a:pt x="64" y="63"/>
                  <a:pt x="64" y="63"/>
                  <a:pt x="64" y="63"/>
                </a:cubicBezTo>
                <a:cubicBezTo>
                  <a:pt x="65" y="63"/>
                  <a:pt x="65" y="63"/>
                  <a:pt x="65" y="63"/>
                </a:cubicBezTo>
                <a:cubicBezTo>
                  <a:pt x="64" y="62"/>
                  <a:pt x="64" y="62"/>
                  <a:pt x="64" y="62"/>
                </a:cubicBezTo>
                <a:cubicBezTo>
                  <a:pt x="60" y="62"/>
                  <a:pt x="60" y="62"/>
                  <a:pt x="60" y="62"/>
                </a:cubicBezTo>
                <a:cubicBezTo>
                  <a:pt x="59" y="61"/>
                  <a:pt x="59" y="61"/>
                  <a:pt x="59" y="61"/>
                </a:cubicBezTo>
                <a:cubicBezTo>
                  <a:pt x="62" y="61"/>
                  <a:pt x="62" y="61"/>
                  <a:pt x="62" y="61"/>
                </a:cubicBezTo>
                <a:cubicBezTo>
                  <a:pt x="63" y="61"/>
                  <a:pt x="63" y="61"/>
                  <a:pt x="63" y="61"/>
                </a:cubicBezTo>
                <a:cubicBezTo>
                  <a:pt x="62" y="60"/>
                  <a:pt x="62" y="60"/>
                  <a:pt x="62" y="60"/>
                </a:cubicBezTo>
                <a:cubicBezTo>
                  <a:pt x="58" y="60"/>
                  <a:pt x="58" y="60"/>
                  <a:pt x="58" y="60"/>
                </a:cubicBezTo>
                <a:cubicBezTo>
                  <a:pt x="54" y="55"/>
                  <a:pt x="54" y="55"/>
                  <a:pt x="54" y="55"/>
                </a:cubicBezTo>
                <a:cubicBezTo>
                  <a:pt x="54" y="55"/>
                  <a:pt x="54" y="55"/>
                  <a:pt x="54" y="54"/>
                </a:cubicBezTo>
                <a:cubicBezTo>
                  <a:pt x="54" y="54"/>
                  <a:pt x="53" y="54"/>
                  <a:pt x="53" y="54"/>
                </a:cubicBezTo>
                <a:cubicBezTo>
                  <a:pt x="53" y="54"/>
                  <a:pt x="53" y="54"/>
                  <a:pt x="53" y="54"/>
                </a:cubicBezTo>
                <a:cubicBezTo>
                  <a:pt x="48" y="49"/>
                  <a:pt x="48" y="49"/>
                  <a:pt x="48" y="49"/>
                </a:cubicBezTo>
                <a:cubicBezTo>
                  <a:pt x="53" y="49"/>
                  <a:pt x="53" y="49"/>
                  <a:pt x="53" y="49"/>
                </a:cubicBezTo>
                <a:cubicBezTo>
                  <a:pt x="54" y="48"/>
                  <a:pt x="54" y="48"/>
                  <a:pt x="54" y="48"/>
                </a:cubicBezTo>
                <a:cubicBezTo>
                  <a:pt x="53" y="48"/>
                  <a:pt x="53" y="48"/>
                  <a:pt x="53" y="48"/>
                </a:cubicBezTo>
                <a:cubicBezTo>
                  <a:pt x="47" y="47"/>
                  <a:pt x="47" y="47"/>
                  <a:pt x="47" y="47"/>
                </a:cubicBezTo>
                <a:cubicBezTo>
                  <a:pt x="46" y="46"/>
                  <a:pt x="46" y="46"/>
                  <a:pt x="46" y="46"/>
                </a:cubicBezTo>
                <a:cubicBezTo>
                  <a:pt x="51" y="46"/>
                  <a:pt x="51" y="46"/>
                  <a:pt x="51" y="46"/>
                </a:cubicBezTo>
                <a:cubicBezTo>
                  <a:pt x="51" y="45"/>
                  <a:pt x="51" y="45"/>
                  <a:pt x="51" y="45"/>
                </a:cubicBezTo>
                <a:cubicBezTo>
                  <a:pt x="51" y="45"/>
                  <a:pt x="51" y="45"/>
                  <a:pt x="51" y="45"/>
                </a:cubicBezTo>
                <a:cubicBezTo>
                  <a:pt x="45" y="44"/>
                  <a:pt x="45" y="44"/>
                  <a:pt x="45" y="44"/>
                </a:cubicBezTo>
                <a:cubicBezTo>
                  <a:pt x="40" y="39"/>
                  <a:pt x="40" y="39"/>
                  <a:pt x="40" y="39"/>
                </a:cubicBezTo>
                <a:cubicBezTo>
                  <a:pt x="40" y="39"/>
                  <a:pt x="40" y="39"/>
                  <a:pt x="40" y="39"/>
                </a:cubicBezTo>
                <a:cubicBezTo>
                  <a:pt x="49" y="40"/>
                  <a:pt x="49" y="40"/>
                  <a:pt x="49" y="40"/>
                </a:cubicBezTo>
                <a:cubicBezTo>
                  <a:pt x="53" y="44"/>
                  <a:pt x="53" y="44"/>
                  <a:pt x="53" y="44"/>
                </a:cubicBezTo>
                <a:cubicBezTo>
                  <a:pt x="53" y="44"/>
                  <a:pt x="53" y="44"/>
                  <a:pt x="53" y="44"/>
                </a:cubicBezTo>
                <a:cubicBezTo>
                  <a:pt x="54" y="44"/>
                  <a:pt x="54" y="44"/>
                  <a:pt x="54" y="44"/>
                </a:cubicBezTo>
                <a:cubicBezTo>
                  <a:pt x="54" y="43"/>
                  <a:pt x="54" y="43"/>
                  <a:pt x="54" y="43"/>
                </a:cubicBezTo>
                <a:cubicBezTo>
                  <a:pt x="51" y="40"/>
                  <a:pt x="51" y="40"/>
                  <a:pt x="51" y="40"/>
                </a:cubicBezTo>
                <a:cubicBezTo>
                  <a:pt x="53" y="40"/>
                  <a:pt x="53" y="40"/>
                  <a:pt x="53" y="40"/>
                </a:cubicBezTo>
                <a:cubicBezTo>
                  <a:pt x="57" y="45"/>
                  <a:pt x="57" y="45"/>
                  <a:pt x="57" y="45"/>
                </a:cubicBezTo>
                <a:cubicBezTo>
                  <a:pt x="57" y="45"/>
                  <a:pt x="57" y="45"/>
                  <a:pt x="57" y="45"/>
                </a:cubicBezTo>
                <a:cubicBezTo>
                  <a:pt x="58" y="45"/>
                  <a:pt x="58" y="45"/>
                  <a:pt x="58" y="45"/>
                </a:cubicBezTo>
                <a:cubicBezTo>
                  <a:pt x="58" y="44"/>
                  <a:pt x="58" y="44"/>
                  <a:pt x="58" y="44"/>
                </a:cubicBezTo>
                <a:cubicBezTo>
                  <a:pt x="55" y="40"/>
                  <a:pt x="55" y="40"/>
                  <a:pt x="55" y="40"/>
                </a:cubicBezTo>
                <a:cubicBezTo>
                  <a:pt x="58" y="40"/>
                  <a:pt x="58" y="40"/>
                  <a:pt x="58" y="40"/>
                </a:cubicBezTo>
                <a:cubicBezTo>
                  <a:pt x="58" y="41"/>
                  <a:pt x="59" y="41"/>
                  <a:pt x="59" y="41"/>
                </a:cubicBezTo>
                <a:cubicBezTo>
                  <a:pt x="59" y="41"/>
                  <a:pt x="59" y="41"/>
                  <a:pt x="59" y="41"/>
                </a:cubicBezTo>
                <a:cubicBezTo>
                  <a:pt x="60" y="41"/>
                  <a:pt x="60" y="41"/>
                  <a:pt x="60" y="40"/>
                </a:cubicBezTo>
                <a:cubicBezTo>
                  <a:pt x="68" y="41"/>
                  <a:pt x="68" y="41"/>
                  <a:pt x="68" y="41"/>
                </a:cubicBezTo>
                <a:cubicBezTo>
                  <a:pt x="68" y="41"/>
                  <a:pt x="68" y="41"/>
                  <a:pt x="68" y="41"/>
                </a:cubicBezTo>
                <a:cubicBezTo>
                  <a:pt x="71" y="44"/>
                  <a:pt x="71" y="44"/>
                  <a:pt x="71" y="44"/>
                </a:cubicBezTo>
                <a:cubicBezTo>
                  <a:pt x="71" y="44"/>
                  <a:pt x="71" y="44"/>
                  <a:pt x="71" y="44"/>
                </a:cubicBezTo>
                <a:cubicBezTo>
                  <a:pt x="72" y="44"/>
                  <a:pt x="72" y="44"/>
                  <a:pt x="72" y="44"/>
                </a:cubicBezTo>
                <a:cubicBezTo>
                  <a:pt x="72" y="44"/>
                  <a:pt x="72" y="44"/>
                  <a:pt x="72" y="44"/>
                </a:cubicBezTo>
                <a:cubicBezTo>
                  <a:pt x="69" y="41"/>
                  <a:pt x="69" y="41"/>
                  <a:pt x="69" y="41"/>
                </a:cubicBezTo>
                <a:cubicBezTo>
                  <a:pt x="71" y="41"/>
                  <a:pt x="71" y="41"/>
                  <a:pt x="71" y="41"/>
                </a:cubicBezTo>
                <a:cubicBezTo>
                  <a:pt x="71" y="41"/>
                  <a:pt x="71" y="41"/>
                  <a:pt x="71" y="41"/>
                </a:cubicBezTo>
                <a:cubicBezTo>
                  <a:pt x="74" y="45"/>
                  <a:pt x="74" y="45"/>
                  <a:pt x="74" y="45"/>
                </a:cubicBezTo>
                <a:cubicBezTo>
                  <a:pt x="74" y="45"/>
                  <a:pt x="74" y="45"/>
                  <a:pt x="74" y="45"/>
                </a:cubicBezTo>
                <a:cubicBezTo>
                  <a:pt x="75" y="45"/>
                  <a:pt x="75" y="45"/>
                  <a:pt x="75" y="45"/>
                </a:cubicBezTo>
                <a:cubicBezTo>
                  <a:pt x="75" y="44"/>
                  <a:pt x="75" y="44"/>
                  <a:pt x="75" y="44"/>
                </a:cubicBezTo>
                <a:cubicBezTo>
                  <a:pt x="73" y="41"/>
                  <a:pt x="73" y="41"/>
                  <a:pt x="73" y="41"/>
                </a:cubicBezTo>
                <a:cubicBezTo>
                  <a:pt x="76" y="41"/>
                  <a:pt x="76" y="41"/>
                  <a:pt x="76" y="41"/>
                </a:cubicBezTo>
                <a:cubicBezTo>
                  <a:pt x="76" y="42"/>
                  <a:pt x="76" y="42"/>
                  <a:pt x="77" y="42"/>
                </a:cubicBezTo>
                <a:cubicBezTo>
                  <a:pt x="77" y="42"/>
                  <a:pt x="77" y="42"/>
                  <a:pt x="77" y="42"/>
                </a:cubicBezTo>
                <a:cubicBezTo>
                  <a:pt x="77" y="42"/>
                  <a:pt x="78" y="42"/>
                  <a:pt x="78" y="41"/>
                </a:cubicBezTo>
                <a:cubicBezTo>
                  <a:pt x="78" y="40"/>
                  <a:pt x="77" y="40"/>
                  <a:pt x="77" y="40"/>
                </a:cubicBezTo>
                <a:cubicBezTo>
                  <a:pt x="77" y="40"/>
                  <a:pt x="77" y="40"/>
                  <a:pt x="77" y="40"/>
                </a:cubicBezTo>
                <a:cubicBezTo>
                  <a:pt x="76" y="40"/>
                  <a:pt x="76" y="40"/>
                  <a:pt x="76" y="40"/>
                </a:cubicBezTo>
                <a:cubicBezTo>
                  <a:pt x="73" y="40"/>
                  <a:pt x="73" y="40"/>
                  <a:pt x="73" y="40"/>
                </a:cubicBezTo>
                <a:cubicBezTo>
                  <a:pt x="75" y="38"/>
                  <a:pt x="75" y="38"/>
                  <a:pt x="75" y="38"/>
                </a:cubicBezTo>
                <a:cubicBezTo>
                  <a:pt x="75" y="37"/>
                  <a:pt x="75" y="37"/>
                  <a:pt x="75" y="37"/>
                </a:cubicBezTo>
                <a:cubicBezTo>
                  <a:pt x="74" y="37"/>
                  <a:pt x="74" y="37"/>
                  <a:pt x="74" y="37"/>
                </a:cubicBezTo>
                <a:cubicBezTo>
                  <a:pt x="71" y="40"/>
                  <a:pt x="71" y="40"/>
                  <a:pt x="71" y="40"/>
                </a:cubicBezTo>
                <a:cubicBezTo>
                  <a:pt x="70" y="40"/>
                  <a:pt x="70" y="40"/>
                  <a:pt x="70" y="40"/>
                </a:cubicBezTo>
                <a:cubicBezTo>
                  <a:pt x="72" y="38"/>
                  <a:pt x="72" y="38"/>
                  <a:pt x="72" y="38"/>
                </a:cubicBezTo>
                <a:cubicBezTo>
                  <a:pt x="72" y="37"/>
                  <a:pt x="72" y="37"/>
                  <a:pt x="72" y="37"/>
                </a:cubicBezTo>
                <a:cubicBezTo>
                  <a:pt x="71" y="37"/>
                  <a:pt x="71" y="37"/>
                  <a:pt x="71" y="37"/>
                </a:cubicBezTo>
                <a:cubicBezTo>
                  <a:pt x="68" y="40"/>
                  <a:pt x="68" y="40"/>
                  <a:pt x="68" y="40"/>
                </a:cubicBezTo>
                <a:cubicBezTo>
                  <a:pt x="60" y="39"/>
                  <a:pt x="60" y="39"/>
                  <a:pt x="60" y="39"/>
                </a:cubicBezTo>
                <a:cubicBezTo>
                  <a:pt x="60" y="39"/>
                  <a:pt x="60" y="39"/>
                  <a:pt x="59" y="38"/>
                </a:cubicBezTo>
                <a:cubicBezTo>
                  <a:pt x="59" y="38"/>
                  <a:pt x="59" y="38"/>
                  <a:pt x="59" y="38"/>
                </a:cubicBezTo>
                <a:cubicBezTo>
                  <a:pt x="59" y="38"/>
                  <a:pt x="58" y="39"/>
                  <a:pt x="58" y="39"/>
                </a:cubicBezTo>
                <a:cubicBezTo>
                  <a:pt x="55" y="39"/>
                  <a:pt x="55" y="39"/>
                  <a:pt x="55" y="39"/>
                </a:cubicBezTo>
                <a:cubicBezTo>
                  <a:pt x="59" y="35"/>
                  <a:pt x="59" y="35"/>
                  <a:pt x="59" y="35"/>
                </a:cubicBezTo>
                <a:cubicBezTo>
                  <a:pt x="59" y="35"/>
                  <a:pt x="59" y="35"/>
                  <a:pt x="59" y="35"/>
                </a:cubicBezTo>
                <a:cubicBezTo>
                  <a:pt x="58" y="35"/>
                  <a:pt x="58" y="35"/>
                  <a:pt x="58" y="35"/>
                </a:cubicBezTo>
                <a:cubicBezTo>
                  <a:pt x="53" y="39"/>
                  <a:pt x="53" y="39"/>
                  <a:pt x="53" y="39"/>
                </a:cubicBezTo>
                <a:cubicBezTo>
                  <a:pt x="51" y="39"/>
                  <a:pt x="51" y="39"/>
                  <a:pt x="51" y="39"/>
                </a:cubicBezTo>
                <a:cubicBezTo>
                  <a:pt x="54" y="35"/>
                  <a:pt x="54" y="35"/>
                  <a:pt x="54" y="35"/>
                </a:cubicBezTo>
                <a:cubicBezTo>
                  <a:pt x="54" y="34"/>
                  <a:pt x="54" y="34"/>
                  <a:pt x="54" y="34"/>
                </a:cubicBezTo>
                <a:cubicBezTo>
                  <a:pt x="54" y="34"/>
                  <a:pt x="54" y="34"/>
                  <a:pt x="54" y="34"/>
                </a:cubicBezTo>
                <a:cubicBezTo>
                  <a:pt x="49" y="38"/>
                  <a:pt x="49" y="38"/>
                  <a:pt x="49" y="38"/>
                </a:cubicBezTo>
                <a:cubicBezTo>
                  <a:pt x="40" y="38"/>
                  <a:pt x="40" y="38"/>
                  <a:pt x="40" y="38"/>
                </a:cubicBezTo>
                <a:cubicBezTo>
                  <a:pt x="46" y="33"/>
                  <a:pt x="46" y="33"/>
                  <a:pt x="46" y="33"/>
                </a:cubicBezTo>
                <a:cubicBezTo>
                  <a:pt x="52" y="33"/>
                  <a:pt x="52" y="33"/>
                  <a:pt x="52" y="33"/>
                </a:cubicBezTo>
                <a:cubicBezTo>
                  <a:pt x="53" y="33"/>
                  <a:pt x="53" y="33"/>
                  <a:pt x="53" y="33"/>
                </a:cubicBezTo>
                <a:cubicBezTo>
                  <a:pt x="52" y="32"/>
                  <a:pt x="52" y="32"/>
                  <a:pt x="52" y="32"/>
                </a:cubicBezTo>
                <a:cubicBezTo>
                  <a:pt x="47" y="32"/>
                  <a:pt x="47" y="32"/>
                  <a:pt x="47" y="32"/>
                </a:cubicBezTo>
                <a:cubicBezTo>
                  <a:pt x="49" y="30"/>
                  <a:pt x="49" y="30"/>
                  <a:pt x="49" y="30"/>
                </a:cubicBezTo>
                <a:cubicBezTo>
                  <a:pt x="55" y="30"/>
                  <a:pt x="55" y="30"/>
                  <a:pt x="55" y="30"/>
                </a:cubicBezTo>
                <a:cubicBezTo>
                  <a:pt x="56" y="30"/>
                  <a:pt x="56" y="30"/>
                  <a:pt x="56" y="30"/>
                </a:cubicBezTo>
                <a:cubicBezTo>
                  <a:pt x="56" y="29"/>
                  <a:pt x="56" y="29"/>
                  <a:pt x="56" y="29"/>
                </a:cubicBezTo>
                <a:cubicBezTo>
                  <a:pt x="51" y="29"/>
                  <a:pt x="51" y="29"/>
                  <a:pt x="51" y="29"/>
                </a:cubicBezTo>
                <a:cubicBezTo>
                  <a:pt x="56" y="24"/>
                  <a:pt x="56" y="24"/>
                  <a:pt x="56" y="24"/>
                </a:cubicBezTo>
                <a:cubicBezTo>
                  <a:pt x="57" y="24"/>
                  <a:pt x="57" y="24"/>
                  <a:pt x="57" y="24"/>
                </a:cubicBezTo>
                <a:cubicBezTo>
                  <a:pt x="57" y="24"/>
                  <a:pt x="57" y="24"/>
                  <a:pt x="58" y="24"/>
                </a:cubicBezTo>
                <a:cubicBezTo>
                  <a:pt x="58" y="23"/>
                  <a:pt x="58" y="23"/>
                  <a:pt x="58" y="22"/>
                </a:cubicBezTo>
                <a:cubicBezTo>
                  <a:pt x="61" y="20"/>
                  <a:pt x="61" y="20"/>
                  <a:pt x="61" y="20"/>
                </a:cubicBezTo>
                <a:cubicBezTo>
                  <a:pt x="61" y="20"/>
                  <a:pt x="61" y="20"/>
                  <a:pt x="61" y="20"/>
                </a:cubicBezTo>
                <a:cubicBezTo>
                  <a:pt x="66" y="20"/>
                  <a:pt x="66" y="20"/>
                  <a:pt x="66" y="20"/>
                </a:cubicBezTo>
                <a:cubicBezTo>
                  <a:pt x="66" y="19"/>
                  <a:pt x="66" y="19"/>
                  <a:pt x="66" y="19"/>
                </a:cubicBezTo>
                <a:cubicBezTo>
                  <a:pt x="66" y="19"/>
                  <a:pt x="66" y="19"/>
                  <a:pt x="66" y="19"/>
                </a:cubicBezTo>
                <a:cubicBezTo>
                  <a:pt x="62" y="19"/>
                  <a:pt x="62" y="19"/>
                  <a:pt x="62" y="19"/>
                </a:cubicBezTo>
                <a:cubicBezTo>
                  <a:pt x="64" y="18"/>
                  <a:pt x="64" y="18"/>
                  <a:pt x="64" y="18"/>
                </a:cubicBezTo>
                <a:cubicBezTo>
                  <a:pt x="64" y="18"/>
                  <a:pt x="64" y="18"/>
                  <a:pt x="64" y="18"/>
                </a:cubicBezTo>
                <a:cubicBezTo>
                  <a:pt x="68" y="18"/>
                  <a:pt x="68" y="18"/>
                  <a:pt x="68" y="18"/>
                </a:cubicBezTo>
                <a:cubicBezTo>
                  <a:pt x="69" y="17"/>
                  <a:pt x="69" y="17"/>
                  <a:pt x="69" y="17"/>
                </a:cubicBezTo>
                <a:cubicBezTo>
                  <a:pt x="68" y="17"/>
                  <a:pt x="68" y="17"/>
                  <a:pt x="68" y="17"/>
                </a:cubicBezTo>
                <a:cubicBezTo>
                  <a:pt x="65" y="17"/>
                  <a:pt x="65" y="17"/>
                  <a:pt x="65" y="17"/>
                </a:cubicBezTo>
                <a:cubicBezTo>
                  <a:pt x="67" y="15"/>
                  <a:pt x="67" y="15"/>
                  <a:pt x="67" y="15"/>
                </a:cubicBezTo>
                <a:cubicBezTo>
                  <a:pt x="67" y="15"/>
                  <a:pt x="67" y="15"/>
                  <a:pt x="67" y="15"/>
                </a:cubicBezTo>
                <a:cubicBezTo>
                  <a:pt x="68" y="15"/>
                  <a:pt x="68" y="15"/>
                  <a:pt x="68" y="14"/>
                </a:cubicBezTo>
                <a:cubicBezTo>
                  <a:pt x="69" y="14"/>
                  <a:pt x="69" y="13"/>
                  <a:pt x="68" y="13"/>
                </a:cubicBezTo>
                <a:cubicBezTo>
                  <a:pt x="68" y="12"/>
                  <a:pt x="68" y="12"/>
                  <a:pt x="67" y="12"/>
                </a:cubicBezTo>
                <a:cubicBezTo>
                  <a:pt x="67" y="12"/>
                  <a:pt x="67" y="12"/>
                  <a:pt x="67" y="13"/>
                </a:cubicBezTo>
                <a:cubicBezTo>
                  <a:pt x="66" y="13"/>
                  <a:pt x="66" y="13"/>
                  <a:pt x="66" y="14"/>
                </a:cubicBezTo>
                <a:cubicBezTo>
                  <a:pt x="64" y="16"/>
                  <a:pt x="64" y="16"/>
                  <a:pt x="64" y="16"/>
                </a:cubicBezTo>
                <a:cubicBezTo>
                  <a:pt x="64" y="12"/>
                  <a:pt x="64" y="12"/>
                  <a:pt x="64" y="12"/>
                </a:cubicBezTo>
                <a:cubicBezTo>
                  <a:pt x="64" y="12"/>
                  <a:pt x="64" y="12"/>
                  <a:pt x="64" y="12"/>
                </a:cubicBezTo>
                <a:cubicBezTo>
                  <a:pt x="63" y="12"/>
                  <a:pt x="63" y="12"/>
                  <a:pt x="63" y="12"/>
                </a:cubicBezTo>
                <a:cubicBezTo>
                  <a:pt x="63" y="17"/>
                  <a:pt x="63" y="17"/>
                  <a:pt x="63" y="17"/>
                </a:cubicBezTo>
                <a:cubicBezTo>
                  <a:pt x="62" y="18"/>
                  <a:pt x="62" y="18"/>
                  <a:pt x="62" y="18"/>
                </a:cubicBezTo>
                <a:cubicBezTo>
                  <a:pt x="62" y="14"/>
                  <a:pt x="62" y="14"/>
                  <a:pt x="62" y="14"/>
                </a:cubicBezTo>
                <a:cubicBezTo>
                  <a:pt x="62" y="14"/>
                  <a:pt x="62" y="14"/>
                  <a:pt x="62" y="14"/>
                </a:cubicBezTo>
                <a:cubicBezTo>
                  <a:pt x="61" y="14"/>
                  <a:pt x="61" y="14"/>
                  <a:pt x="61" y="14"/>
                </a:cubicBezTo>
                <a:cubicBezTo>
                  <a:pt x="61" y="19"/>
                  <a:pt x="61" y="19"/>
                  <a:pt x="61" y="19"/>
                </a:cubicBezTo>
                <a:cubicBezTo>
                  <a:pt x="57" y="22"/>
                  <a:pt x="57" y="22"/>
                  <a:pt x="57" y="22"/>
                </a:cubicBezTo>
                <a:cubicBezTo>
                  <a:pt x="57" y="21"/>
                  <a:pt x="57" y="21"/>
                  <a:pt x="57" y="21"/>
                </a:cubicBezTo>
                <a:cubicBezTo>
                  <a:pt x="57" y="21"/>
                  <a:pt x="56" y="22"/>
                  <a:pt x="56" y="22"/>
                </a:cubicBezTo>
                <a:cubicBezTo>
                  <a:pt x="56" y="22"/>
                  <a:pt x="56" y="22"/>
                  <a:pt x="56" y="23"/>
                </a:cubicBezTo>
                <a:cubicBezTo>
                  <a:pt x="50" y="28"/>
                  <a:pt x="50" y="28"/>
                  <a:pt x="50" y="28"/>
                </a:cubicBezTo>
                <a:cubicBezTo>
                  <a:pt x="50" y="23"/>
                  <a:pt x="50" y="23"/>
                  <a:pt x="50" y="23"/>
                </a:cubicBezTo>
                <a:cubicBezTo>
                  <a:pt x="50" y="22"/>
                  <a:pt x="50" y="22"/>
                  <a:pt x="50" y="22"/>
                </a:cubicBezTo>
                <a:cubicBezTo>
                  <a:pt x="49" y="23"/>
                  <a:pt x="49" y="23"/>
                  <a:pt x="49" y="23"/>
                </a:cubicBezTo>
                <a:cubicBezTo>
                  <a:pt x="49" y="29"/>
                  <a:pt x="49" y="29"/>
                  <a:pt x="49" y="29"/>
                </a:cubicBezTo>
                <a:cubicBezTo>
                  <a:pt x="47" y="31"/>
                  <a:pt x="47" y="31"/>
                  <a:pt x="47" y="31"/>
                </a:cubicBezTo>
                <a:cubicBezTo>
                  <a:pt x="47" y="26"/>
                  <a:pt x="47" y="26"/>
                  <a:pt x="47" y="26"/>
                </a:cubicBezTo>
                <a:cubicBezTo>
                  <a:pt x="46" y="25"/>
                  <a:pt x="46" y="25"/>
                  <a:pt x="46" y="25"/>
                </a:cubicBezTo>
                <a:cubicBezTo>
                  <a:pt x="46" y="26"/>
                  <a:pt x="46" y="26"/>
                  <a:pt x="46" y="26"/>
                </a:cubicBezTo>
                <a:cubicBezTo>
                  <a:pt x="45" y="32"/>
                  <a:pt x="45" y="32"/>
                  <a:pt x="45" y="32"/>
                </a:cubicBezTo>
                <a:cubicBezTo>
                  <a:pt x="39" y="37"/>
                  <a:pt x="39" y="37"/>
                  <a:pt x="39" y="37"/>
                </a:cubicBezTo>
                <a:cubicBezTo>
                  <a:pt x="39" y="37"/>
                  <a:pt x="39" y="37"/>
                  <a:pt x="39" y="37"/>
                </a:cubicBezTo>
                <a:cubicBezTo>
                  <a:pt x="40" y="28"/>
                  <a:pt x="40" y="28"/>
                  <a:pt x="40" y="28"/>
                </a:cubicBezTo>
                <a:cubicBezTo>
                  <a:pt x="45" y="24"/>
                  <a:pt x="45" y="24"/>
                  <a:pt x="45" y="24"/>
                </a:cubicBezTo>
                <a:cubicBezTo>
                  <a:pt x="45" y="24"/>
                  <a:pt x="45" y="24"/>
                  <a:pt x="45" y="24"/>
                </a:cubicBezTo>
                <a:cubicBezTo>
                  <a:pt x="44" y="24"/>
                  <a:pt x="44" y="24"/>
                  <a:pt x="44" y="24"/>
                </a:cubicBezTo>
                <a:cubicBezTo>
                  <a:pt x="40" y="27"/>
                  <a:pt x="40" y="27"/>
                  <a:pt x="40" y="27"/>
                </a:cubicBezTo>
                <a:cubicBezTo>
                  <a:pt x="40" y="24"/>
                  <a:pt x="40" y="24"/>
                  <a:pt x="40" y="24"/>
                </a:cubicBezTo>
                <a:cubicBezTo>
                  <a:pt x="45" y="20"/>
                  <a:pt x="45" y="20"/>
                  <a:pt x="45" y="20"/>
                </a:cubicBezTo>
                <a:cubicBezTo>
                  <a:pt x="45" y="20"/>
                  <a:pt x="45" y="20"/>
                  <a:pt x="45" y="20"/>
                </a:cubicBezTo>
                <a:cubicBezTo>
                  <a:pt x="44" y="19"/>
                  <a:pt x="44" y="19"/>
                  <a:pt x="44" y="19"/>
                </a:cubicBezTo>
                <a:cubicBezTo>
                  <a:pt x="40" y="23"/>
                  <a:pt x="40" y="23"/>
                  <a:pt x="40" y="23"/>
                </a:cubicBezTo>
                <a:cubicBezTo>
                  <a:pt x="41" y="19"/>
                  <a:pt x="41" y="19"/>
                  <a:pt x="41" y="19"/>
                </a:cubicBezTo>
                <a:cubicBezTo>
                  <a:pt x="41" y="19"/>
                  <a:pt x="41" y="19"/>
                  <a:pt x="41" y="18"/>
                </a:cubicBezTo>
                <a:cubicBezTo>
                  <a:pt x="41" y="18"/>
                  <a:pt x="41" y="17"/>
                  <a:pt x="41" y="17"/>
                </a:cubicBezTo>
                <a:cubicBezTo>
                  <a:pt x="41" y="9"/>
                  <a:pt x="41" y="9"/>
                  <a:pt x="41" y="9"/>
                </a:cubicBezTo>
                <a:cubicBezTo>
                  <a:pt x="45" y="6"/>
                  <a:pt x="45" y="6"/>
                  <a:pt x="45" y="6"/>
                </a:cubicBezTo>
                <a:cubicBezTo>
                  <a:pt x="45" y="6"/>
                  <a:pt x="45" y="6"/>
                  <a:pt x="45" y="6"/>
                </a:cubicBezTo>
                <a:cubicBezTo>
                  <a:pt x="44" y="5"/>
                  <a:pt x="44" y="5"/>
                  <a:pt x="44" y="5"/>
                </a:cubicBezTo>
                <a:cubicBezTo>
                  <a:pt x="41" y="8"/>
                  <a:pt x="41" y="8"/>
                  <a:pt x="41" y="8"/>
                </a:cubicBezTo>
                <a:cubicBezTo>
                  <a:pt x="41" y="6"/>
                  <a:pt x="41" y="6"/>
                  <a:pt x="41" y="6"/>
                </a:cubicBezTo>
                <a:cubicBezTo>
                  <a:pt x="45" y="3"/>
                  <a:pt x="45" y="3"/>
                  <a:pt x="45" y="3"/>
                </a:cubicBezTo>
                <a:cubicBezTo>
                  <a:pt x="45" y="3"/>
                  <a:pt x="45" y="3"/>
                  <a:pt x="45" y="3"/>
                </a:cubicBezTo>
                <a:cubicBezTo>
                  <a:pt x="44" y="2"/>
                  <a:pt x="44" y="2"/>
                  <a:pt x="44" y="2"/>
                </a:cubicBezTo>
                <a:cubicBezTo>
                  <a:pt x="42" y="5"/>
                  <a:pt x="42" y="5"/>
                  <a:pt x="42" y="5"/>
                </a:cubicBezTo>
                <a:cubicBezTo>
                  <a:pt x="42" y="2"/>
                  <a:pt x="42" y="2"/>
                  <a:pt x="42" y="2"/>
                </a:cubicBezTo>
                <a:cubicBezTo>
                  <a:pt x="42" y="2"/>
                  <a:pt x="42" y="1"/>
                  <a:pt x="42" y="1"/>
                </a:cubicBezTo>
                <a:cubicBezTo>
                  <a:pt x="42" y="0"/>
                  <a:pt x="42" y="0"/>
                  <a:pt x="41" y="0"/>
                </a:cubicBezTo>
                <a:cubicBezTo>
                  <a:pt x="41" y="0"/>
                  <a:pt x="41" y="0"/>
                  <a:pt x="41" y="0"/>
                </a:cubicBezTo>
              </a:path>
            </a:pathLst>
          </a:custGeom>
          <a:solidFill>
            <a:srgbClr val="B3F1FF"/>
          </a:solidFill>
          <a:ln w="3175" cap="flat" cmpd="sng" algn="ctr">
            <a:solidFill>
              <a:srgbClr val="B3F1FF"/>
            </a:solidFill>
            <a:prstDash val="solid"/>
            <a:round/>
            <a:headEnd type="none" w="med" len="med"/>
            <a:tailEnd type="none" w="med" len="med"/>
          </a:ln>
          <a:effectLst>
            <a:glow rad="50800">
              <a:srgbClr val="B3F1FF">
                <a:alpha val="36000"/>
              </a:srgbClr>
            </a:glow>
          </a:effectLst>
          <a:scene3d>
            <a:camera prst="orthographicFront"/>
            <a:lightRig rig="glow" dir="t"/>
          </a:scene3d>
          <a:sp3d prstMaterial="powder"/>
        </p:spPr>
        <p:txBody>
          <a:bodyPr vert="horz" wrap="square" lIns="91440" tIns="45720" rIns="91440" bIns="45720" numCol="1" rtlCol="0" anchor="t" anchorCtr="0" compatLnSpc="1">
            <a:prstTxWarp prst="textNoShape">
              <a:avLst/>
            </a:prstTxWarp>
          </a:bodyPr>
          <a:lstStyle/>
          <a:p>
            <a:endParaRPr lang="en-US" dirty="0"/>
          </a:p>
        </p:txBody>
      </p:sp>
      <p:sp>
        <p:nvSpPr>
          <p:cNvPr id="12" name="Freeform 13"/>
          <p:cNvSpPr>
            <a:spLocks/>
          </p:cNvSpPr>
          <p:nvPr/>
        </p:nvSpPr>
        <p:spPr bwMode="auto">
          <a:xfrm rot="2265501">
            <a:off x="8432381" y="986537"/>
            <a:ext cx="544148" cy="541562"/>
          </a:xfrm>
          <a:custGeom>
            <a:avLst/>
            <a:gdLst>
              <a:gd name="T0" fmla="*/ 117 w 177"/>
              <a:gd name="T1" fmla="*/ 15 h 177"/>
              <a:gd name="T2" fmla="*/ 108 w 177"/>
              <a:gd name="T3" fmla="*/ 37 h 177"/>
              <a:gd name="T4" fmla="*/ 91 w 177"/>
              <a:gd name="T5" fmla="*/ 51 h 177"/>
              <a:gd name="T6" fmla="*/ 84 w 177"/>
              <a:gd name="T7" fmla="*/ 50 h 177"/>
              <a:gd name="T8" fmla="*/ 71 w 177"/>
              <a:gd name="T9" fmla="*/ 45 h 177"/>
              <a:gd name="T10" fmla="*/ 59 w 177"/>
              <a:gd name="T11" fmla="*/ 16 h 177"/>
              <a:gd name="T12" fmla="*/ 51 w 177"/>
              <a:gd name="T13" fmla="*/ 2 h 177"/>
              <a:gd name="T14" fmla="*/ 56 w 177"/>
              <a:gd name="T15" fmla="*/ 17 h 177"/>
              <a:gd name="T16" fmla="*/ 66 w 177"/>
              <a:gd name="T17" fmla="*/ 45 h 177"/>
              <a:gd name="T18" fmla="*/ 76 w 177"/>
              <a:gd name="T19" fmla="*/ 64 h 177"/>
              <a:gd name="T20" fmla="*/ 68 w 177"/>
              <a:gd name="T21" fmla="*/ 80 h 177"/>
              <a:gd name="T22" fmla="*/ 52 w 177"/>
              <a:gd name="T23" fmla="*/ 61 h 177"/>
              <a:gd name="T24" fmla="*/ 17 w 177"/>
              <a:gd name="T25" fmla="*/ 50 h 177"/>
              <a:gd name="T26" fmla="*/ 12 w 177"/>
              <a:gd name="T27" fmla="*/ 57 h 177"/>
              <a:gd name="T28" fmla="*/ 4 w 177"/>
              <a:gd name="T29" fmla="*/ 62 h 177"/>
              <a:gd name="T30" fmla="*/ 12 w 177"/>
              <a:gd name="T31" fmla="*/ 68 h 177"/>
              <a:gd name="T32" fmla="*/ 43 w 177"/>
              <a:gd name="T33" fmla="*/ 84 h 177"/>
              <a:gd name="T34" fmla="*/ 67 w 177"/>
              <a:gd name="T35" fmla="*/ 82 h 177"/>
              <a:gd name="T36" fmla="*/ 42 w 177"/>
              <a:gd name="T37" fmla="*/ 95 h 177"/>
              <a:gd name="T38" fmla="*/ 22 w 177"/>
              <a:gd name="T39" fmla="*/ 115 h 177"/>
              <a:gd name="T40" fmla="*/ 4 w 177"/>
              <a:gd name="T41" fmla="*/ 114 h 177"/>
              <a:gd name="T42" fmla="*/ 6 w 177"/>
              <a:gd name="T43" fmla="*/ 125 h 177"/>
              <a:gd name="T44" fmla="*/ 17 w 177"/>
              <a:gd name="T45" fmla="*/ 126 h 177"/>
              <a:gd name="T46" fmla="*/ 45 w 177"/>
              <a:gd name="T47" fmla="*/ 108 h 177"/>
              <a:gd name="T48" fmla="*/ 58 w 177"/>
              <a:gd name="T49" fmla="*/ 112 h 177"/>
              <a:gd name="T50" fmla="*/ 65 w 177"/>
              <a:gd name="T51" fmla="*/ 114 h 177"/>
              <a:gd name="T52" fmla="*/ 62 w 177"/>
              <a:gd name="T53" fmla="*/ 126 h 177"/>
              <a:gd name="T54" fmla="*/ 51 w 177"/>
              <a:gd name="T55" fmla="*/ 160 h 177"/>
              <a:gd name="T56" fmla="*/ 51 w 177"/>
              <a:gd name="T57" fmla="*/ 173 h 177"/>
              <a:gd name="T58" fmla="*/ 64 w 177"/>
              <a:gd name="T59" fmla="*/ 173 h 177"/>
              <a:gd name="T60" fmla="*/ 63 w 177"/>
              <a:gd name="T61" fmla="*/ 155 h 177"/>
              <a:gd name="T62" fmla="*/ 83 w 177"/>
              <a:gd name="T63" fmla="*/ 133 h 177"/>
              <a:gd name="T64" fmla="*/ 88 w 177"/>
              <a:gd name="T65" fmla="*/ 93 h 177"/>
              <a:gd name="T66" fmla="*/ 93 w 177"/>
              <a:gd name="T67" fmla="*/ 133 h 177"/>
              <a:gd name="T68" fmla="*/ 113 w 177"/>
              <a:gd name="T69" fmla="*/ 154 h 177"/>
              <a:gd name="T70" fmla="*/ 113 w 177"/>
              <a:gd name="T71" fmla="*/ 172 h 177"/>
              <a:gd name="T72" fmla="*/ 125 w 177"/>
              <a:gd name="T73" fmla="*/ 171 h 177"/>
              <a:gd name="T74" fmla="*/ 125 w 177"/>
              <a:gd name="T75" fmla="*/ 159 h 177"/>
              <a:gd name="T76" fmla="*/ 115 w 177"/>
              <a:gd name="T77" fmla="*/ 127 h 177"/>
              <a:gd name="T78" fmla="*/ 112 w 177"/>
              <a:gd name="T79" fmla="*/ 115 h 177"/>
              <a:gd name="T80" fmla="*/ 116 w 177"/>
              <a:gd name="T81" fmla="*/ 102 h 177"/>
              <a:gd name="T82" fmla="*/ 140 w 177"/>
              <a:gd name="T83" fmla="*/ 112 h 177"/>
              <a:gd name="T84" fmla="*/ 164 w 177"/>
              <a:gd name="T85" fmla="*/ 130 h 177"/>
              <a:gd name="T86" fmla="*/ 172 w 177"/>
              <a:gd name="T87" fmla="*/ 120 h 177"/>
              <a:gd name="T88" fmla="*/ 164 w 177"/>
              <a:gd name="T89" fmla="*/ 113 h 177"/>
              <a:gd name="T90" fmla="*/ 120 w 177"/>
              <a:gd name="T91" fmla="*/ 101 h 177"/>
              <a:gd name="T92" fmla="*/ 122 w 177"/>
              <a:gd name="T93" fmla="*/ 89 h 177"/>
              <a:gd name="T94" fmla="*/ 127 w 177"/>
              <a:gd name="T95" fmla="*/ 85 h 177"/>
              <a:gd name="T96" fmla="*/ 125 w 177"/>
              <a:gd name="T97" fmla="*/ 75 h 177"/>
              <a:gd name="T98" fmla="*/ 165 w 177"/>
              <a:gd name="T99" fmla="*/ 67 h 177"/>
              <a:gd name="T100" fmla="*/ 173 w 177"/>
              <a:gd name="T101" fmla="*/ 63 h 177"/>
              <a:gd name="T102" fmla="*/ 171 w 177"/>
              <a:gd name="T103" fmla="*/ 52 h 177"/>
              <a:gd name="T104" fmla="*/ 159 w 177"/>
              <a:gd name="T105" fmla="*/ 49 h 177"/>
              <a:gd name="T106" fmla="*/ 128 w 177"/>
              <a:gd name="T107" fmla="*/ 61 h 177"/>
              <a:gd name="T108" fmla="*/ 116 w 177"/>
              <a:gd name="T109" fmla="*/ 64 h 177"/>
              <a:gd name="T110" fmla="*/ 102 w 177"/>
              <a:gd name="T111" fmla="*/ 59 h 177"/>
              <a:gd name="T112" fmla="*/ 116 w 177"/>
              <a:gd name="T113" fmla="*/ 23 h 177"/>
              <a:gd name="T114" fmla="*/ 130 w 177"/>
              <a:gd name="T115"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7" h="177">
                <a:moveTo>
                  <a:pt x="123" y="0"/>
                </a:moveTo>
                <a:cubicBezTo>
                  <a:pt x="122" y="0"/>
                  <a:pt x="121" y="1"/>
                  <a:pt x="121" y="2"/>
                </a:cubicBezTo>
                <a:cubicBezTo>
                  <a:pt x="120" y="3"/>
                  <a:pt x="120" y="4"/>
                  <a:pt x="121" y="5"/>
                </a:cubicBezTo>
                <a:cubicBezTo>
                  <a:pt x="118" y="11"/>
                  <a:pt x="118" y="11"/>
                  <a:pt x="118" y="11"/>
                </a:cubicBezTo>
                <a:cubicBezTo>
                  <a:pt x="115" y="4"/>
                  <a:pt x="115" y="4"/>
                  <a:pt x="115" y="4"/>
                </a:cubicBezTo>
                <a:cubicBezTo>
                  <a:pt x="115" y="4"/>
                  <a:pt x="115" y="3"/>
                  <a:pt x="114" y="3"/>
                </a:cubicBezTo>
                <a:cubicBezTo>
                  <a:pt x="114" y="3"/>
                  <a:pt x="114" y="3"/>
                  <a:pt x="113" y="3"/>
                </a:cubicBezTo>
                <a:cubicBezTo>
                  <a:pt x="113" y="4"/>
                  <a:pt x="112" y="5"/>
                  <a:pt x="113" y="5"/>
                </a:cubicBezTo>
                <a:cubicBezTo>
                  <a:pt x="117" y="15"/>
                  <a:pt x="117" y="15"/>
                  <a:pt x="117" y="15"/>
                </a:cubicBezTo>
                <a:cubicBezTo>
                  <a:pt x="116" y="18"/>
                  <a:pt x="116" y="18"/>
                  <a:pt x="116" y="18"/>
                </a:cubicBezTo>
                <a:cubicBezTo>
                  <a:pt x="112" y="11"/>
                  <a:pt x="112" y="11"/>
                  <a:pt x="112" y="11"/>
                </a:cubicBezTo>
                <a:cubicBezTo>
                  <a:pt x="112" y="10"/>
                  <a:pt x="112" y="10"/>
                  <a:pt x="111" y="10"/>
                </a:cubicBezTo>
                <a:cubicBezTo>
                  <a:pt x="111" y="10"/>
                  <a:pt x="111" y="10"/>
                  <a:pt x="111" y="10"/>
                </a:cubicBezTo>
                <a:cubicBezTo>
                  <a:pt x="110" y="11"/>
                  <a:pt x="110" y="11"/>
                  <a:pt x="110" y="12"/>
                </a:cubicBezTo>
                <a:cubicBezTo>
                  <a:pt x="114" y="22"/>
                  <a:pt x="114" y="22"/>
                  <a:pt x="114" y="22"/>
                </a:cubicBezTo>
                <a:cubicBezTo>
                  <a:pt x="110" y="32"/>
                  <a:pt x="110" y="32"/>
                  <a:pt x="110" y="32"/>
                </a:cubicBezTo>
                <a:cubicBezTo>
                  <a:pt x="109" y="32"/>
                  <a:pt x="108" y="33"/>
                  <a:pt x="108" y="34"/>
                </a:cubicBezTo>
                <a:cubicBezTo>
                  <a:pt x="107" y="35"/>
                  <a:pt x="107" y="36"/>
                  <a:pt x="108" y="37"/>
                </a:cubicBezTo>
                <a:cubicBezTo>
                  <a:pt x="101" y="54"/>
                  <a:pt x="101" y="54"/>
                  <a:pt x="101" y="54"/>
                </a:cubicBezTo>
                <a:cubicBezTo>
                  <a:pt x="96" y="43"/>
                  <a:pt x="96" y="43"/>
                  <a:pt x="96" y="43"/>
                </a:cubicBezTo>
                <a:cubicBezTo>
                  <a:pt x="96" y="42"/>
                  <a:pt x="95" y="42"/>
                  <a:pt x="95" y="42"/>
                </a:cubicBezTo>
                <a:cubicBezTo>
                  <a:pt x="94" y="42"/>
                  <a:pt x="94" y="42"/>
                  <a:pt x="94" y="42"/>
                </a:cubicBezTo>
                <a:cubicBezTo>
                  <a:pt x="93" y="43"/>
                  <a:pt x="93" y="43"/>
                  <a:pt x="93" y="44"/>
                </a:cubicBezTo>
                <a:cubicBezTo>
                  <a:pt x="99" y="58"/>
                  <a:pt x="99" y="58"/>
                  <a:pt x="99" y="58"/>
                </a:cubicBezTo>
                <a:cubicBezTo>
                  <a:pt x="97" y="64"/>
                  <a:pt x="97" y="64"/>
                  <a:pt x="97" y="64"/>
                </a:cubicBezTo>
                <a:cubicBezTo>
                  <a:pt x="92" y="52"/>
                  <a:pt x="92" y="52"/>
                  <a:pt x="92" y="52"/>
                </a:cubicBezTo>
                <a:cubicBezTo>
                  <a:pt x="92" y="52"/>
                  <a:pt x="91" y="51"/>
                  <a:pt x="91" y="51"/>
                </a:cubicBezTo>
                <a:cubicBezTo>
                  <a:pt x="91" y="51"/>
                  <a:pt x="90" y="51"/>
                  <a:pt x="90" y="52"/>
                </a:cubicBezTo>
                <a:cubicBezTo>
                  <a:pt x="90" y="52"/>
                  <a:pt x="89" y="53"/>
                  <a:pt x="90" y="53"/>
                </a:cubicBezTo>
                <a:cubicBezTo>
                  <a:pt x="95" y="67"/>
                  <a:pt x="95" y="67"/>
                  <a:pt x="95" y="67"/>
                </a:cubicBezTo>
                <a:cubicBezTo>
                  <a:pt x="88" y="85"/>
                  <a:pt x="88" y="85"/>
                  <a:pt x="88" y="85"/>
                </a:cubicBezTo>
                <a:cubicBezTo>
                  <a:pt x="88" y="85"/>
                  <a:pt x="88" y="85"/>
                  <a:pt x="88" y="85"/>
                </a:cubicBezTo>
                <a:cubicBezTo>
                  <a:pt x="80" y="66"/>
                  <a:pt x="80" y="66"/>
                  <a:pt x="80" y="66"/>
                </a:cubicBezTo>
                <a:cubicBezTo>
                  <a:pt x="86" y="52"/>
                  <a:pt x="86" y="52"/>
                  <a:pt x="86" y="52"/>
                </a:cubicBezTo>
                <a:cubicBezTo>
                  <a:pt x="86" y="51"/>
                  <a:pt x="85" y="51"/>
                  <a:pt x="85" y="50"/>
                </a:cubicBezTo>
                <a:cubicBezTo>
                  <a:pt x="85" y="50"/>
                  <a:pt x="84" y="50"/>
                  <a:pt x="84" y="50"/>
                </a:cubicBezTo>
                <a:cubicBezTo>
                  <a:pt x="84" y="50"/>
                  <a:pt x="83" y="51"/>
                  <a:pt x="83" y="51"/>
                </a:cubicBezTo>
                <a:cubicBezTo>
                  <a:pt x="78" y="62"/>
                  <a:pt x="78" y="62"/>
                  <a:pt x="78" y="62"/>
                </a:cubicBezTo>
                <a:cubicBezTo>
                  <a:pt x="76" y="57"/>
                  <a:pt x="76" y="57"/>
                  <a:pt x="76" y="57"/>
                </a:cubicBezTo>
                <a:cubicBezTo>
                  <a:pt x="82" y="43"/>
                  <a:pt x="82" y="43"/>
                  <a:pt x="82" y="43"/>
                </a:cubicBezTo>
                <a:cubicBezTo>
                  <a:pt x="82" y="42"/>
                  <a:pt x="82" y="41"/>
                  <a:pt x="81" y="41"/>
                </a:cubicBezTo>
                <a:cubicBezTo>
                  <a:pt x="81" y="41"/>
                  <a:pt x="80" y="41"/>
                  <a:pt x="80" y="41"/>
                </a:cubicBezTo>
                <a:cubicBezTo>
                  <a:pt x="80" y="41"/>
                  <a:pt x="79" y="41"/>
                  <a:pt x="79" y="42"/>
                </a:cubicBezTo>
                <a:cubicBezTo>
                  <a:pt x="74" y="53"/>
                  <a:pt x="74" y="53"/>
                  <a:pt x="74" y="53"/>
                </a:cubicBezTo>
                <a:cubicBezTo>
                  <a:pt x="71" y="45"/>
                  <a:pt x="71" y="45"/>
                  <a:pt x="71" y="45"/>
                </a:cubicBezTo>
                <a:cubicBezTo>
                  <a:pt x="72" y="44"/>
                  <a:pt x="72" y="43"/>
                  <a:pt x="71" y="42"/>
                </a:cubicBezTo>
                <a:cubicBezTo>
                  <a:pt x="71" y="41"/>
                  <a:pt x="70" y="41"/>
                  <a:pt x="69" y="41"/>
                </a:cubicBezTo>
                <a:cubicBezTo>
                  <a:pt x="62" y="23"/>
                  <a:pt x="62" y="23"/>
                  <a:pt x="62" y="23"/>
                </a:cubicBezTo>
                <a:cubicBezTo>
                  <a:pt x="66" y="13"/>
                  <a:pt x="66" y="13"/>
                  <a:pt x="66" y="13"/>
                </a:cubicBezTo>
                <a:cubicBezTo>
                  <a:pt x="66" y="12"/>
                  <a:pt x="66" y="11"/>
                  <a:pt x="65" y="11"/>
                </a:cubicBezTo>
                <a:cubicBezTo>
                  <a:pt x="65" y="11"/>
                  <a:pt x="65" y="11"/>
                  <a:pt x="65" y="11"/>
                </a:cubicBezTo>
                <a:cubicBezTo>
                  <a:pt x="64" y="11"/>
                  <a:pt x="63" y="11"/>
                  <a:pt x="63" y="12"/>
                </a:cubicBezTo>
                <a:cubicBezTo>
                  <a:pt x="60" y="19"/>
                  <a:pt x="60" y="19"/>
                  <a:pt x="60" y="19"/>
                </a:cubicBezTo>
                <a:cubicBezTo>
                  <a:pt x="59" y="16"/>
                  <a:pt x="59" y="16"/>
                  <a:pt x="59" y="16"/>
                </a:cubicBezTo>
                <a:cubicBezTo>
                  <a:pt x="63" y="6"/>
                  <a:pt x="63" y="6"/>
                  <a:pt x="63" y="6"/>
                </a:cubicBezTo>
                <a:cubicBezTo>
                  <a:pt x="63" y="5"/>
                  <a:pt x="63" y="4"/>
                  <a:pt x="62" y="4"/>
                </a:cubicBezTo>
                <a:cubicBezTo>
                  <a:pt x="62" y="4"/>
                  <a:pt x="62" y="4"/>
                  <a:pt x="62" y="4"/>
                </a:cubicBezTo>
                <a:cubicBezTo>
                  <a:pt x="61" y="4"/>
                  <a:pt x="61" y="4"/>
                  <a:pt x="60" y="5"/>
                </a:cubicBezTo>
                <a:cubicBezTo>
                  <a:pt x="57" y="12"/>
                  <a:pt x="57" y="12"/>
                  <a:pt x="57" y="12"/>
                </a:cubicBezTo>
                <a:cubicBezTo>
                  <a:pt x="54" y="6"/>
                  <a:pt x="54" y="6"/>
                  <a:pt x="54" y="6"/>
                </a:cubicBezTo>
                <a:cubicBezTo>
                  <a:pt x="55" y="5"/>
                  <a:pt x="55" y="4"/>
                  <a:pt x="55" y="3"/>
                </a:cubicBezTo>
                <a:cubicBezTo>
                  <a:pt x="54" y="2"/>
                  <a:pt x="53" y="2"/>
                  <a:pt x="52" y="2"/>
                </a:cubicBezTo>
                <a:cubicBezTo>
                  <a:pt x="52" y="2"/>
                  <a:pt x="51" y="2"/>
                  <a:pt x="51" y="2"/>
                </a:cubicBezTo>
                <a:cubicBezTo>
                  <a:pt x="50" y="2"/>
                  <a:pt x="49" y="4"/>
                  <a:pt x="50" y="5"/>
                </a:cubicBezTo>
                <a:cubicBezTo>
                  <a:pt x="50" y="6"/>
                  <a:pt x="51" y="7"/>
                  <a:pt x="52" y="7"/>
                </a:cubicBezTo>
                <a:cubicBezTo>
                  <a:pt x="54" y="13"/>
                  <a:pt x="54" y="13"/>
                  <a:pt x="54" y="13"/>
                </a:cubicBezTo>
                <a:cubicBezTo>
                  <a:pt x="47" y="10"/>
                  <a:pt x="47" y="10"/>
                  <a:pt x="47" y="10"/>
                </a:cubicBezTo>
                <a:cubicBezTo>
                  <a:pt x="47" y="10"/>
                  <a:pt x="47" y="10"/>
                  <a:pt x="47" y="10"/>
                </a:cubicBezTo>
                <a:cubicBezTo>
                  <a:pt x="46" y="10"/>
                  <a:pt x="46" y="11"/>
                  <a:pt x="45" y="11"/>
                </a:cubicBezTo>
                <a:cubicBezTo>
                  <a:pt x="45" y="12"/>
                  <a:pt x="45" y="13"/>
                  <a:pt x="46" y="13"/>
                </a:cubicBezTo>
                <a:cubicBezTo>
                  <a:pt x="46" y="13"/>
                  <a:pt x="46" y="13"/>
                  <a:pt x="46" y="13"/>
                </a:cubicBezTo>
                <a:cubicBezTo>
                  <a:pt x="56" y="17"/>
                  <a:pt x="56" y="17"/>
                  <a:pt x="56" y="17"/>
                </a:cubicBezTo>
                <a:cubicBezTo>
                  <a:pt x="57" y="20"/>
                  <a:pt x="57" y="20"/>
                  <a:pt x="57" y="20"/>
                </a:cubicBezTo>
                <a:cubicBezTo>
                  <a:pt x="50" y="17"/>
                  <a:pt x="50" y="17"/>
                  <a:pt x="50" y="17"/>
                </a:cubicBezTo>
                <a:cubicBezTo>
                  <a:pt x="50" y="17"/>
                  <a:pt x="50" y="17"/>
                  <a:pt x="49" y="17"/>
                </a:cubicBezTo>
                <a:cubicBezTo>
                  <a:pt x="49" y="17"/>
                  <a:pt x="48" y="17"/>
                  <a:pt x="48" y="18"/>
                </a:cubicBezTo>
                <a:cubicBezTo>
                  <a:pt x="48" y="19"/>
                  <a:pt x="48" y="19"/>
                  <a:pt x="49" y="20"/>
                </a:cubicBezTo>
                <a:cubicBezTo>
                  <a:pt x="49" y="20"/>
                  <a:pt x="49" y="20"/>
                  <a:pt x="49" y="20"/>
                </a:cubicBezTo>
                <a:cubicBezTo>
                  <a:pt x="59" y="24"/>
                  <a:pt x="59" y="24"/>
                  <a:pt x="59" y="24"/>
                </a:cubicBezTo>
                <a:cubicBezTo>
                  <a:pt x="66" y="42"/>
                  <a:pt x="66" y="42"/>
                  <a:pt x="66" y="42"/>
                </a:cubicBezTo>
                <a:cubicBezTo>
                  <a:pt x="66" y="42"/>
                  <a:pt x="66" y="44"/>
                  <a:pt x="66" y="45"/>
                </a:cubicBezTo>
                <a:cubicBezTo>
                  <a:pt x="66" y="46"/>
                  <a:pt x="67" y="46"/>
                  <a:pt x="68" y="46"/>
                </a:cubicBezTo>
                <a:cubicBezTo>
                  <a:pt x="72" y="54"/>
                  <a:pt x="72" y="54"/>
                  <a:pt x="72" y="54"/>
                </a:cubicBezTo>
                <a:cubicBezTo>
                  <a:pt x="60" y="50"/>
                  <a:pt x="60" y="50"/>
                  <a:pt x="60" y="50"/>
                </a:cubicBezTo>
                <a:cubicBezTo>
                  <a:pt x="60" y="50"/>
                  <a:pt x="60" y="50"/>
                  <a:pt x="60" y="50"/>
                </a:cubicBezTo>
                <a:cubicBezTo>
                  <a:pt x="59" y="50"/>
                  <a:pt x="59" y="50"/>
                  <a:pt x="58" y="50"/>
                </a:cubicBezTo>
                <a:cubicBezTo>
                  <a:pt x="58" y="51"/>
                  <a:pt x="58" y="52"/>
                  <a:pt x="59" y="52"/>
                </a:cubicBezTo>
                <a:cubicBezTo>
                  <a:pt x="59" y="52"/>
                  <a:pt x="59" y="52"/>
                  <a:pt x="59" y="52"/>
                </a:cubicBezTo>
                <a:cubicBezTo>
                  <a:pt x="73" y="58"/>
                  <a:pt x="73" y="58"/>
                  <a:pt x="73" y="58"/>
                </a:cubicBezTo>
                <a:cubicBezTo>
                  <a:pt x="76" y="64"/>
                  <a:pt x="76" y="64"/>
                  <a:pt x="76" y="64"/>
                </a:cubicBezTo>
                <a:cubicBezTo>
                  <a:pt x="64" y="59"/>
                  <a:pt x="64" y="59"/>
                  <a:pt x="64" y="59"/>
                </a:cubicBezTo>
                <a:cubicBezTo>
                  <a:pt x="64" y="59"/>
                  <a:pt x="64" y="59"/>
                  <a:pt x="64" y="59"/>
                </a:cubicBezTo>
                <a:cubicBezTo>
                  <a:pt x="63" y="59"/>
                  <a:pt x="63" y="59"/>
                  <a:pt x="62" y="60"/>
                </a:cubicBezTo>
                <a:cubicBezTo>
                  <a:pt x="62" y="61"/>
                  <a:pt x="62" y="61"/>
                  <a:pt x="63" y="62"/>
                </a:cubicBezTo>
                <a:cubicBezTo>
                  <a:pt x="63" y="62"/>
                  <a:pt x="63" y="62"/>
                  <a:pt x="63" y="62"/>
                </a:cubicBezTo>
                <a:cubicBezTo>
                  <a:pt x="77" y="67"/>
                  <a:pt x="77" y="67"/>
                  <a:pt x="77" y="67"/>
                </a:cubicBezTo>
                <a:cubicBezTo>
                  <a:pt x="85" y="86"/>
                  <a:pt x="85" y="86"/>
                  <a:pt x="85" y="86"/>
                </a:cubicBezTo>
                <a:cubicBezTo>
                  <a:pt x="85" y="86"/>
                  <a:pt x="85" y="86"/>
                  <a:pt x="85" y="86"/>
                </a:cubicBezTo>
                <a:cubicBezTo>
                  <a:pt x="68" y="80"/>
                  <a:pt x="68" y="80"/>
                  <a:pt x="68" y="80"/>
                </a:cubicBezTo>
                <a:cubicBezTo>
                  <a:pt x="63" y="66"/>
                  <a:pt x="63" y="66"/>
                  <a:pt x="63" y="66"/>
                </a:cubicBezTo>
                <a:cubicBezTo>
                  <a:pt x="63" y="65"/>
                  <a:pt x="62" y="65"/>
                  <a:pt x="61" y="65"/>
                </a:cubicBezTo>
                <a:cubicBezTo>
                  <a:pt x="61" y="65"/>
                  <a:pt x="61" y="65"/>
                  <a:pt x="61" y="65"/>
                </a:cubicBezTo>
                <a:cubicBezTo>
                  <a:pt x="60" y="65"/>
                  <a:pt x="60" y="66"/>
                  <a:pt x="60" y="67"/>
                </a:cubicBezTo>
                <a:cubicBezTo>
                  <a:pt x="65" y="78"/>
                  <a:pt x="65" y="78"/>
                  <a:pt x="65" y="78"/>
                </a:cubicBezTo>
                <a:cubicBezTo>
                  <a:pt x="59" y="76"/>
                  <a:pt x="59" y="76"/>
                  <a:pt x="59" y="76"/>
                </a:cubicBezTo>
                <a:cubicBezTo>
                  <a:pt x="53" y="62"/>
                  <a:pt x="53" y="62"/>
                  <a:pt x="53" y="62"/>
                </a:cubicBezTo>
                <a:cubicBezTo>
                  <a:pt x="53" y="61"/>
                  <a:pt x="53" y="61"/>
                  <a:pt x="52" y="61"/>
                </a:cubicBezTo>
                <a:cubicBezTo>
                  <a:pt x="52" y="61"/>
                  <a:pt x="52" y="61"/>
                  <a:pt x="52" y="61"/>
                </a:cubicBezTo>
                <a:cubicBezTo>
                  <a:pt x="51" y="61"/>
                  <a:pt x="51" y="62"/>
                  <a:pt x="51" y="63"/>
                </a:cubicBezTo>
                <a:cubicBezTo>
                  <a:pt x="55" y="74"/>
                  <a:pt x="55" y="74"/>
                  <a:pt x="55" y="74"/>
                </a:cubicBezTo>
                <a:cubicBezTo>
                  <a:pt x="40" y="68"/>
                  <a:pt x="40" y="68"/>
                  <a:pt x="40" y="68"/>
                </a:cubicBezTo>
                <a:cubicBezTo>
                  <a:pt x="40" y="67"/>
                  <a:pt x="39" y="66"/>
                  <a:pt x="38" y="66"/>
                </a:cubicBezTo>
                <a:cubicBezTo>
                  <a:pt x="38" y="66"/>
                  <a:pt x="38" y="65"/>
                  <a:pt x="37" y="65"/>
                </a:cubicBezTo>
                <a:cubicBezTo>
                  <a:pt x="37" y="65"/>
                  <a:pt x="36" y="66"/>
                  <a:pt x="35" y="66"/>
                </a:cubicBezTo>
                <a:cubicBezTo>
                  <a:pt x="23" y="61"/>
                  <a:pt x="23" y="61"/>
                  <a:pt x="23" y="61"/>
                </a:cubicBezTo>
                <a:cubicBezTo>
                  <a:pt x="19" y="51"/>
                  <a:pt x="19" y="51"/>
                  <a:pt x="19" y="51"/>
                </a:cubicBezTo>
                <a:cubicBezTo>
                  <a:pt x="19" y="50"/>
                  <a:pt x="18" y="50"/>
                  <a:pt x="17" y="50"/>
                </a:cubicBezTo>
                <a:cubicBezTo>
                  <a:pt x="17" y="50"/>
                  <a:pt x="17" y="50"/>
                  <a:pt x="17" y="50"/>
                </a:cubicBezTo>
                <a:cubicBezTo>
                  <a:pt x="16" y="50"/>
                  <a:pt x="16" y="51"/>
                  <a:pt x="16" y="52"/>
                </a:cubicBezTo>
                <a:cubicBezTo>
                  <a:pt x="19" y="60"/>
                  <a:pt x="19" y="60"/>
                  <a:pt x="19" y="60"/>
                </a:cubicBezTo>
                <a:cubicBezTo>
                  <a:pt x="16" y="58"/>
                  <a:pt x="16" y="58"/>
                  <a:pt x="16" y="58"/>
                </a:cubicBezTo>
                <a:cubicBezTo>
                  <a:pt x="12" y="48"/>
                  <a:pt x="12" y="48"/>
                  <a:pt x="12" y="48"/>
                </a:cubicBezTo>
                <a:cubicBezTo>
                  <a:pt x="12" y="47"/>
                  <a:pt x="11" y="47"/>
                  <a:pt x="11" y="47"/>
                </a:cubicBezTo>
                <a:cubicBezTo>
                  <a:pt x="10" y="47"/>
                  <a:pt x="10" y="47"/>
                  <a:pt x="10" y="47"/>
                </a:cubicBezTo>
                <a:cubicBezTo>
                  <a:pt x="9" y="47"/>
                  <a:pt x="9" y="48"/>
                  <a:pt x="9" y="49"/>
                </a:cubicBezTo>
                <a:cubicBezTo>
                  <a:pt x="12" y="57"/>
                  <a:pt x="12" y="57"/>
                  <a:pt x="12" y="57"/>
                </a:cubicBezTo>
                <a:cubicBezTo>
                  <a:pt x="6" y="54"/>
                  <a:pt x="6" y="54"/>
                  <a:pt x="6" y="54"/>
                </a:cubicBezTo>
                <a:cubicBezTo>
                  <a:pt x="6" y="53"/>
                  <a:pt x="5" y="52"/>
                  <a:pt x="4" y="52"/>
                </a:cubicBezTo>
                <a:cubicBezTo>
                  <a:pt x="4" y="52"/>
                  <a:pt x="4" y="52"/>
                  <a:pt x="3" y="52"/>
                </a:cubicBezTo>
                <a:cubicBezTo>
                  <a:pt x="2" y="52"/>
                  <a:pt x="1" y="52"/>
                  <a:pt x="1" y="53"/>
                </a:cubicBezTo>
                <a:cubicBezTo>
                  <a:pt x="0" y="55"/>
                  <a:pt x="1" y="56"/>
                  <a:pt x="2" y="57"/>
                </a:cubicBezTo>
                <a:cubicBezTo>
                  <a:pt x="3" y="57"/>
                  <a:pt x="3" y="57"/>
                  <a:pt x="3" y="57"/>
                </a:cubicBezTo>
                <a:cubicBezTo>
                  <a:pt x="4" y="57"/>
                  <a:pt x="4" y="57"/>
                  <a:pt x="5" y="57"/>
                </a:cubicBezTo>
                <a:cubicBezTo>
                  <a:pt x="11" y="59"/>
                  <a:pt x="11" y="59"/>
                  <a:pt x="11" y="59"/>
                </a:cubicBezTo>
                <a:cubicBezTo>
                  <a:pt x="4" y="62"/>
                  <a:pt x="4" y="62"/>
                  <a:pt x="4" y="62"/>
                </a:cubicBezTo>
                <a:cubicBezTo>
                  <a:pt x="3" y="63"/>
                  <a:pt x="3" y="63"/>
                  <a:pt x="3" y="64"/>
                </a:cubicBezTo>
                <a:cubicBezTo>
                  <a:pt x="4" y="65"/>
                  <a:pt x="4" y="65"/>
                  <a:pt x="4" y="65"/>
                </a:cubicBezTo>
                <a:cubicBezTo>
                  <a:pt x="5" y="65"/>
                  <a:pt x="5" y="65"/>
                  <a:pt x="5" y="65"/>
                </a:cubicBezTo>
                <a:cubicBezTo>
                  <a:pt x="15" y="61"/>
                  <a:pt x="15" y="61"/>
                  <a:pt x="15" y="61"/>
                </a:cubicBezTo>
                <a:cubicBezTo>
                  <a:pt x="18" y="62"/>
                  <a:pt x="18" y="62"/>
                  <a:pt x="18" y="62"/>
                </a:cubicBezTo>
                <a:cubicBezTo>
                  <a:pt x="11" y="65"/>
                  <a:pt x="11" y="65"/>
                  <a:pt x="11" y="65"/>
                </a:cubicBezTo>
                <a:cubicBezTo>
                  <a:pt x="10" y="65"/>
                  <a:pt x="10" y="66"/>
                  <a:pt x="10" y="67"/>
                </a:cubicBezTo>
                <a:cubicBezTo>
                  <a:pt x="11" y="68"/>
                  <a:pt x="11" y="68"/>
                  <a:pt x="11" y="68"/>
                </a:cubicBezTo>
                <a:cubicBezTo>
                  <a:pt x="12" y="68"/>
                  <a:pt x="12" y="68"/>
                  <a:pt x="12" y="68"/>
                </a:cubicBezTo>
                <a:cubicBezTo>
                  <a:pt x="22" y="63"/>
                  <a:pt x="22" y="63"/>
                  <a:pt x="22" y="63"/>
                </a:cubicBezTo>
                <a:cubicBezTo>
                  <a:pt x="34" y="69"/>
                  <a:pt x="34" y="69"/>
                  <a:pt x="34" y="69"/>
                </a:cubicBezTo>
                <a:cubicBezTo>
                  <a:pt x="34" y="70"/>
                  <a:pt x="35" y="71"/>
                  <a:pt x="36" y="71"/>
                </a:cubicBezTo>
                <a:cubicBezTo>
                  <a:pt x="36" y="71"/>
                  <a:pt x="37" y="71"/>
                  <a:pt x="37" y="71"/>
                </a:cubicBezTo>
                <a:cubicBezTo>
                  <a:pt x="38" y="71"/>
                  <a:pt x="39" y="71"/>
                  <a:pt x="39" y="71"/>
                </a:cubicBezTo>
                <a:cubicBezTo>
                  <a:pt x="54" y="77"/>
                  <a:pt x="54" y="77"/>
                  <a:pt x="54" y="77"/>
                </a:cubicBezTo>
                <a:cubicBezTo>
                  <a:pt x="43" y="82"/>
                  <a:pt x="43" y="82"/>
                  <a:pt x="43" y="82"/>
                </a:cubicBezTo>
                <a:cubicBezTo>
                  <a:pt x="42" y="82"/>
                  <a:pt x="42" y="83"/>
                  <a:pt x="42" y="84"/>
                </a:cubicBezTo>
                <a:cubicBezTo>
                  <a:pt x="43" y="84"/>
                  <a:pt x="43" y="84"/>
                  <a:pt x="43" y="84"/>
                </a:cubicBezTo>
                <a:cubicBezTo>
                  <a:pt x="43" y="84"/>
                  <a:pt x="43" y="84"/>
                  <a:pt x="44" y="84"/>
                </a:cubicBezTo>
                <a:cubicBezTo>
                  <a:pt x="44" y="84"/>
                  <a:pt x="44" y="84"/>
                  <a:pt x="44" y="84"/>
                </a:cubicBezTo>
                <a:cubicBezTo>
                  <a:pt x="58" y="78"/>
                  <a:pt x="58" y="78"/>
                  <a:pt x="58" y="78"/>
                </a:cubicBezTo>
                <a:cubicBezTo>
                  <a:pt x="64" y="81"/>
                  <a:pt x="64" y="81"/>
                  <a:pt x="64" y="81"/>
                </a:cubicBezTo>
                <a:cubicBezTo>
                  <a:pt x="52" y="86"/>
                  <a:pt x="52" y="86"/>
                  <a:pt x="52" y="86"/>
                </a:cubicBezTo>
                <a:cubicBezTo>
                  <a:pt x="52" y="86"/>
                  <a:pt x="51" y="87"/>
                  <a:pt x="52" y="87"/>
                </a:cubicBezTo>
                <a:cubicBezTo>
                  <a:pt x="52" y="88"/>
                  <a:pt x="52" y="88"/>
                  <a:pt x="52" y="88"/>
                </a:cubicBezTo>
                <a:cubicBezTo>
                  <a:pt x="54" y="88"/>
                  <a:pt x="54" y="88"/>
                  <a:pt x="54" y="88"/>
                </a:cubicBezTo>
                <a:cubicBezTo>
                  <a:pt x="67" y="82"/>
                  <a:pt x="67" y="82"/>
                  <a:pt x="67" y="82"/>
                </a:cubicBezTo>
                <a:cubicBezTo>
                  <a:pt x="84" y="89"/>
                  <a:pt x="84" y="89"/>
                  <a:pt x="84" y="89"/>
                </a:cubicBezTo>
                <a:cubicBezTo>
                  <a:pt x="65" y="97"/>
                  <a:pt x="65" y="97"/>
                  <a:pt x="65" y="97"/>
                </a:cubicBezTo>
                <a:cubicBezTo>
                  <a:pt x="51" y="91"/>
                  <a:pt x="51" y="91"/>
                  <a:pt x="51" y="91"/>
                </a:cubicBezTo>
                <a:cubicBezTo>
                  <a:pt x="51" y="91"/>
                  <a:pt x="51" y="91"/>
                  <a:pt x="51" y="91"/>
                </a:cubicBezTo>
                <a:cubicBezTo>
                  <a:pt x="50" y="91"/>
                  <a:pt x="49" y="91"/>
                  <a:pt x="49" y="92"/>
                </a:cubicBezTo>
                <a:cubicBezTo>
                  <a:pt x="49" y="92"/>
                  <a:pt x="49" y="93"/>
                  <a:pt x="50" y="94"/>
                </a:cubicBezTo>
                <a:cubicBezTo>
                  <a:pt x="61" y="98"/>
                  <a:pt x="61" y="98"/>
                  <a:pt x="61" y="98"/>
                </a:cubicBezTo>
                <a:cubicBezTo>
                  <a:pt x="56" y="101"/>
                  <a:pt x="56" y="101"/>
                  <a:pt x="56" y="101"/>
                </a:cubicBezTo>
                <a:cubicBezTo>
                  <a:pt x="42" y="95"/>
                  <a:pt x="42" y="95"/>
                  <a:pt x="42" y="95"/>
                </a:cubicBezTo>
                <a:cubicBezTo>
                  <a:pt x="42" y="95"/>
                  <a:pt x="41" y="95"/>
                  <a:pt x="41" y="95"/>
                </a:cubicBezTo>
                <a:cubicBezTo>
                  <a:pt x="41" y="95"/>
                  <a:pt x="40" y="95"/>
                  <a:pt x="40" y="96"/>
                </a:cubicBezTo>
                <a:cubicBezTo>
                  <a:pt x="40" y="96"/>
                  <a:pt x="40" y="97"/>
                  <a:pt x="41" y="97"/>
                </a:cubicBezTo>
                <a:cubicBezTo>
                  <a:pt x="52" y="102"/>
                  <a:pt x="52" y="102"/>
                  <a:pt x="52" y="102"/>
                </a:cubicBezTo>
                <a:cubicBezTo>
                  <a:pt x="44" y="106"/>
                  <a:pt x="44" y="106"/>
                  <a:pt x="44" y="106"/>
                </a:cubicBezTo>
                <a:cubicBezTo>
                  <a:pt x="44" y="105"/>
                  <a:pt x="43" y="105"/>
                  <a:pt x="42" y="105"/>
                </a:cubicBezTo>
                <a:cubicBezTo>
                  <a:pt x="42" y="105"/>
                  <a:pt x="42" y="105"/>
                  <a:pt x="41" y="105"/>
                </a:cubicBezTo>
                <a:cubicBezTo>
                  <a:pt x="40" y="106"/>
                  <a:pt x="40" y="106"/>
                  <a:pt x="39" y="108"/>
                </a:cubicBezTo>
                <a:cubicBezTo>
                  <a:pt x="22" y="115"/>
                  <a:pt x="22" y="115"/>
                  <a:pt x="22" y="115"/>
                </a:cubicBezTo>
                <a:cubicBezTo>
                  <a:pt x="12" y="111"/>
                  <a:pt x="12" y="111"/>
                  <a:pt x="12" y="111"/>
                </a:cubicBezTo>
                <a:cubicBezTo>
                  <a:pt x="12" y="110"/>
                  <a:pt x="12" y="110"/>
                  <a:pt x="12" y="110"/>
                </a:cubicBezTo>
                <a:cubicBezTo>
                  <a:pt x="11" y="110"/>
                  <a:pt x="11" y="111"/>
                  <a:pt x="10" y="111"/>
                </a:cubicBezTo>
                <a:cubicBezTo>
                  <a:pt x="10" y="112"/>
                  <a:pt x="10" y="113"/>
                  <a:pt x="11" y="113"/>
                </a:cubicBezTo>
                <a:cubicBezTo>
                  <a:pt x="19" y="116"/>
                  <a:pt x="19" y="116"/>
                  <a:pt x="19" y="116"/>
                </a:cubicBezTo>
                <a:cubicBezTo>
                  <a:pt x="15" y="118"/>
                  <a:pt x="15" y="118"/>
                  <a:pt x="15" y="118"/>
                </a:cubicBezTo>
                <a:cubicBezTo>
                  <a:pt x="5" y="113"/>
                  <a:pt x="5" y="113"/>
                  <a:pt x="5" y="113"/>
                </a:cubicBezTo>
                <a:cubicBezTo>
                  <a:pt x="5" y="113"/>
                  <a:pt x="5" y="113"/>
                  <a:pt x="5" y="113"/>
                </a:cubicBezTo>
                <a:cubicBezTo>
                  <a:pt x="4" y="113"/>
                  <a:pt x="4" y="114"/>
                  <a:pt x="4" y="114"/>
                </a:cubicBezTo>
                <a:cubicBezTo>
                  <a:pt x="3" y="115"/>
                  <a:pt x="4" y="116"/>
                  <a:pt x="4" y="116"/>
                </a:cubicBezTo>
                <a:cubicBezTo>
                  <a:pt x="12" y="119"/>
                  <a:pt x="12" y="119"/>
                  <a:pt x="12" y="119"/>
                </a:cubicBezTo>
                <a:cubicBezTo>
                  <a:pt x="5" y="122"/>
                  <a:pt x="5" y="122"/>
                  <a:pt x="5" y="122"/>
                </a:cubicBezTo>
                <a:cubicBezTo>
                  <a:pt x="4" y="122"/>
                  <a:pt x="4" y="121"/>
                  <a:pt x="3" y="121"/>
                </a:cubicBezTo>
                <a:cubicBezTo>
                  <a:pt x="3" y="121"/>
                  <a:pt x="2" y="122"/>
                  <a:pt x="2" y="122"/>
                </a:cubicBezTo>
                <a:cubicBezTo>
                  <a:pt x="1" y="122"/>
                  <a:pt x="0" y="124"/>
                  <a:pt x="1" y="125"/>
                </a:cubicBezTo>
                <a:cubicBezTo>
                  <a:pt x="1" y="126"/>
                  <a:pt x="2" y="127"/>
                  <a:pt x="3" y="127"/>
                </a:cubicBezTo>
                <a:cubicBezTo>
                  <a:pt x="4" y="127"/>
                  <a:pt x="4" y="127"/>
                  <a:pt x="4" y="127"/>
                </a:cubicBezTo>
                <a:cubicBezTo>
                  <a:pt x="5" y="126"/>
                  <a:pt x="6" y="126"/>
                  <a:pt x="6" y="125"/>
                </a:cubicBezTo>
                <a:cubicBezTo>
                  <a:pt x="13" y="122"/>
                  <a:pt x="13" y="122"/>
                  <a:pt x="13" y="122"/>
                </a:cubicBezTo>
                <a:cubicBezTo>
                  <a:pt x="10" y="129"/>
                  <a:pt x="10" y="129"/>
                  <a:pt x="10" y="129"/>
                </a:cubicBezTo>
                <a:cubicBezTo>
                  <a:pt x="10" y="130"/>
                  <a:pt x="10" y="131"/>
                  <a:pt x="11" y="131"/>
                </a:cubicBezTo>
                <a:cubicBezTo>
                  <a:pt x="11" y="131"/>
                  <a:pt x="11" y="131"/>
                  <a:pt x="11" y="131"/>
                </a:cubicBezTo>
                <a:cubicBezTo>
                  <a:pt x="11" y="131"/>
                  <a:pt x="11" y="131"/>
                  <a:pt x="11" y="131"/>
                </a:cubicBezTo>
                <a:cubicBezTo>
                  <a:pt x="12" y="131"/>
                  <a:pt x="12" y="131"/>
                  <a:pt x="13" y="130"/>
                </a:cubicBezTo>
                <a:cubicBezTo>
                  <a:pt x="17" y="120"/>
                  <a:pt x="17" y="120"/>
                  <a:pt x="17" y="120"/>
                </a:cubicBezTo>
                <a:cubicBezTo>
                  <a:pt x="20" y="119"/>
                  <a:pt x="20" y="119"/>
                  <a:pt x="20" y="119"/>
                </a:cubicBezTo>
                <a:cubicBezTo>
                  <a:pt x="17" y="126"/>
                  <a:pt x="17" y="126"/>
                  <a:pt x="17" y="126"/>
                </a:cubicBezTo>
                <a:cubicBezTo>
                  <a:pt x="16" y="127"/>
                  <a:pt x="17" y="128"/>
                  <a:pt x="17" y="128"/>
                </a:cubicBezTo>
                <a:cubicBezTo>
                  <a:pt x="18" y="128"/>
                  <a:pt x="18" y="128"/>
                  <a:pt x="18" y="128"/>
                </a:cubicBezTo>
                <a:cubicBezTo>
                  <a:pt x="18" y="128"/>
                  <a:pt x="18" y="128"/>
                  <a:pt x="18" y="128"/>
                </a:cubicBezTo>
                <a:cubicBezTo>
                  <a:pt x="19" y="128"/>
                  <a:pt x="19" y="128"/>
                  <a:pt x="19" y="127"/>
                </a:cubicBezTo>
                <a:cubicBezTo>
                  <a:pt x="23" y="117"/>
                  <a:pt x="23" y="117"/>
                  <a:pt x="23" y="117"/>
                </a:cubicBezTo>
                <a:cubicBezTo>
                  <a:pt x="41" y="110"/>
                  <a:pt x="41" y="110"/>
                  <a:pt x="41" y="110"/>
                </a:cubicBezTo>
                <a:cubicBezTo>
                  <a:pt x="41" y="111"/>
                  <a:pt x="42" y="111"/>
                  <a:pt x="42" y="111"/>
                </a:cubicBezTo>
                <a:cubicBezTo>
                  <a:pt x="43" y="111"/>
                  <a:pt x="43" y="111"/>
                  <a:pt x="44" y="111"/>
                </a:cubicBezTo>
                <a:cubicBezTo>
                  <a:pt x="45" y="110"/>
                  <a:pt x="45" y="109"/>
                  <a:pt x="45" y="108"/>
                </a:cubicBezTo>
                <a:cubicBezTo>
                  <a:pt x="53" y="105"/>
                  <a:pt x="53" y="105"/>
                  <a:pt x="53" y="105"/>
                </a:cubicBezTo>
                <a:cubicBezTo>
                  <a:pt x="49" y="116"/>
                  <a:pt x="49" y="116"/>
                  <a:pt x="49" y="116"/>
                </a:cubicBezTo>
                <a:cubicBezTo>
                  <a:pt x="48" y="117"/>
                  <a:pt x="49" y="118"/>
                  <a:pt x="49" y="118"/>
                </a:cubicBezTo>
                <a:cubicBezTo>
                  <a:pt x="49" y="118"/>
                  <a:pt x="49" y="118"/>
                  <a:pt x="49" y="118"/>
                </a:cubicBezTo>
                <a:cubicBezTo>
                  <a:pt x="50" y="118"/>
                  <a:pt x="50" y="118"/>
                  <a:pt x="50" y="118"/>
                </a:cubicBezTo>
                <a:cubicBezTo>
                  <a:pt x="50" y="118"/>
                  <a:pt x="51" y="118"/>
                  <a:pt x="51" y="117"/>
                </a:cubicBezTo>
                <a:cubicBezTo>
                  <a:pt x="57" y="103"/>
                  <a:pt x="57" y="103"/>
                  <a:pt x="57" y="103"/>
                </a:cubicBezTo>
                <a:cubicBezTo>
                  <a:pt x="62" y="101"/>
                  <a:pt x="62" y="101"/>
                  <a:pt x="62" y="101"/>
                </a:cubicBezTo>
                <a:cubicBezTo>
                  <a:pt x="58" y="112"/>
                  <a:pt x="58" y="112"/>
                  <a:pt x="58" y="112"/>
                </a:cubicBezTo>
                <a:cubicBezTo>
                  <a:pt x="58" y="113"/>
                  <a:pt x="58" y="114"/>
                  <a:pt x="59" y="114"/>
                </a:cubicBezTo>
                <a:cubicBezTo>
                  <a:pt x="59" y="114"/>
                  <a:pt x="59" y="114"/>
                  <a:pt x="59" y="114"/>
                </a:cubicBezTo>
                <a:cubicBezTo>
                  <a:pt x="59" y="114"/>
                  <a:pt x="59" y="114"/>
                  <a:pt x="59" y="114"/>
                </a:cubicBezTo>
                <a:cubicBezTo>
                  <a:pt x="60" y="114"/>
                  <a:pt x="60" y="114"/>
                  <a:pt x="60" y="113"/>
                </a:cubicBezTo>
                <a:cubicBezTo>
                  <a:pt x="66" y="99"/>
                  <a:pt x="66" y="99"/>
                  <a:pt x="66" y="99"/>
                </a:cubicBezTo>
                <a:cubicBezTo>
                  <a:pt x="85" y="91"/>
                  <a:pt x="85" y="91"/>
                  <a:pt x="85" y="91"/>
                </a:cubicBezTo>
                <a:cubicBezTo>
                  <a:pt x="86" y="92"/>
                  <a:pt x="86" y="92"/>
                  <a:pt x="86" y="92"/>
                </a:cubicBezTo>
                <a:cubicBezTo>
                  <a:pt x="79" y="109"/>
                  <a:pt x="79" y="109"/>
                  <a:pt x="79" y="109"/>
                </a:cubicBezTo>
                <a:cubicBezTo>
                  <a:pt x="65" y="114"/>
                  <a:pt x="65" y="114"/>
                  <a:pt x="65" y="114"/>
                </a:cubicBezTo>
                <a:cubicBezTo>
                  <a:pt x="64" y="115"/>
                  <a:pt x="64" y="116"/>
                  <a:pt x="64" y="116"/>
                </a:cubicBezTo>
                <a:cubicBezTo>
                  <a:pt x="65" y="117"/>
                  <a:pt x="65" y="117"/>
                  <a:pt x="65" y="117"/>
                </a:cubicBezTo>
                <a:cubicBezTo>
                  <a:pt x="66" y="117"/>
                  <a:pt x="66" y="117"/>
                  <a:pt x="66" y="117"/>
                </a:cubicBezTo>
                <a:cubicBezTo>
                  <a:pt x="77" y="112"/>
                  <a:pt x="77" y="112"/>
                  <a:pt x="77" y="112"/>
                </a:cubicBezTo>
                <a:cubicBezTo>
                  <a:pt x="75" y="118"/>
                  <a:pt x="75" y="118"/>
                  <a:pt x="75" y="118"/>
                </a:cubicBezTo>
                <a:cubicBezTo>
                  <a:pt x="61" y="124"/>
                  <a:pt x="61" y="124"/>
                  <a:pt x="61" y="124"/>
                </a:cubicBezTo>
                <a:cubicBezTo>
                  <a:pt x="60" y="124"/>
                  <a:pt x="60" y="125"/>
                  <a:pt x="60" y="126"/>
                </a:cubicBezTo>
                <a:cubicBezTo>
                  <a:pt x="60" y="126"/>
                  <a:pt x="60" y="126"/>
                  <a:pt x="61" y="126"/>
                </a:cubicBezTo>
                <a:cubicBezTo>
                  <a:pt x="62" y="126"/>
                  <a:pt x="62" y="126"/>
                  <a:pt x="62" y="126"/>
                </a:cubicBezTo>
                <a:cubicBezTo>
                  <a:pt x="73" y="122"/>
                  <a:pt x="73" y="122"/>
                  <a:pt x="73" y="122"/>
                </a:cubicBezTo>
                <a:cubicBezTo>
                  <a:pt x="67" y="136"/>
                  <a:pt x="67" y="136"/>
                  <a:pt x="67" y="136"/>
                </a:cubicBezTo>
                <a:cubicBezTo>
                  <a:pt x="66" y="137"/>
                  <a:pt x="65" y="137"/>
                  <a:pt x="65" y="138"/>
                </a:cubicBezTo>
                <a:cubicBezTo>
                  <a:pt x="64" y="139"/>
                  <a:pt x="65" y="140"/>
                  <a:pt x="65" y="141"/>
                </a:cubicBezTo>
                <a:cubicBezTo>
                  <a:pt x="60" y="154"/>
                  <a:pt x="60" y="154"/>
                  <a:pt x="60" y="154"/>
                </a:cubicBezTo>
                <a:cubicBezTo>
                  <a:pt x="50" y="158"/>
                  <a:pt x="50" y="158"/>
                  <a:pt x="50" y="158"/>
                </a:cubicBezTo>
                <a:cubicBezTo>
                  <a:pt x="49" y="158"/>
                  <a:pt x="49" y="159"/>
                  <a:pt x="49" y="160"/>
                </a:cubicBezTo>
                <a:cubicBezTo>
                  <a:pt x="50" y="160"/>
                  <a:pt x="50" y="160"/>
                  <a:pt x="50" y="160"/>
                </a:cubicBezTo>
                <a:cubicBezTo>
                  <a:pt x="51" y="160"/>
                  <a:pt x="51" y="160"/>
                  <a:pt x="51" y="160"/>
                </a:cubicBezTo>
                <a:cubicBezTo>
                  <a:pt x="59" y="157"/>
                  <a:pt x="59" y="157"/>
                  <a:pt x="59" y="157"/>
                </a:cubicBezTo>
                <a:cubicBezTo>
                  <a:pt x="57" y="161"/>
                  <a:pt x="57" y="161"/>
                  <a:pt x="57" y="161"/>
                </a:cubicBezTo>
                <a:cubicBezTo>
                  <a:pt x="47" y="165"/>
                  <a:pt x="47" y="165"/>
                  <a:pt x="47" y="165"/>
                </a:cubicBezTo>
                <a:cubicBezTo>
                  <a:pt x="47" y="165"/>
                  <a:pt x="46" y="166"/>
                  <a:pt x="47" y="167"/>
                </a:cubicBezTo>
                <a:cubicBezTo>
                  <a:pt x="47" y="167"/>
                  <a:pt x="47" y="167"/>
                  <a:pt x="47" y="167"/>
                </a:cubicBezTo>
                <a:cubicBezTo>
                  <a:pt x="48" y="167"/>
                  <a:pt x="48" y="167"/>
                  <a:pt x="48" y="167"/>
                </a:cubicBezTo>
                <a:cubicBezTo>
                  <a:pt x="56" y="164"/>
                  <a:pt x="56" y="164"/>
                  <a:pt x="56" y="164"/>
                </a:cubicBezTo>
                <a:cubicBezTo>
                  <a:pt x="53" y="171"/>
                  <a:pt x="53" y="171"/>
                  <a:pt x="53" y="171"/>
                </a:cubicBezTo>
                <a:cubicBezTo>
                  <a:pt x="52" y="171"/>
                  <a:pt x="51" y="172"/>
                  <a:pt x="51" y="173"/>
                </a:cubicBezTo>
                <a:cubicBezTo>
                  <a:pt x="50" y="174"/>
                  <a:pt x="51" y="176"/>
                  <a:pt x="52" y="177"/>
                </a:cubicBezTo>
                <a:cubicBezTo>
                  <a:pt x="53" y="177"/>
                  <a:pt x="53" y="177"/>
                  <a:pt x="53" y="177"/>
                </a:cubicBezTo>
                <a:cubicBezTo>
                  <a:pt x="54" y="177"/>
                  <a:pt x="56" y="176"/>
                  <a:pt x="56" y="175"/>
                </a:cubicBezTo>
                <a:cubicBezTo>
                  <a:pt x="56" y="174"/>
                  <a:pt x="56" y="173"/>
                  <a:pt x="56" y="172"/>
                </a:cubicBezTo>
                <a:cubicBezTo>
                  <a:pt x="58" y="165"/>
                  <a:pt x="58" y="165"/>
                  <a:pt x="58" y="165"/>
                </a:cubicBezTo>
                <a:cubicBezTo>
                  <a:pt x="62" y="173"/>
                  <a:pt x="62" y="173"/>
                  <a:pt x="62" y="173"/>
                </a:cubicBezTo>
                <a:cubicBezTo>
                  <a:pt x="62" y="173"/>
                  <a:pt x="62" y="173"/>
                  <a:pt x="62" y="173"/>
                </a:cubicBezTo>
                <a:cubicBezTo>
                  <a:pt x="63" y="174"/>
                  <a:pt x="63" y="174"/>
                  <a:pt x="63" y="174"/>
                </a:cubicBezTo>
                <a:cubicBezTo>
                  <a:pt x="63" y="174"/>
                  <a:pt x="63" y="174"/>
                  <a:pt x="64" y="173"/>
                </a:cubicBezTo>
                <a:cubicBezTo>
                  <a:pt x="64" y="173"/>
                  <a:pt x="65" y="172"/>
                  <a:pt x="64" y="172"/>
                </a:cubicBezTo>
                <a:cubicBezTo>
                  <a:pt x="60" y="162"/>
                  <a:pt x="60" y="162"/>
                  <a:pt x="60" y="162"/>
                </a:cubicBezTo>
                <a:cubicBezTo>
                  <a:pt x="61" y="158"/>
                  <a:pt x="61" y="158"/>
                  <a:pt x="61" y="158"/>
                </a:cubicBezTo>
                <a:cubicBezTo>
                  <a:pt x="64" y="166"/>
                  <a:pt x="64" y="166"/>
                  <a:pt x="64" y="166"/>
                </a:cubicBezTo>
                <a:cubicBezTo>
                  <a:pt x="65" y="167"/>
                  <a:pt x="65" y="167"/>
                  <a:pt x="65" y="167"/>
                </a:cubicBezTo>
                <a:cubicBezTo>
                  <a:pt x="65" y="167"/>
                  <a:pt x="66" y="167"/>
                  <a:pt x="66" y="167"/>
                </a:cubicBezTo>
                <a:cubicBezTo>
                  <a:pt x="66" y="167"/>
                  <a:pt x="66" y="167"/>
                  <a:pt x="66" y="167"/>
                </a:cubicBezTo>
                <a:cubicBezTo>
                  <a:pt x="67" y="166"/>
                  <a:pt x="67" y="165"/>
                  <a:pt x="67" y="165"/>
                </a:cubicBezTo>
                <a:cubicBezTo>
                  <a:pt x="63" y="155"/>
                  <a:pt x="63" y="155"/>
                  <a:pt x="63" y="155"/>
                </a:cubicBezTo>
                <a:cubicBezTo>
                  <a:pt x="68" y="142"/>
                  <a:pt x="68" y="142"/>
                  <a:pt x="68" y="142"/>
                </a:cubicBezTo>
                <a:cubicBezTo>
                  <a:pt x="69" y="142"/>
                  <a:pt x="70" y="142"/>
                  <a:pt x="70" y="140"/>
                </a:cubicBezTo>
                <a:cubicBezTo>
                  <a:pt x="71" y="139"/>
                  <a:pt x="70" y="138"/>
                  <a:pt x="70" y="138"/>
                </a:cubicBezTo>
                <a:cubicBezTo>
                  <a:pt x="76" y="123"/>
                  <a:pt x="76" y="123"/>
                  <a:pt x="76" y="123"/>
                </a:cubicBezTo>
                <a:cubicBezTo>
                  <a:pt x="81" y="134"/>
                  <a:pt x="81" y="134"/>
                  <a:pt x="81" y="134"/>
                </a:cubicBezTo>
                <a:cubicBezTo>
                  <a:pt x="81" y="135"/>
                  <a:pt x="81" y="135"/>
                  <a:pt x="81" y="135"/>
                </a:cubicBezTo>
                <a:cubicBezTo>
                  <a:pt x="82" y="135"/>
                  <a:pt x="82" y="135"/>
                  <a:pt x="82" y="135"/>
                </a:cubicBezTo>
                <a:cubicBezTo>
                  <a:pt x="82" y="135"/>
                  <a:pt x="82" y="135"/>
                  <a:pt x="83" y="135"/>
                </a:cubicBezTo>
                <a:cubicBezTo>
                  <a:pt x="83" y="135"/>
                  <a:pt x="84" y="134"/>
                  <a:pt x="83" y="133"/>
                </a:cubicBezTo>
                <a:cubicBezTo>
                  <a:pt x="77" y="119"/>
                  <a:pt x="77" y="119"/>
                  <a:pt x="77" y="119"/>
                </a:cubicBezTo>
                <a:cubicBezTo>
                  <a:pt x="80" y="113"/>
                  <a:pt x="80" y="113"/>
                  <a:pt x="80" y="113"/>
                </a:cubicBezTo>
                <a:cubicBezTo>
                  <a:pt x="84" y="125"/>
                  <a:pt x="84" y="125"/>
                  <a:pt x="84" y="125"/>
                </a:cubicBezTo>
                <a:cubicBezTo>
                  <a:pt x="85" y="125"/>
                  <a:pt x="85" y="125"/>
                  <a:pt x="85" y="125"/>
                </a:cubicBezTo>
                <a:cubicBezTo>
                  <a:pt x="85" y="126"/>
                  <a:pt x="86" y="126"/>
                  <a:pt x="86" y="126"/>
                </a:cubicBezTo>
                <a:cubicBezTo>
                  <a:pt x="86" y="126"/>
                  <a:pt x="86" y="126"/>
                  <a:pt x="86" y="125"/>
                </a:cubicBezTo>
                <a:cubicBezTo>
                  <a:pt x="87" y="125"/>
                  <a:pt x="87" y="124"/>
                  <a:pt x="87" y="124"/>
                </a:cubicBezTo>
                <a:cubicBezTo>
                  <a:pt x="81" y="110"/>
                  <a:pt x="81" y="110"/>
                  <a:pt x="81" y="110"/>
                </a:cubicBezTo>
                <a:cubicBezTo>
                  <a:pt x="88" y="93"/>
                  <a:pt x="88" y="93"/>
                  <a:pt x="88" y="93"/>
                </a:cubicBezTo>
                <a:cubicBezTo>
                  <a:pt x="95" y="110"/>
                  <a:pt x="95" y="110"/>
                  <a:pt x="95" y="110"/>
                </a:cubicBezTo>
                <a:cubicBezTo>
                  <a:pt x="89" y="124"/>
                  <a:pt x="89" y="124"/>
                  <a:pt x="89" y="124"/>
                </a:cubicBezTo>
                <a:cubicBezTo>
                  <a:pt x="89" y="125"/>
                  <a:pt x="89" y="126"/>
                  <a:pt x="90" y="126"/>
                </a:cubicBezTo>
                <a:cubicBezTo>
                  <a:pt x="90" y="126"/>
                  <a:pt x="90" y="126"/>
                  <a:pt x="90" y="126"/>
                </a:cubicBezTo>
                <a:cubicBezTo>
                  <a:pt x="90" y="126"/>
                  <a:pt x="90" y="126"/>
                  <a:pt x="91" y="126"/>
                </a:cubicBezTo>
                <a:cubicBezTo>
                  <a:pt x="91" y="126"/>
                  <a:pt x="92" y="126"/>
                  <a:pt x="92" y="125"/>
                </a:cubicBezTo>
                <a:cubicBezTo>
                  <a:pt x="97" y="114"/>
                  <a:pt x="97" y="114"/>
                  <a:pt x="97" y="114"/>
                </a:cubicBezTo>
                <a:cubicBezTo>
                  <a:pt x="99" y="119"/>
                  <a:pt x="99" y="119"/>
                  <a:pt x="99" y="119"/>
                </a:cubicBezTo>
                <a:cubicBezTo>
                  <a:pt x="93" y="133"/>
                  <a:pt x="93" y="133"/>
                  <a:pt x="93" y="133"/>
                </a:cubicBezTo>
                <a:cubicBezTo>
                  <a:pt x="93" y="134"/>
                  <a:pt x="93" y="135"/>
                  <a:pt x="94" y="135"/>
                </a:cubicBezTo>
                <a:cubicBezTo>
                  <a:pt x="94" y="135"/>
                  <a:pt x="94" y="135"/>
                  <a:pt x="94" y="135"/>
                </a:cubicBezTo>
                <a:cubicBezTo>
                  <a:pt x="94" y="135"/>
                  <a:pt x="94" y="135"/>
                  <a:pt x="95" y="135"/>
                </a:cubicBezTo>
                <a:cubicBezTo>
                  <a:pt x="95" y="135"/>
                  <a:pt x="96" y="135"/>
                  <a:pt x="96" y="134"/>
                </a:cubicBezTo>
                <a:cubicBezTo>
                  <a:pt x="101" y="123"/>
                  <a:pt x="101" y="123"/>
                  <a:pt x="101" y="123"/>
                </a:cubicBezTo>
                <a:cubicBezTo>
                  <a:pt x="104" y="131"/>
                  <a:pt x="104" y="131"/>
                  <a:pt x="104" y="131"/>
                </a:cubicBezTo>
                <a:cubicBezTo>
                  <a:pt x="103" y="132"/>
                  <a:pt x="103" y="133"/>
                  <a:pt x="103" y="134"/>
                </a:cubicBezTo>
                <a:cubicBezTo>
                  <a:pt x="104" y="135"/>
                  <a:pt x="105" y="136"/>
                  <a:pt x="106" y="136"/>
                </a:cubicBezTo>
                <a:cubicBezTo>
                  <a:pt x="113" y="154"/>
                  <a:pt x="113" y="154"/>
                  <a:pt x="113" y="154"/>
                </a:cubicBezTo>
                <a:cubicBezTo>
                  <a:pt x="109" y="164"/>
                  <a:pt x="109" y="164"/>
                  <a:pt x="109" y="164"/>
                </a:cubicBezTo>
                <a:cubicBezTo>
                  <a:pt x="109" y="164"/>
                  <a:pt x="109" y="165"/>
                  <a:pt x="110" y="166"/>
                </a:cubicBezTo>
                <a:cubicBezTo>
                  <a:pt x="110" y="166"/>
                  <a:pt x="110" y="166"/>
                  <a:pt x="110" y="166"/>
                </a:cubicBezTo>
                <a:cubicBezTo>
                  <a:pt x="110" y="166"/>
                  <a:pt x="110" y="166"/>
                  <a:pt x="110" y="166"/>
                </a:cubicBezTo>
                <a:cubicBezTo>
                  <a:pt x="111" y="166"/>
                  <a:pt x="112" y="165"/>
                  <a:pt x="112" y="165"/>
                </a:cubicBezTo>
                <a:cubicBezTo>
                  <a:pt x="115" y="157"/>
                  <a:pt x="115" y="157"/>
                  <a:pt x="115" y="157"/>
                </a:cubicBezTo>
                <a:cubicBezTo>
                  <a:pt x="116" y="160"/>
                  <a:pt x="116" y="160"/>
                  <a:pt x="116" y="160"/>
                </a:cubicBezTo>
                <a:cubicBezTo>
                  <a:pt x="112" y="171"/>
                  <a:pt x="112" y="171"/>
                  <a:pt x="112" y="171"/>
                </a:cubicBezTo>
                <a:cubicBezTo>
                  <a:pt x="112" y="171"/>
                  <a:pt x="112" y="172"/>
                  <a:pt x="113" y="172"/>
                </a:cubicBezTo>
                <a:cubicBezTo>
                  <a:pt x="113" y="172"/>
                  <a:pt x="113" y="172"/>
                  <a:pt x="113" y="172"/>
                </a:cubicBezTo>
                <a:cubicBezTo>
                  <a:pt x="113" y="172"/>
                  <a:pt x="113" y="172"/>
                  <a:pt x="113" y="172"/>
                </a:cubicBezTo>
                <a:cubicBezTo>
                  <a:pt x="114" y="172"/>
                  <a:pt x="114" y="172"/>
                  <a:pt x="115" y="172"/>
                </a:cubicBezTo>
                <a:cubicBezTo>
                  <a:pt x="118" y="164"/>
                  <a:pt x="118" y="164"/>
                  <a:pt x="118" y="164"/>
                </a:cubicBezTo>
                <a:cubicBezTo>
                  <a:pt x="120" y="170"/>
                  <a:pt x="120" y="170"/>
                  <a:pt x="120" y="170"/>
                </a:cubicBezTo>
                <a:cubicBezTo>
                  <a:pt x="120" y="171"/>
                  <a:pt x="120" y="172"/>
                  <a:pt x="120" y="173"/>
                </a:cubicBezTo>
                <a:cubicBezTo>
                  <a:pt x="121" y="174"/>
                  <a:pt x="122" y="175"/>
                  <a:pt x="123" y="175"/>
                </a:cubicBezTo>
                <a:cubicBezTo>
                  <a:pt x="123" y="175"/>
                  <a:pt x="123" y="175"/>
                  <a:pt x="124" y="174"/>
                </a:cubicBezTo>
                <a:cubicBezTo>
                  <a:pt x="125" y="174"/>
                  <a:pt x="126" y="172"/>
                  <a:pt x="125" y="171"/>
                </a:cubicBezTo>
                <a:cubicBezTo>
                  <a:pt x="125" y="170"/>
                  <a:pt x="124" y="169"/>
                  <a:pt x="123" y="169"/>
                </a:cubicBezTo>
                <a:cubicBezTo>
                  <a:pt x="120" y="163"/>
                  <a:pt x="120" y="163"/>
                  <a:pt x="120" y="163"/>
                </a:cubicBezTo>
                <a:cubicBezTo>
                  <a:pt x="128" y="166"/>
                  <a:pt x="128" y="166"/>
                  <a:pt x="128" y="166"/>
                </a:cubicBezTo>
                <a:cubicBezTo>
                  <a:pt x="128" y="166"/>
                  <a:pt x="128" y="166"/>
                  <a:pt x="128" y="166"/>
                </a:cubicBezTo>
                <a:cubicBezTo>
                  <a:pt x="129" y="166"/>
                  <a:pt x="129" y="166"/>
                  <a:pt x="130" y="165"/>
                </a:cubicBezTo>
                <a:cubicBezTo>
                  <a:pt x="130" y="165"/>
                  <a:pt x="130" y="164"/>
                  <a:pt x="129" y="163"/>
                </a:cubicBezTo>
                <a:cubicBezTo>
                  <a:pt x="119" y="160"/>
                  <a:pt x="119" y="160"/>
                  <a:pt x="119" y="160"/>
                </a:cubicBezTo>
                <a:cubicBezTo>
                  <a:pt x="118" y="156"/>
                  <a:pt x="118" y="156"/>
                  <a:pt x="118" y="156"/>
                </a:cubicBezTo>
                <a:cubicBezTo>
                  <a:pt x="125" y="159"/>
                  <a:pt x="125" y="159"/>
                  <a:pt x="125" y="159"/>
                </a:cubicBezTo>
                <a:cubicBezTo>
                  <a:pt x="125" y="159"/>
                  <a:pt x="125" y="159"/>
                  <a:pt x="126" y="159"/>
                </a:cubicBezTo>
                <a:cubicBezTo>
                  <a:pt x="126" y="159"/>
                  <a:pt x="127" y="159"/>
                  <a:pt x="127" y="158"/>
                </a:cubicBezTo>
                <a:cubicBezTo>
                  <a:pt x="127" y="158"/>
                  <a:pt x="127" y="157"/>
                  <a:pt x="126" y="157"/>
                </a:cubicBezTo>
                <a:cubicBezTo>
                  <a:pt x="116" y="153"/>
                  <a:pt x="116" y="153"/>
                  <a:pt x="116" y="153"/>
                </a:cubicBezTo>
                <a:cubicBezTo>
                  <a:pt x="108" y="135"/>
                  <a:pt x="108" y="135"/>
                  <a:pt x="108" y="135"/>
                </a:cubicBezTo>
                <a:cubicBezTo>
                  <a:pt x="109" y="134"/>
                  <a:pt x="109" y="133"/>
                  <a:pt x="109" y="132"/>
                </a:cubicBezTo>
                <a:cubicBezTo>
                  <a:pt x="108" y="131"/>
                  <a:pt x="108" y="130"/>
                  <a:pt x="106" y="130"/>
                </a:cubicBezTo>
                <a:cubicBezTo>
                  <a:pt x="103" y="122"/>
                  <a:pt x="103" y="122"/>
                  <a:pt x="103" y="122"/>
                </a:cubicBezTo>
                <a:cubicBezTo>
                  <a:pt x="115" y="127"/>
                  <a:pt x="115" y="127"/>
                  <a:pt x="115" y="127"/>
                </a:cubicBezTo>
                <a:cubicBezTo>
                  <a:pt x="115" y="127"/>
                  <a:pt x="115" y="127"/>
                  <a:pt x="115" y="127"/>
                </a:cubicBezTo>
                <a:cubicBezTo>
                  <a:pt x="116" y="127"/>
                  <a:pt x="116" y="126"/>
                  <a:pt x="116" y="126"/>
                </a:cubicBezTo>
                <a:cubicBezTo>
                  <a:pt x="117" y="125"/>
                  <a:pt x="116" y="124"/>
                  <a:pt x="116" y="124"/>
                </a:cubicBezTo>
                <a:cubicBezTo>
                  <a:pt x="102" y="118"/>
                  <a:pt x="102" y="118"/>
                  <a:pt x="102" y="118"/>
                </a:cubicBezTo>
                <a:cubicBezTo>
                  <a:pt x="99" y="113"/>
                  <a:pt x="99" y="113"/>
                  <a:pt x="99" y="113"/>
                </a:cubicBezTo>
                <a:cubicBezTo>
                  <a:pt x="111" y="117"/>
                  <a:pt x="111" y="117"/>
                  <a:pt x="111" y="117"/>
                </a:cubicBezTo>
                <a:cubicBezTo>
                  <a:pt x="111" y="117"/>
                  <a:pt x="111" y="117"/>
                  <a:pt x="111" y="117"/>
                </a:cubicBezTo>
                <a:cubicBezTo>
                  <a:pt x="112" y="117"/>
                  <a:pt x="112" y="117"/>
                  <a:pt x="113" y="116"/>
                </a:cubicBezTo>
                <a:cubicBezTo>
                  <a:pt x="113" y="116"/>
                  <a:pt x="112" y="115"/>
                  <a:pt x="112" y="115"/>
                </a:cubicBezTo>
                <a:cubicBezTo>
                  <a:pt x="98" y="109"/>
                  <a:pt x="98" y="109"/>
                  <a:pt x="98" y="109"/>
                </a:cubicBezTo>
                <a:cubicBezTo>
                  <a:pt x="90" y="92"/>
                  <a:pt x="90" y="92"/>
                  <a:pt x="90" y="92"/>
                </a:cubicBezTo>
                <a:cubicBezTo>
                  <a:pt x="106" y="98"/>
                  <a:pt x="106" y="98"/>
                  <a:pt x="106" y="98"/>
                </a:cubicBezTo>
                <a:cubicBezTo>
                  <a:pt x="112" y="112"/>
                  <a:pt x="112" y="112"/>
                  <a:pt x="112" y="112"/>
                </a:cubicBezTo>
                <a:cubicBezTo>
                  <a:pt x="112" y="112"/>
                  <a:pt x="112" y="113"/>
                  <a:pt x="113" y="113"/>
                </a:cubicBezTo>
                <a:cubicBezTo>
                  <a:pt x="114" y="113"/>
                  <a:pt x="114" y="113"/>
                  <a:pt x="114" y="113"/>
                </a:cubicBezTo>
                <a:cubicBezTo>
                  <a:pt x="115" y="112"/>
                  <a:pt x="115" y="112"/>
                  <a:pt x="115" y="111"/>
                </a:cubicBezTo>
                <a:cubicBezTo>
                  <a:pt x="110" y="100"/>
                  <a:pt x="110" y="100"/>
                  <a:pt x="110" y="100"/>
                </a:cubicBezTo>
                <a:cubicBezTo>
                  <a:pt x="116" y="102"/>
                  <a:pt x="116" y="102"/>
                  <a:pt x="116" y="102"/>
                </a:cubicBezTo>
                <a:cubicBezTo>
                  <a:pt x="121" y="116"/>
                  <a:pt x="121" y="116"/>
                  <a:pt x="121" y="116"/>
                </a:cubicBezTo>
                <a:cubicBezTo>
                  <a:pt x="122" y="116"/>
                  <a:pt x="122" y="116"/>
                  <a:pt x="122" y="117"/>
                </a:cubicBezTo>
                <a:cubicBezTo>
                  <a:pt x="123" y="117"/>
                  <a:pt x="123" y="117"/>
                  <a:pt x="123" y="117"/>
                </a:cubicBezTo>
                <a:cubicBezTo>
                  <a:pt x="124" y="116"/>
                  <a:pt x="124" y="115"/>
                  <a:pt x="124" y="115"/>
                </a:cubicBezTo>
                <a:cubicBezTo>
                  <a:pt x="119" y="103"/>
                  <a:pt x="119" y="103"/>
                  <a:pt x="119" y="103"/>
                </a:cubicBezTo>
                <a:cubicBezTo>
                  <a:pt x="135" y="110"/>
                  <a:pt x="135" y="110"/>
                  <a:pt x="135" y="110"/>
                </a:cubicBezTo>
                <a:cubicBezTo>
                  <a:pt x="135" y="111"/>
                  <a:pt x="136" y="112"/>
                  <a:pt x="137" y="112"/>
                </a:cubicBezTo>
                <a:cubicBezTo>
                  <a:pt x="137" y="112"/>
                  <a:pt x="137" y="112"/>
                  <a:pt x="138" y="112"/>
                </a:cubicBezTo>
                <a:cubicBezTo>
                  <a:pt x="138" y="112"/>
                  <a:pt x="139" y="112"/>
                  <a:pt x="140" y="112"/>
                </a:cubicBezTo>
                <a:cubicBezTo>
                  <a:pt x="152" y="117"/>
                  <a:pt x="152" y="117"/>
                  <a:pt x="152" y="117"/>
                </a:cubicBezTo>
                <a:cubicBezTo>
                  <a:pt x="156" y="127"/>
                  <a:pt x="156" y="127"/>
                  <a:pt x="156" y="127"/>
                </a:cubicBezTo>
                <a:cubicBezTo>
                  <a:pt x="156" y="127"/>
                  <a:pt x="157" y="128"/>
                  <a:pt x="157" y="128"/>
                </a:cubicBezTo>
                <a:cubicBezTo>
                  <a:pt x="158" y="128"/>
                  <a:pt x="158" y="128"/>
                  <a:pt x="158" y="128"/>
                </a:cubicBezTo>
                <a:cubicBezTo>
                  <a:pt x="159" y="127"/>
                  <a:pt x="159" y="127"/>
                  <a:pt x="159" y="126"/>
                </a:cubicBezTo>
                <a:cubicBezTo>
                  <a:pt x="156" y="118"/>
                  <a:pt x="156" y="118"/>
                  <a:pt x="156" y="118"/>
                </a:cubicBezTo>
                <a:cubicBezTo>
                  <a:pt x="159" y="120"/>
                  <a:pt x="159" y="120"/>
                  <a:pt x="159" y="120"/>
                </a:cubicBezTo>
                <a:cubicBezTo>
                  <a:pt x="163" y="130"/>
                  <a:pt x="163" y="130"/>
                  <a:pt x="163" y="130"/>
                </a:cubicBezTo>
                <a:cubicBezTo>
                  <a:pt x="163" y="130"/>
                  <a:pt x="164" y="130"/>
                  <a:pt x="164" y="130"/>
                </a:cubicBezTo>
                <a:cubicBezTo>
                  <a:pt x="165" y="130"/>
                  <a:pt x="165" y="130"/>
                  <a:pt x="165" y="130"/>
                </a:cubicBezTo>
                <a:cubicBezTo>
                  <a:pt x="166" y="130"/>
                  <a:pt x="166" y="129"/>
                  <a:pt x="166" y="129"/>
                </a:cubicBezTo>
                <a:cubicBezTo>
                  <a:pt x="163" y="121"/>
                  <a:pt x="163" y="121"/>
                  <a:pt x="163" y="121"/>
                </a:cubicBezTo>
                <a:cubicBezTo>
                  <a:pt x="169" y="124"/>
                  <a:pt x="169" y="124"/>
                  <a:pt x="169" y="124"/>
                </a:cubicBezTo>
                <a:cubicBezTo>
                  <a:pt x="169" y="125"/>
                  <a:pt x="170" y="125"/>
                  <a:pt x="171" y="126"/>
                </a:cubicBezTo>
                <a:cubicBezTo>
                  <a:pt x="171" y="126"/>
                  <a:pt x="171" y="126"/>
                  <a:pt x="172" y="126"/>
                </a:cubicBezTo>
                <a:cubicBezTo>
                  <a:pt x="173" y="126"/>
                  <a:pt x="174" y="125"/>
                  <a:pt x="174" y="124"/>
                </a:cubicBezTo>
                <a:cubicBezTo>
                  <a:pt x="175" y="123"/>
                  <a:pt x="174" y="121"/>
                  <a:pt x="173" y="121"/>
                </a:cubicBezTo>
                <a:cubicBezTo>
                  <a:pt x="172" y="120"/>
                  <a:pt x="172" y="120"/>
                  <a:pt x="172" y="120"/>
                </a:cubicBezTo>
                <a:cubicBezTo>
                  <a:pt x="171" y="120"/>
                  <a:pt x="170" y="121"/>
                  <a:pt x="170" y="121"/>
                </a:cubicBezTo>
                <a:cubicBezTo>
                  <a:pt x="164" y="119"/>
                  <a:pt x="164" y="119"/>
                  <a:pt x="164" y="119"/>
                </a:cubicBezTo>
                <a:cubicBezTo>
                  <a:pt x="171" y="115"/>
                  <a:pt x="171" y="115"/>
                  <a:pt x="171" y="115"/>
                </a:cubicBezTo>
                <a:cubicBezTo>
                  <a:pt x="172" y="115"/>
                  <a:pt x="172" y="114"/>
                  <a:pt x="172" y="113"/>
                </a:cubicBezTo>
                <a:cubicBezTo>
                  <a:pt x="172" y="113"/>
                  <a:pt x="171" y="113"/>
                  <a:pt x="171" y="113"/>
                </a:cubicBezTo>
                <a:cubicBezTo>
                  <a:pt x="170" y="113"/>
                  <a:pt x="170" y="113"/>
                  <a:pt x="170" y="113"/>
                </a:cubicBezTo>
                <a:cubicBezTo>
                  <a:pt x="160" y="117"/>
                  <a:pt x="160" y="117"/>
                  <a:pt x="160" y="117"/>
                </a:cubicBezTo>
                <a:cubicBezTo>
                  <a:pt x="157" y="116"/>
                  <a:pt x="157" y="116"/>
                  <a:pt x="157" y="116"/>
                </a:cubicBezTo>
                <a:cubicBezTo>
                  <a:pt x="164" y="113"/>
                  <a:pt x="164" y="113"/>
                  <a:pt x="164" y="113"/>
                </a:cubicBezTo>
                <a:cubicBezTo>
                  <a:pt x="165" y="112"/>
                  <a:pt x="165" y="111"/>
                  <a:pt x="165" y="111"/>
                </a:cubicBezTo>
                <a:cubicBezTo>
                  <a:pt x="165" y="110"/>
                  <a:pt x="164" y="110"/>
                  <a:pt x="164" y="110"/>
                </a:cubicBezTo>
                <a:cubicBezTo>
                  <a:pt x="164" y="110"/>
                  <a:pt x="163" y="110"/>
                  <a:pt x="163" y="110"/>
                </a:cubicBezTo>
                <a:cubicBezTo>
                  <a:pt x="153" y="114"/>
                  <a:pt x="153" y="114"/>
                  <a:pt x="153" y="114"/>
                </a:cubicBezTo>
                <a:cubicBezTo>
                  <a:pt x="141" y="109"/>
                  <a:pt x="141" y="109"/>
                  <a:pt x="141" y="109"/>
                </a:cubicBezTo>
                <a:cubicBezTo>
                  <a:pt x="140" y="108"/>
                  <a:pt x="140" y="107"/>
                  <a:pt x="139" y="107"/>
                </a:cubicBezTo>
                <a:cubicBezTo>
                  <a:pt x="138" y="107"/>
                  <a:pt x="138" y="106"/>
                  <a:pt x="138" y="106"/>
                </a:cubicBezTo>
                <a:cubicBezTo>
                  <a:pt x="137" y="106"/>
                  <a:pt x="136" y="107"/>
                  <a:pt x="136" y="107"/>
                </a:cubicBezTo>
                <a:cubicBezTo>
                  <a:pt x="120" y="101"/>
                  <a:pt x="120" y="101"/>
                  <a:pt x="120" y="101"/>
                </a:cubicBezTo>
                <a:cubicBezTo>
                  <a:pt x="132" y="96"/>
                  <a:pt x="132" y="96"/>
                  <a:pt x="132" y="96"/>
                </a:cubicBezTo>
                <a:cubicBezTo>
                  <a:pt x="132" y="96"/>
                  <a:pt x="133" y="95"/>
                  <a:pt x="132" y="94"/>
                </a:cubicBezTo>
                <a:cubicBezTo>
                  <a:pt x="132" y="94"/>
                  <a:pt x="132" y="93"/>
                  <a:pt x="131" y="93"/>
                </a:cubicBezTo>
                <a:cubicBezTo>
                  <a:pt x="131" y="93"/>
                  <a:pt x="131" y="93"/>
                  <a:pt x="131" y="93"/>
                </a:cubicBezTo>
                <a:cubicBezTo>
                  <a:pt x="117" y="99"/>
                  <a:pt x="117" y="99"/>
                  <a:pt x="117" y="99"/>
                </a:cubicBezTo>
                <a:cubicBezTo>
                  <a:pt x="111" y="97"/>
                  <a:pt x="111" y="97"/>
                  <a:pt x="111" y="97"/>
                </a:cubicBezTo>
                <a:cubicBezTo>
                  <a:pt x="122" y="92"/>
                  <a:pt x="122" y="92"/>
                  <a:pt x="122" y="92"/>
                </a:cubicBezTo>
                <a:cubicBezTo>
                  <a:pt x="123" y="92"/>
                  <a:pt x="123" y="91"/>
                  <a:pt x="123" y="90"/>
                </a:cubicBezTo>
                <a:cubicBezTo>
                  <a:pt x="123" y="90"/>
                  <a:pt x="122" y="89"/>
                  <a:pt x="122" y="89"/>
                </a:cubicBezTo>
                <a:cubicBezTo>
                  <a:pt x="122" y="89"/>
                  <a:pt x="121" y="89"/>
                  <a:pt x="121" y="90"/>
                </a:cubicBezTo>
                <a:cubicBezTo>
                  <a:pt x="107" y="96"/>
                  <a:pt x="107" y="96"/>
                  <a:pt x="107" y="96"/>
                </a:cubicBezTo>
                <a:cubicBezTo>
                  <a:pt x="91" y="89"/>
                  <a:pt x="91" y="89"/>
                  <a:pt x="91" y="89"/>
                </a:cubicBezTo>
                <a:cubicBezTo>
                  <a:pt x="91" y="89"/>
                  <a:pt x="91" y="89"/>
                  <a:pt x="91" y="89"/>
                </a:cubicBezTo>
                <a:cubicBezTo>
                  <a:pt x="112" y="80"/>
                  <a:pt x="112" y="80"/>
                  <a:pt x="112" y="80"/>
                </a:cubicBezTo>
                <a:cubicBezTo>
                  <a:pt x="125" y="86"/>
                  <a:pt x="125" y="86"/>
                  <a:pt x="125" y="86"/>
                </a:cubicBezTo>
                <a:cubicBezTo>
                  <a:pt x="126" y="86"/>
                  <a:pt x="126" y="86"/>
                  <a:pt x="126" y="86"/>
                </a:cubicBezTo>
                <a:cubicBezTo>
                  <a:pt x="126" y="86"/>
                  <a:pt x="126" y="86"/>
                  <a:pt x="126" y="86"/>
                </a:cubicBezTo>
                <a:cubicBezTo>
                  <a:pt x="127" y="86"/>
                  <a:pt x="127" y="86"/>
                  <a:pt x="127" y="85"/>
                </a:cubicBezTo>
                <a:cubicBezTo>
                  <a:pt x="128" y="85"/>
                  <a:pt x="127" y="84"/>
                  <a:pt x="127" y="83"/>
                </a:cubicBezTo>
                <a:cubicBezTo>
                  <a:pt x="115" y="79"/>
                  <a:pt x="115" y="79"/>
                  <a:pt x="115" y="79"/>
                </a:cubicBezTo>
                <a:cubicBezTo>
                  <a:pt x="121" y="76"/>
                  <a:pt x="121" y="76"/>
                  <a:pt x="121" y="76"/>
                </a:cubicBezTo>
                <a:cubicBezTo>
                  <a:pt x="135" y="82"/>
                  <a:pt x="135" y="82"/>
                  <a:pt x="135" y="82"/>
                </a:cubicBezTo>
                <a:cubicBezTo>
                  <a:pt x="135" y="82"/>
                  <a:pt x="135" y="82"/>
                  <a:pt x="135" y="82"/>
                </a:cubicBezTo>
                <a:cubicBezTo>
                  <a:pt x="135" y="82"/>
                  <a:pt x="135" y="82"/>
                  <a:pt x="135" y="82"/>
                </a:cubicBezTo>
                <a:cubicBezTo>
                  <a:pt x="136" y="82"/>
                  <a:pt x="136" y="82"/>
                  <a:pt x="137" y="81"/>
                </a:cubicBezTo>
                <a:cubicBezTo>
                  <a:pt x="137" y="81"/>
                  <a:pt x="137" y="80"/>
                  <a:pt x="136" y="80"/>
                </a:cubicBezTo>
                <a:cubicBezTo>
                  <a:pt x="125" y="75"/>
                  <a:pt x="125" y="75"/>
                  <a:pt x="125" y="75"/>
                </a:cubicBezTo>
                <a:cubicBezTo>
                  <a:pt x="132" y="72"/>
                  <a:pt x="132" y="72"/>
                  <a:pt x="132" y="72"/>
                </a:cubicBezTo>
                <a:cubicBezTo>
                  <a:pt x="133" y="72"/>
                  <a:pt x="134" y="72"/>
                  <a:pt x="134" y="72"/>
                </a:cubicBezTo>
                <a:cubicBezTo>
                  <a:pt x="135" y="72"/>
                  <a:pt x="135" y="72"/>
                  <a:pt x="135" y="72"/>
                </a:cubicBezTo>
                <a:cubicBezTo>
                  <a:pt x="136" y="72"/>
                  <a:pt x="137" y="71"/>
                  <a:pt x="137" y="70"/>
                </a:cubicBezTo>
                <a:cubicBezTo>
                  <a:pt x="154" y="62"/>
                  <a:pt x="154" y="62"/>
                  <a:pt x="154" y="62"/>
                </a:cubicBezTo>
                <a:cubicBezTo>
                  <a:pt x="154" y="62"/>
                  <a:pt x="154" y="62"/>
                  <a:pt x="154" y="62"/>
                </a:cubicBezTo>
                <a:cubicBezTo>
                  <a:pt x="165" y="67"/>
                  <a:pt x="165" y="67"/>
                  <a:pt x="165" y="67"/>
                </a:cubicBezTo>
                <a:cubicBezTo>
                  <a:pt x="165" y="67"/>
                  <a:pt x="165" y="67"/>
                  <a:pt x="165" y="67"/>
                </a:cubicBezTo>
                <a:cubicBezTo>
                  <a:pt x="165" y="67"/>
                  <a:pt x="165" y="67"/>
                  <a:pt x="165" y="67"/>
                </a:cubicBezTo>
                <a:cubicBezTo>
                  <a:pt x="166" y="67"/>
                  <a:pt x="166" y="66"/>
                  <a:pt x="167" y="66"/>
                </a:cubicBezTo>
                <a:cubicBezTo>
                  <a:pt x="167" y="65"/>
                  <a:pt x="166" y="64"/>
                  <a:pt x="166" y="64"/>
                </a:cubicBezTo>
                <a:cubicBezTo>
                  <a:pt x="158" y="61"/>
                  <a:pt x="158" y="61"/>
                  <a:pt x="158" y="61"/>
                </a:cubicBezTo>
                <a:cubicBezTo>
                  <a:pt x="161" y="59"/>
                  <a:pt x="161" y="59"/>
                  <a:pt x="161" y="59"/>
                </a:cubicBezTo>
                <a:cubicBezTo>
                  <a:pt x="161" y="59"/>
                  <a:pt x="161" y="59"/>
                  <a:pt x="161" y="59"/>
                </a:cubicBezTo>
                <a:cubicBezTo>
                  <a:pt x="171" y="64"/>
                  <a:pt x="171" y="64"/>
                  <a:pt x="171" y="64"/>
                </a:cubicBezTo>
                <a:cubicBezTo>
                  <a:pt x="172" y="64"/>
                  <a:pt x="172" y="64"/>
                  <a:pt x="172" y="64"/>
                </a:cubicBezTo>
                <a:cubicBezTo>
                  <a:pt x="172" y="64"/>
                  <a:pt x="172" y="64"/>
                  <a:pt x="172" y="64"/>
                </a:cubicBezTo>
                <a:cubicBezTo>
                  <a:pt x="173" y="64"/>
                  <a:pt x="173" y="64"/>
                  <a:pt x="173" y="63"/>
                </a:cubicBezTo>
                <a:cubicBezTo>
                  <a:pt x="174" y="62"/>
                  <a:pt x="173" y="61"/>
                  <a:pt x="173" y="61"/>
                </a:cubicBezTo>
                <a:cubicBezTo>
                  <a:pt x="165" y="58"/>
                  <a:pt x="165" y="58"/>
                  <a:pt x="165" y="58"/>
                </a:cubicBezTo>
                <a:cubicBezTo>
                  <a:pt x="172" y="55"/>
                  <a:pt x="172" y="55"/>
                  <a:pt x="172" y="55"/>
                </a:cubicBezTo>
                <a:cubicBezTo>
                  <a:pt x="172" y="55"/>
                  <a:pt x="173" y="56"/>
                  <a:pt x="173" y="56"/>
                </a:cubicBezTo>
                <a:cubicBezTo>
                  <a:pt x="174" y="56"/>
                  <a:pt x="174" y="55"/>
                  <a:pt x="174" y="55"/>
                </a:cubicBezTo>
                <a:cubicBezTo>
                  <a:pt x="176" y="55"/>
                  <a:pt x="177" y="53"/>
                  <a:pt x="176" y="52"/>
                </a:cubicBezTo>
                <a:cubicBezTo>
                  <a:pt x="175" y="51"/>
                  <a:pt x="174" y="50"/>
                  <a:pt x="173" y="50"/>
                </a:cubicBezTo>
                <a:cubicBezTo>
                  <a:pt x="173" y="50"/>
                  <a:pt x="173" y="50"/>
                  <a:pt x="172" y="50"/>
                </a:cubicBezTo>
                <a:cubicBezTo>
                  <a:pt x="171" y="51"/>
                  <a:pt x="171" y="51"/>
                  <a:pt x="171" y="52"/>
                </a:cubicBezTo>
                <a:cubicBezTo>
                  <a:pt x="164" y="55"/>
                  <a:pt x="164" y="55"/>
                  <a:pt x="164" y="55"/>
                </a:cubicBezTo>
                <a:cubicBezTo>
                  <a:pt x="167" y="48"/>
                  <a:pt x="167" y="48"/>
                  <a:pt x="167" y="48"/>
                </a:cubicBezTo>
                <a:cubicBezTo>
                  <a:pt x="167" y="47"/>
                  <a:pt x="167" y="46"/>
                  <a:pt x="166" y="46"/>
                </a:cubicBezTo>
                <a:cubicBezTo>
                  <a:pt x="166" y="46"/>
                  <a:pt x="166" y="46"/>
                  <a:pt x="166" y="46"/>
                </a:cubicBezTo>
                <a:cubicBezTo>
                  <a:pt x="165" y="46"/>
                  <a:pt x="165" y="46"/>
                  <a:pt x="164" y="47"/>
                </a:cubicBezTo>
                <a:cubicBezTo>
                  <a:pt x="161" y="57"/>
                  <a:pt x="161" y="57"/>
                  <a:pt x="161" y="57"/>
                </a:cubicBezTo>
                <a:cubicBezTo>
                  <a:pt x="157" y="58"/>
                  <a:pt x="157" y="58"/>
                  <a:pt x="157" y="58"/>
                </a:cubicBezTo>
                <a:cubicBezTo>
                  <a:pt x="160" y="51"/>
                  <a:pt x="160" y="51"/>
                  <a:pt x="160" y="51"/>
                </a:cubicBezTo>
                <a:cubicBezTo>
                  <a:pt x="160" y="50"/>
                  <a:pt x="160" y="49"/>
                  <a:pt x="159" y="49"/>
                </a:cubicBezTo>
                <a:cubicBezTo>
                  <a:pt x="159" y="49"/>
                  <a:pt x="159" y="49"/>
                  <a:pt x="159" y="49"/>
                </a:cubicBezTo>
                <a:cubicBezTo>
                  <a:pt x="158" y="49"/>
                  <a:pt x="158" y="49"/>
                  <a:pt x="158" y="50"/>
                </a:cubicBezTo>
                <a:cubicBezTo>
                  <a:pt x="154" y="59"/>
                  <a:pt x="154" y="59"/>
                  <a:pt x="154" y="59"/>
                </a:cubicBezTo>
                <a:cubicBezTo>
                  <a:pt x="136" y="67"/>
                  <a:pt x="136" y="67"/>
                  <a:pt x="136" y="67"/>
                </a:cubicBezTo>
                <a:cubicBezTo>
                  <a:pt x="135" y="67"/>
                  <a:pt x="135" y="66"/>
                  <a:pt x="134" y="66"/>
                </a:cubicBezTo>
                <a:cubicBezTo>
                  <a:pt x="134" y="66"/>
                  <a:pt x="133" y="66"/>
                  <a:pt x="133" y="67"/>
                </a:cubicBezTo>
                <a:cubicBezTo>
                  <a:pt x="132" y="67"/>
                  <a:pt x="131" y="68"/>
                  <a:pt x="131" y="69"/>
                </a:cubicBezTo>
                <a:cubicBezTo>
                  <a:pt x="123" y="72"/>
                  <a:pt x="123" y="72"/>
                  <a:pt x="123" y="72"/>
                </a:cubicBezTo>
                <a:cubicBezTo>
                  <a:pt x="128" y="61"/>
                  <a:pt x="128" y="61"/>
                  <a:pt x="128" y="61"/>
                </a:cubicBezTo>
                <a:cubicBezTo>
                  <a:pt x="128" y="60"/>
                  <a:pt x="128" y="59"/>
                  <a:pt x="127" y="59"/>
                </a:cubicBezTo>
                <a:cubicBezTo>
                  <a:pt x="127" y="59"/>
                  <a:pt x="127" y="59"/>
                  <a:pt x="127" y="59"/>
                </a:cubicBezTo>
                <a:cubicBezTo>
                  <a:pt x="126" y="59"/>
                  <a:pt x="126" y="59"/>
                  <a:pt x="125" y="60"/>
                </a:cubicBezTo>
                <a:cubicBezTo>
                  <a:pt x="120" y="74"/>
                  <a:pt x="120" y="74"/>
                  <a:pt x="120" y="74"/>
                </a:cubicBezTo>
                <a:cubicBezTo>
                  <a:pt x="114" y="76"/>
                  <a:pt x="114" y="76"/>
                  <a:pt x="114" y="76"/>
                </a:cubicBezTo>
                <a:cubicBezTo>
                  <a:pt x="119" y="65"/>
                  <a:pt x="119" y="65"/>
                  <a:pt x="119" y="65"/>
                </a:cubicBezTo>
                <a:cubicBezTo>
                  <a:pt x="119" y="64"/>
                  <a:pt x="119" y="63"/>
                  <a:pt x="118" y="63"/>
                </a:cubicBezTo>
                <a:cubicBezTo>
                  <a:pt x="118" y="63"/>
                  <a:pt x="118" y="63"/>
                  <a:pt x="117" y="63"/>
                </a:cubicBezTo>
                <a:cubicBezTo>
                  <a:pt x="117" y="63"/>
                  <a:pt x="116" y="63"/>
                  <a:pt x="116" y="64"/>
                </a:cubicBezTo>
                <a:cubicBezTo>
                  <a:pt x="111" y="78"/>
                  <a:pt x="111" y="78"/>
                  <a:pt x="111" y="78"/>
                </a:cubicBezTo>
                <a:cubicBezTo>
                  <a:pt x="91" y="86"/>
                  <a:pt x="91" y="86"/>
                  <a:pt x="91" y="86"/>
                </a:cubicBezTo>
                <a:cubicBezTo>
                  <a:pt x="98" y="68"/>
                  <a:pt x="98" y="68"/>
                  <a:pt x="98" y="68"/>
                </a:cubicBezTo>
                <a:cubicBezTo>
                  <a:pt x="112" y="63"/>
                  <a:pt x="112" y="63"/>
                  <a:pt x="112" y="63"/>
                </a:cubicBezTo>
                <a:cubicBezTo>
                  <a:pt x="113" y="62"/>
                  <a:pt x="113" y="61"/>
                  <a:pt x="113" y="61"/>
                </a:cubicBezTo>
                <a:cubicBezTo>
                  <a:pt x="113" y="60"/>
                  <a:pt x="112" y="60"/>
                  <a:pt x="111" y="60"/>
                </a:cubicBezTo>
                <a:cubicBezTo>
                  <a:pt x="111" y="60"/>
                  <a:pt x="111" y="60"/>
                  <a:pt x="111" y="60"/>
                </a:cubicBezTo>
                <a:cubicBezTo>
                  <a:pt x="100" y="65"/>
                  <a:pt x="100" y="65"/>
                  <a:pt x="100" y="65"/>
                </a:cubicBezTo>
                <a:cubicBezTo>
                  <a:pt x="102" y="59"/>
                  <a:pt x="102" y="59"/>
                  <a:pt x="102" y="59"/>
                </a:cubicBezTo>
                <a:cubicBezTo>
                  <a:pt x="116" y="53"/>
                  <a:pt x="116" y="53"/>
                  <a:pt x="116" y="53"/>
                </a:cubicBezTo>
                <a:cubicBezTo>
                  <a:pt x="117" y="53"/>
                  <a:pt x="117" y="52"/>
                  <a:pt x="117" y="51"/>
                </a:cubicBezTo>
                <a:cubicBezTo>
                  <a:pt x="116" y="51"/>
                  <a:pt x="116" y="51"/>
                  <a:pt x="115" y="51"/>
                </a:cubicBezTo>
                <a:cubicBezTo>
                  <a:pt x="115" y="51"/>
                  <a:pt x="115" y="51"/>
                  <a:pt x="115" y="51"/>
                </a:cubicBezTo>
                <a:cubicBezTo>
                  <a:pt x="103" y="55"/>
                  <a:pt x="103" y="55"/>
                  <a:pt x="103" y="55"/>
                </a:cubicBezTo>
                <a:cubicBezTo>
                  <a:pt x="111" y="38"/>
                  <a:pt x="111" y="38"/>
                  <a:pt x="111" y="38"/>
                </a:cubicBezTo>
                <a:cubicBezTo>
                  <a:pt x="112" y="38"/>
                  <a:pt x="113" y="37"/>
                  <a:pt x="113" y="36"/>
                </a:cubicBezTo>
                <a:cubicBezTo>
                  <a:pt x="113" y="35"/>
                  <a:pt x="113" y="34"/>
                  <a:pt x="113" y="33"/>
                </a:cubicBezTo>
                <a:cubicBezTo>
                  <a:pt x="116" y="23"/>
                  <a:pt x="116" y="23"/>
                  <a:pt x="116" y="23"/>
                </a:cubicBezTo>
                <a:cubicBezTo>
                  <a:pt x="117" y="23"/>
                  <a:pt x="117" y="23"/>
                  <a:pt x="117" y="23"/>
                </a:cubicBezTo>
                <a:cubicBezTo>
                  <a:pt x="127" y="19"/>
                  <a:pt x="127" y="19"/>
                  <a:pt x="127" y="19"/>
                </a:cubicBezTo>
                <a:cubicBezTo>
                  <a:pt x="128" y="19"/>
                  <a:pt x="128" y="18"/>
                  <a:pt x="128" y="17"/>
                </a:cubicBezTo>
                <a:cubicBezTo>
                  <a:pt x="127" y="17"/>
                  <a:pt x="127" y="16"/>
                  <a:pt x="126" y="16"/>
                </a:cubicBezTo>
                <a:cubicBezTo>
                  <a:pt x="126" y="16"/>
                  <a:pt x="126" y="16"/>
                  <a:pt x="126" y="16"/>
                </a:cubicBezTo>
                <a:cubicBezTo>
                  <a:pt x="118" y="20"/>
                  <a:pt x="118" y="20"/>
                  <a:pt x="118" y="20"/>
                </a:cubicBezTo>
                <a:cubicBezTo>
                  <a:pt x="119" y="16"/>
                  <a:pt x="119" y="16"/>
                  <a:pt x="119" y="16"/>
                </a:cubicBezTo>
                <a:cubicBezTo>
                  <a:pt x="119" y="16"/>
                  <a:pt x="119" y="16"/>
                  <a:pt x="119" y="16"/>
                </a:cubicBezTo>
                <a:cubicBezTo>
                  <a:pt x="130" y="12"/>
                  <a:pt x="130" y="12"/>
                  <a:pt x="130" y="12"/>
                </a:cubicBezTo>
                <a:cubicBezTo>
                  <a:pt x="130" y="12"/>
                  <a:pt x="131" y="11"/>
                  <a:pt x="130" y="10"/>
                </a:cubicBezTo>
                <a:cubicBezTo>
                  <a:pt x="130" y="10"/>
                  <a:pt x="130" y="9"/>
                  <a:pt x="129" y="9"/>
                </a:cubicBezTo>
                <a:cubicBezTo>
                  <a:pt x="129" y="9"/>
                  <a:pt x="129" y="10"/>
                  <a:pt x="129" y="10"/>
                </a:cubicBezTo>
                <a:cubicBezTo>
                  <a:pt x="121" y="13"/>
                  <a:pt x="121" y="13"/>
                  <a:pt x="121" y="13"/>
                </a:cubicBezTo>
                <a:cubicBezTo>
                  <a:pt x="124" y="6"/>
                  <a:pt x="124" y="6"/>
                  <a:pt x="124" y="6"/>
                </a:cubicBezTo>
                <a:cubicBezTo>
                  <a:pt x="125" y="6"/>
                  <a:pt x="125" y="5"/>
                  <a:pt x="126" y="4"/>
                </a:cubicBezTo>
                <a:cubicBezTo>
                  <a:pt x="126" y="3"/>
                  <a:pt x="126" y="1"/>
                  <a:pt x="124" y="0"/>
                </a:cubicBezTo>
                <a:cubicBezTo>
                  <a:pt x="124" y="0"/>
                  <a:pt x="124" y="0"/>
                  <a:pt x="123" y="0"/>
                </a:cubicBezTo>
              </a:path>
            </a:pathLst>
          </a:custGeom>
          <a:solidFill>
            <a:srgbClr val="B3F1FF"/>
          </a:solidFill>
          <a:ln w="3175" cap="flat" cmpd="sng" algn="ctr">
            <a:solidFill>
              <a:srgbClr val="B3F1FF"/>
            </a:solidFill>
            <a:prstDash val="solid"/>
            <a:round/>
            <a:headEnd type="none" w="med" len="med"/>
            <a:tailEnd type="none" w="med" len="med"/>
          </a:ln>
          <a:effectLst>
            <a:glow rad="50800">
              <a:srgbClr val="B3F1FF">
                <a:alpha val="36000"/>
              </a:srgbClr>
            </a:glow>
          </a:effectLst>
          <a:scene3d>
            <a:camera prst="orthographicFront"/>
            <a:lightRig rig="glow" dir="t"/>
          </a:scene3d>
          <a:sp3d prstMaterial="powder"/>
        </p:spPr>
        <p:txBody>
          <a:bodyPr vert="horz" wrap="square" lIns="91440" tIns="45720" rIns="91440" bIns="45720" numCol="1" rtlCol="0" anchor="t" anchorCtr="0" compatLnSpc="1">
            <a:prstTxWarp prst="textNoShape">
              <a:avLst/>
            </a:prstTxWarp>
          </a:bodyPr>
          <a:lstStyle/>
          <a:p>
            <a:endParaRPr lang="en-US" dirty="0"/>
          </a:p>
        </p:txBody>
      </p:sp>
      <p:sp>
        <p:nvSpPr>
          <p:cNvPr id="13" name="Freeform 16"/>
          <p:cNvSpPr>
            <a:spLocks/>
          </p:cNvSpPr>
          <p:nvPr/>
        </p:nvSpPr>
        <p:spPr bwMode="auto">
          <a:xfrm rot="2265501">
            <a:off x="7845525" y="1164546"/>
            <a:ext cx="194221" cy="185542"/>
          </a:xfrm>
          <a:custGeom>
            <a:avLst/>
            <a:gdLst>
              <a:gd name="T0" fmla="*/ 22 w 75"/>
              <a:gd name="T1" fmla="*/ 4 h 72"/>
              <a:gd name="T2" fmla="*/ 27 w 75"/>
              <a:gd name="T3" fmla="*/ 9 h 72"/>
              <a:gd name="T4" fmla="*/ 27 w 75"/>
              <a:gd name="T5" fmla="*/ 22 h 72"/>
              <a:gd name="T6" fmla="*/ 36 w 75"/>
              <a:gd name="T7" fmla="*/ 35 h 72"/>
              <a:gd name="T8" fmla="*/ 22 w 75"/>
              <a:gd name="T9" fmla="*/ 23 h 72"/>
              <a:gd name="T10" fmla="*/ 10 w 75"/>
              <a:gd name="T11" fmla="*/ 19 h 72"/>
              <a:gd name="T12" fmla="*/ 8 w 75"/>
              <a:gd name="T13" fmla="*/ 21 h 72"/>
              <a:gd name="T14" fmla="*/ 7 w 75"/>
              <a:gd name="T15" fmla="*/ 22 h 72"/>
              <a:gd name="T16" fmla="*/ 6 w 75"/>
              <a:gd name="T17" fmla="*/ 25 h 72"/>
              <a:gd name="T18" fmla="*/ 23 w 75"/>
              <a:gd name="T19" fmla="*/ 30 h 72"/>
              <a:gd name="T20" fmla="*/ 22 w 75"/>
              <a:gd name="T21" fmla="*/ 34 h 72"/>
              <a:gd name="T22" fmla="*/ 22 w 75"/>
              <a:gd name="T23" fmla="*/ 36 h 72"/>
              <a:gd name="T24" fmla="*/ 19 w 75"/>
              <a:gd name="T25" fmla="*/ 38 h 72"/>
              <a:gd name="T26" fmla="*/ 5 w 75"/>
              <a:gd name="T27" fmla="*/ 43 h 72"/>
              <a:gd name="T28" fmla="*/ 2 w 75"/>
              <a:gd name="T29" fmla="*/ 45 h 72"/>
              <a:gd name="T30" fmla="*/ 3 w 75"/>
              <a:gd name="T31" fmla="*/ 49 h 72"/>
              <a:gd name="T32" fmla="*/ 7 w 75"/>
              <a:gd name="T33" fmla="*/ 50 h 72"/>
              <a:gd name="T34" fmla="*/ 17 w 75"/>
              <a:gd name="T35" fmla="*/ 44 h 72"/>
              <a:gd name="T36" fmla="*/ 25 w 75"/>
              <a:gd name="T37" fmla="*/ 45 h 72"/>
              <a:gd name="T38" fmla="*/ 26 w 75"/>
              <a:gd name="T39" fmla="*/ 47 h 72"/>
              <a:gd name="T40" fmla="*/ 25 w 75"/>
              <a:gd name="T41" fmla="*/ 51 h 72"/>
              <a:gd name="T42" fmla="*/ 19 w 75"/>
              <a:gd name="T43" fmla="*/ 64 h 72"/>
              <a:gd name="T44" fmla="*/ 21 w 75"/>
              <a:gd name="T45" fmla="*/ 68 h 72"/>
              <a:gd name="T46" fmla="*/ 25 w 75"/>
              <a:gd name="T47" fmla="*/ 70 h 72"/>
              <a:gd name="T48" fmla="*/ 29 w 75"/>
              <a:gd name="T49" fmla="*/ 55 h 72"/>
              <a:gd name="T50" fmla="*/ 33 w 75"/>
              <a:gd name="T51" fmla="*/ 46 h 72"/>
              <a:gd name="T52" fmla="*/ 37 w 75"/>
              <a:gd name="T53" fmla="*/ 50 h 72"/>
              <a:gd name="T54" fmla="*/ 39 w 75"/>
              <a:gd name="T55" fmla="*/ 54 h 72"/>
              <a:gd name="T56" fmla="*/ 44 w 75"/>
              <a:gd name="T57" fmla="*/ 68 h 72"/>
              <a:gd name="T58" fmla="*/ 47 w 75"/>
              <a:gd name="T59" fmla="*/ 68 h 72"/>
              <a:gd name="T60" fmla="*/ 51 w 75"/>
              <a:gd name="T61" fmla="*/ 69 h 72"/>
              <a:gd name="T62" fmla="*/ 47 w 75"/>
              <a:gd name="T63" fmla="*/ 63 h 72"/>
              <a:gd name="T64" fmla="*/ 42 w 75"/>
              <a:gd name="T65" fmla="*/ 48 h 72"/>
              <a:gd name="T66" fmla="*/ 46 w 75"/>
              <a:gd name="T67" fmla="*/ 41 h 72"/>
              <a:gd name="T68" fmla="*/ 52 w 75"/>
              <a:gd name="T69" fmla="*/ 49 h 72"/>
              <a:gd name="T70" fmla="*/ 63 w 75"/>
              <a:gd name="T71" fmla="*/ 50 h 72"/>
              <a:gd name="T72" fmla="*/ 66 w 75"/>
              <a:gd name="T73" fmla="*/ 51 h 72"/>
              <a:gd name="T74" fmla="*/ 71 w 75"/>
              <a:gd name="T75" fmla="*/ 54 h 72"/>
              <a:gd name="T76" fmla="*/ 71 w 75"/>
              <a:gd name="T77" fmla="*/ 49 h 72"/>
              <a:gd name="T78" fmla="*/ 56 w 75"/>
              <a:gd name="T79" fmla="*/ 44 h 72"/>
              <a:gd name="T80" fmla="*/ 48 w 75"/>
              <a:gd name="T81" fmla="*/ 41 h 72"/>
              <a:gd name="T82" fmla="*/ 53 w 75"/>
              <a:gd name="T83" fmla="*/ 36 h 72"/>
              <a:gd name="T84" fmla="*/ 59 w 75"/>
              <a:gd name="T85" fmla="*/ 29 h 72"/>
              <a:gd name="T86" fmla="*/ 70 w 75"/>
              <a:gd name="T87" fmla="*/ 28 h 72"/>
              <a:gd name="T88" fmla="*/ 73 w 75"/>
              <a:gd name="T89" fmla="*/ 25 h 72"/>
              <a:gd name="T90" fmla="*/ 71 w 75"/>
              <a:gd name="T91" fmla="*/ 22 h 72"/>
              <a:gd name="T92" fmla="*/ 65 w 75"/>
              <a:gd name="T93" fmla="*/ 26 h 72"/>
              <a:gd name="T94" fmla="*/ 53 w 75"/>
              <a:gd name="T95" fmla="*/ 26 h 72"/>
              <a:gd name="T96" fmla="*/ 38 w 75"/>
              <a:gd name="T97" fmla="*/ 35 h 72"/>
              <a:gd name="T98" fmla="*/ 50 w 75"/>
              <a:gd name="T99" fmla="*/ 21 h 72"/>
              <a:gd name="T100" fmla="*/ 55 w 75"/>
              <a:gd name="T101" fmla="*/ 8 h 72"/>
              <a:gd name="T102" fmla="*/ 54 w 75"/>
              <a:gd name="T103" fmla="*/ 4 h 72"/>
              <a:gd name="T104" fmla="*/ 50 w 75"/>
              <a:gd name="T105" fmla="*/ 2 h 72"/>
              <a:gd name="T106" fmla="*/ 48 w 75"/>
              <a:gd name="T107" fmla="*/ 6 h 72"/>
              <a:gd name="T108" fmla="*/ 41 w 75"/>
              <a:gd name="T109" fmla="*/ 18 h 72"/>
              <a:gd name="T110" fmla="*/ 37 w 75"/>
              <a:gd name="T111" fmla="*/ 35 h 72"/>
              <a:gd name="T112" fmla="*/ 36 w 75"/>
              <a:gd name="T113" fmla="*/ 18 h 72"/>
              <a:gd name="T114" fmla="*/ 31 w 75"/>
              <a:gd name="T115" fmla="*/ 5 h 72"/>
              <a:gd name="T116" fmla="*/ 27 w 75"/>
              <a:gd name="T117"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72">
                <a:moveTo>
                  <a:pt x="25" y="0"/>
                </a:moveTo>
                <a:cubicBezTo>
                  <a:pt x="25" y="0"/>
                  <a:pt x="25" y="0"/>
                  <a:pt x="25" y="0"/>
                </a:cubicBezTo>
                <a:cubicBezTo>
                  <a:pt x="24" y="0"/>
                  <a:pt x="24" y="1"/>
                  <a:pt x="24" y="1"/>
                </a:cubicBezTo>
                <a:cubicBezTo>
                  <a:pt x="24" y="2"/>
                  <a:pt x="25" y="2"/>
                  <a:pt x="25" y="2"/>
                </a:cubicBezTo>
                <a:cubicBezTo>
                  <a:pt x="26" y="4"/>
                  <a:pt x="26" y="4"/>
                  <a:pt x="26" y="4"/>
                </a:cubicBezTo>
                <a:cubicBezTo>
                  <a:pt x="23" y="3"/>
                  <a:pt x="23" y="3"/>
                  <a:pt x="23" y="3"/>
                </a:cubicBezTo>
                <a:cubicBezTo>
                  <a:pt x="22" y="3"/>
                  <a:pt x="22" y="3"/>
                  <a:pt x="22" y="3"/>
                </a:cubicBezTo>
                <a:cubicBezTo>
                  <a:pt x="22" y="4"/>
                  <a:pt x="22" y="4"/>
                  <a:pt x="22" y="4"/>
                </a:cubicBezTo>
                <a:cubicBezTo>
                  <a:pt x="22" y="4"/>
                  <a:pt x="22" y="4"/>
                  <a:pt x="22" y="4"/>
                </a:cubicBezTo>
                <a:cubicBezTo>
                  <a:pt x="26" y="6"/>
                  <a:pt x="26" y="6"/>
                  <a:pt x="26" y="6"/>
                </a:cubicBezTo>
                <a:cubicBezTo>
                  <a:pt x="27" y="7"/>
                  <a:pt x="27" y="7"/>
                  <a:pt x="27" y="7"/>
                </a:cubicBezTo>
                <a:cubicBezTo>
                  <a:pt x="24" y="6"/>
                  <a:pt x="24" y="6"/>
                  <a:pt x="24" y="6"/>
                </a:cubicBezTo>
                <a:cubicBezTo>
                  <a:pt x="23" y="6"/>
                  <a:pt x="23" y="6"/>
                  <a:pt x="23" y="6"/>
                </a:cubicBezTo>
                <a:cubicBezTo>
                  <a:pt x="23" y="7"/>
                  <a:pt x="23" y="7"/>
                  <a:pt x="23" y="7"/>
                </a:cubicBezTo>
                <a:cubicBezTo>
                  <a:pt x="23" y="7"/>
                  <a:pt x="23" y="7"/>
                  <a:pt x="23" y="7"/>
                </a:cubicBezTo>
                <a:cubicBezTo>
                  <a:pt x="27" y="9"/>
                  <a:pt x="27" y="9"/>
                  <a:pt x="27" y="9"/>
                </a:cubicBezTo>
                <a:cubicBezTo>
                  <a:pt x="29" y="14"/>
                  <a:pt x="29" y="14"/>
                  <a:pt x="29" y="14"/>
                </a:cubicBezTo>
                <a:cubicBezTo>
                  <a:pt x="29" y="15"/>
                  <a:pt x="29" y="15"/>
                  <a:pt x="29" y="15"/>
                </a:cubicBezTo>
                <a:cubicBezTo>
                  <a:pt x="29" y="16"/>
                  <a:pt x="29" y="16"/>
                  <a:pt x="30" y="16"/>
                </a:cubicBezTo>
                <a:cubicBezTo>
                  <a:pt x="32" y="23"/>
                  <a:pt x="32" y="23"/>
                  <a:pt x="32" y="23"/>
                </a:cubicBezTo>
                <a:cubicBezTo>
                  <a:pt x="27" y="20"/>
                  <a:pt x="27" y="20"/>
                  <a:pt x="27" y="20"/>
                </a:cubicBezTo>
                <a:cubicBezTo>
                  <a:pt x="27" y="21"/>
                  <a:pt x="27" y="21"/>
                  <a:pt x="27" y="21"/>
                </a:cubicBezTo>
                <a:cubicBezTo>
                  <a:pt x="27" y="21"/>
                  <a:pt x="27" y="21"/>
                  <a:pt x="27" y="21"/>
                </a:cubicBezTo>
                <a:cubicBezTo>
                  <a:pt x="27" y="22"/>
                  <a:pt x="27" y="22"/>
                  <a:pt x="27" y="22"/>
                </a:cubicBezTo>
                <a:cubicBezTo>
                  <a:pt x="33" y="24"/>
                  <a:pt x="33" y="24"/>
                  <a:pt x="33" y="24"/>
                </a:cubicBezTo>
                <a:cubicBezTo>
                  <a:pt x="33" y="27"/>
                  <a:pt x="33" y="27"/>
                  <a:pt x="33" y="27"/>
                </a:cubicBezTo>
                <a:cubicBezTo>
                  <a:pt x="29" y="24"/>
                  <a:pt x="29" y="24"/>
                  <a:pt x="29" y="24"/>
                </a:cubicBezTo>
                <a:cubicBezTo>
                  <a:pt x="28" y="25"/>
                  <a:pt x="28" y="25"/>
                  <a:pt x="28" y="25"/>
                </a:cubicBezTo>
                <a:cubicBezTo>
                  <a:pt x="28" y="25"/>
                  <a:pt x="28" y="25"/>
                  <a:pt x="28" y="25"/>
                </a:cubicBezTo>
                <a:cubicBezTo>
                  <a:pt x="28" y="25"/>
                  <a:pt x="28" y="25"/>
                  <a:pt x="28" y="25"/>
                </a:cubicBezTo>
                <a:cubicBezTo>
                  <a:pt x="34" y="28"/>
                  <a:pt x="34" y="28"/>
                  <a:pt x="34" y="28"/>
                </a:cubicBezTo>
                <a:cubicBezTo>
                  <a:pt x="36" y="35"/>
                  <a:pt x="36" y="35"/>
                  <a:pt x="36" y="35"/>
                </a:cubicBezTo>
                <a:cubicBezTo>
                  <a:pt x="29" y="31"/>
                  <a:pt x="29" y="31"/>
                  <a:pt x="29" y="31"/>
                </a:cubicBezTo>
                <a:cubicBezTo>
                  <a:pt x="27" y="25"/>
                  <a:pt x="27" y="25"/>
                  <a:pt x="27" y="25"/>
                </a:cubicBezTo>
                <a:cubicBezTo>
                  <a:pt x="26" y="25"/>
                  <a:pt x="26" y="25"/>
                  <a:pt x="26" y="25"/>
                </a:cubicBezTo>
                <a:cubicBezTo>
                  <a:pt x="26" y="26"/>
                  <a:pt x="26" y="26"/>
                  <a:pt x="26" y="26"/>
                </a:cubicBezTo>
                <a:cubicBezTo>
                  <a:pt x="27" y="31"/>
                  <a:pt x="27" y="31"/>
                  <a:pt x="27" y="31"/>
                </a:cubicBezTo>
                <a:cubicBezTo>
                  <a:pt x="25" y="29"/>
                  <a:pt x="25" y="29"/>
                  <a:pt x="25" y="29"/>
                </a:cubicBezTo>
                <a:cubicBezTo>
                  <a:pt x="23" y="24"/>
                  <a:pt x="23" y="24"/>
                  <a:pt x="23" y="24"/>
                </a:cubicBezTo>
                <a:cubicBezTo>
                  <a:pt x="22" y="23"/>
                  <a:pt x="22" y="23"/>
                  <a:pt x="22" y="23"/>
                </a:cubicBezTo>
                <a:cubicBezTo>
                  <a:pt x="22" y="24"/>
                  <a:pt x="22" y="24"/>
                  <a:pt x="22" y="24"/>
                </a:cubicBezTo>
                <a:cubicBezTo>
                  <a:pt x="24" y="29"/>
                  <a:pt x="24" y="29"/>
                  <a:pt x="24" y="29"/>
                </a:cubicBezTo>
                <a:cubicBezTo>
                  <a:pt x="20" y="27"/>
                  <a:pt x="20" y="27"/>
                  <a:pt x="20" y="27"/>
                </a:cubicBezTo>
                <a:cubicBezTo>
                  <a:pt x="20" y="27"/>
                  <a:pt x="20" y="26"/>
                  <a:pt x="20" y="26"/>
                </a:cubicBezTo>
                <a:cubicBezTo>
                  <a:pt x="20" y="26"/>
                  <a:pt x="19" y="26"/>
                  <a:pt x="19" y="26"/>
                </a:cubicBezTo>
                <a:cubicBezTo>
                  <a:pt x="19" y="26"/>
                  <a:pt x="19" y="26"/>
                  <a:pt x="19" y="26"/>
                </a:cubicBezTo>
                <a:cubicBezTo>
                  <a:pt x="12" y="23"/>
                  <a:pt x="12" y="23"/>
                  <a:pt x="12" y="23"/>
                </a:cubicBezTo>
                <a:cubicBezTo>
                  <a:pt x="10" y="19"/>
                  <a:pt x="10" y="19"/>
                  <a:pt x="10" y="19"/>
                </a:cubicBezTo>
                <a:cubicBezTo>
                  <a:pt x="10" y="18"/>
                  <a:pt x="10" y="18"/>
                  <a:pt x="10" y="18"/>
                </a:cubicBezTo>
                <a:cubicBezTo>
                  <a:pt x="9" y="19"/>
                  <a:pt x="9" y="19"/>
                  <a:pt x="9" y="19"/>
                </a:cubicBezTo>
                <a:cubicBezTo>
                  <a:pt x="10" y="22"/>
                  <a:pt x="10" y="22"/>
                  <a:pt x="10" y="22"/>
                </a:cubicBezTo>
                <a:cubicBezTo>
                  <a:pt x="9" y="22"/>
                  <a:pt x="9" y="22"/>
                  <a:pt x="9" y="22"/>
                </a:cubicBezTo>
                <a:cubicBezTo>
                  <a:pt x="8" y="17"/>
                  <a:pt x="8" y="17"/>
                  <a:pt x="8" y="17"/>
                </a:cubicBezTo>
                <a:cubicBezTo>
                  <a:pt x="7" y="17"/>
                  <a:pt x="7" y="17"/>
                  <a:pt x="7" y="17"/>
                </a:cubicBezTo>
                <a:cubicBezTo>
                  <a:pt x="6" y="18"/>
                  <a:pt x="6" y="18"/>
                  <a:pt x="6" y="18"/>
                </a:cubicBezTo>
                <a:cubicBezTo>
                  <a:pt x="8" y="21"/>
                  <a:pt x="8" y="21"/>
                  <a:pt x="8" y="21"/>
                </a:cubicBezTo>
                <a:cubicBezTo>
                  <a:pt x="5" y="19"/>
                  <a:pt x="5" y="19"/>
                  <a:pt x="5" y="19"/>
                </a:cubicBezTo>
                <a:cubicBezTo>
                  <a:pt x="5" y="19"/>
                  <a:pt x="4" y="19"/>
                  <a:pt x="4" y="19"/>
                </a:cubicBezTo>
                <a:cubicBezTo>
                  <a:pt x="4" y="18"/>
                  <a:pt x="4" y="18"/>
                  <a:pt x="4" y="18"/>
                </a:cubicBezTo>
                <a:cubicBezTo>
                  <a:pt x="3" y="18"/>
                  <a:pt x="3" y="19"/>
                  <a:pt x="3" y="19"/>
                </a:cubicBezTo>
                <a:cubicBezTo>
                  <a:pt x="2" y="20"/>
                  <a:pt x="3" y="20"/>
                  <a:pt x="3" y="21"/>
                </a:cubicBezTo>
                <a:cubicBezTo>
                  <a:pt x="3" y="21"/>
                  <a:pt x="3" y="21"/>
                  <a:pt x="4" y="21"/>
                </a:cubicBezTo>
                <a:cubicBezTo>
                  <a:pt x="4" y="21"/>
                  <a:pt x="4" y="21"/>
                  <a:pt x="4" y="20"/>
                </a:cubicBezTo>
                <a:cubicBezTo>
                  <a:pt x="7" y="22"/>
                  <a:pt x="7" y="22"/>
                  <a:pt x="7" y="22"/>
                </a:cubicBezTo>
                <a:cubicBezTo>
                  <a:pt x="4" y="23"/>
                  <a:pt x="4" y="23"/>
                  <a:pt x="4" y="23"/>
                </a:cubicBezTo>
                <a:cubicBezTo>
                  <a:pt x="4" y="24"/>
                  <a:pt x="4" y="24"/>
                  <a:pt x="4" y="24"/>
                </a:cubicBezTo>
                <a:cubicBezTo>
                  <a:pt x="4" y="24"/>
                  <a:pt x="4" y="24"/>
                  <a:pt x="4" y="24"/>
                </a:cubicBezTo>
                <a:cubicBezTo>
                  <a:pt x="4" y="24"/>
                  <a:pt x="4" y="24"/>
                  <a:pt x="4" y="24"/>
                </a:cubicBezTo>
                <a:cubicBezTo>
                  <a:pt x="8" y="23"/>
                  <a:pt x="8" y="23"/>
                  <a:pt x="8" y="23"/>
                </a:cubicBezTo>
                <a:cubicBezTo>
                  <a:pt x="10" y="23"/>
                  <a:pt x="10" y="23"/>
                  <a:pt x="10" y="23"/>
                </a:cubicBezTo>
                <a:cubicBezTo>
                  <a:pt x="7" y="24"/>
                  <a:pt x="7" y="24"/>
                  <a:pt x="7" y="24"/>
                </a:cubicBezTo>
                <a:cubicBezTo>
                  <a:pt x="6" y="25"/>
                  <a:pt x="6" y="25"/>
                  <a:pt x="6" y="25"/>
                </a:cubicBezTo>
                <a:cubicBezTo>
                  <a:pt x="6" y="25"/>
                  <a:pt x="6" y="25"/>
                  <a:pt x="6" y="25"/>
                </a:cubicBezTo>
                <a:cubicBezTo>
                  <a:pt x="7" y="25"/>
                  <a:pt x="7" y="25"/>
                  <a:pt x="7" y="25"/>
                </a:cubicBezTo>
                <a:cubicBezTo>
                  <a:pt x="11" y="24"/>
                  <a:pt x="11" y="24"/>
                  <a:pt x="11" y="24"/>
                </a:cubicBezTo>
                <a:cubicBezTo>
                  <a:pt x="18" y="27"/>
                  <a:pt x="18" y="27"/>
                  <a:pt x="18" y="27"/>
                </a:cubicBezTo>
                <a:cubicBezTo>
                  <a:pt x="18" y="28"/>
                  <a:pt x="18" y="28"/>
                  <a:pt x="19" y="28"/>
                </a:cubicBezTo>
                <a:cubicBezTo>
                  <a:pt x="19" y="28"/>
                  <a:pt x="19" y="28"/>
                  <a:pt x="19" y="28"/>
                </a:cubicBezTo>
                <a:cubicBezTo>
                  <a:pt x="19" y="28"/>
                  <a:pt x="20" y="28"/>
                  <a:pt x="20" y="28"/>
                </a:cubicBezTo>
                <a:cubicBezTo>
                  <a:pt x="23" y="30"/>
                  <a:pt x="23" y="30"/>
                  <a:pt x="23" y="30"/>
                </a:cubicBezTo>
                <a:cubicBezTo>
                  <a:pt x="18" y="31"/>
                  <a:pt x="18" y="31"/>
                  <a:pt x="18" y="31"/>
                </a:cubicBezTo>
                <a:cubicBezTo>
                  <a:pt x="18" y="32"/>
                  <a:pt x="18" y="32"/>
                  <a:pt x="18" y="32"/>
                </a:cubicBezTo>
                <a:cubicBezTo>
                  <a:pt x="18" y="32"/>
                  <a:pt x="18" y="32"/>
                  <a:pt x="18" y="32"/>
                </a:cubicBezTo>
                <a:cubicBezTo>
                  <a:pt x="19" y="33"/>
                  <a:pt x="19" y="33"/>
                  <a:pt x="19" y="33"/>
                </a:cubicBezTo>
                <a:cubicBezTo>
                  <a:pt x="24" y="30"/>
                  <a:pt x="24" y="30"/>
                  <a:pt x="24" y="30"/>
                </a:cubicBezTo>
                <a:cubicBezTo>
                  <a:pt x="27" y="32"/>
                  <a:pt x="27" y="32"/>
                  <a:pt x="27" y="32"/>
                </a:cubicBezTo>
                <a:cubicBezTo>
                  <a:pt x="22" y="33"/>
                  <a:pt x="22" y="33"/>
                  <a:pt x="22" y="33"/>
                </a:cubicBezTo>
                <a:cubicBezTo>
                  <a:pt x="22" y="34"/>
                  <a:pt x="22" y="34"/>
                  <a:pt x="22" y="34"/>
                </a:cubicBezTo>
                <a:cubicBezTo>
                  <a:pt x="22" y="34"/>
                  <a:pt x="22" y="34"/>
                  <a:pt x="22" y="34"/>
                </a:cubicBezTo>
                <a:cubicBezTo>
                  <a:pt x="22" y="34"/>
                  <a:pt x="22" y="34"/>
                  <a:pt x="22" y="34"/>
                </a:cubicBezTo>
                <a:cubicBezTo>
                  <a:pt x="28" y="32"/>
                  <a:pt x="28" y="32"/>
                  <a:pt x="28" y="32"/>
                </a:cubicBezTo>
                <a:cubicBezTo>
                  <a:pt x="36" y="36"/>
                  <a:pt x="36" y="36"/>
                  <a:pt x="36" y="36"/>
                </a:cubicBezTo>
                <a:cubicBezTo>
                  <a:pt x="36" y="36"/>
                  <a:pt x="36" y="36"/>
                  <a:pt x="36" y="36"/>
                </a:cubicBezTo>
                <a:cubicBezTo>
                  <a:pt x="29" y="39"/>
                  <a:pt x="29" y="39"/>
                  <a:pt x="29" y="39"/>
                </a:cubicBezTo>
                <a:cubicBezTo>
                  <a:pt x="23" y="36"/>
                  <a:pt x="23" y="36"/>
                  <a:pt x="23" y="36"/>
                </a:cubicBezTo>
                <a:cubicBezTo>
                  <a:pt x="22" y="36"/>
                  <a:pt x="22" y="36"/>
                  <a:pt x="22" y="36"/>
                </a:cubicBezTo>
                <a:cubicBezTo>
                  <a:pt x="22" y="37"/>
                  <a:pt x="22" y="37"/>
                  <a:pt x="22" y="37"/>
                </a:cubicBezTo>
                <a:cubicBezTo>
                  <a:pt x="23" y="37"/>
                  <a:pt x="23" y="37"/>
                  <a:pt x="23" y="37"/>
                </a:cubicBezTo>
                <a:cubicBezTo>
                  <a:pt x="27" y="39"/>
                  <a:pt x="27" y="39"/>
                  <a:pt x="27" y="39"/>
                </a:cubicBezTo>
                <a:cubicBezTo>
                  <a:pt x="25" y="40"/>
                  <a:pt x="25" y="40"/>
                  <a:pt x="25" y="40"/>
                </a:cubicBezTo>
                <a:cubicBezTo>
                  <a:pt x="19" y="37"/>
                  <a:pt x="19" y="37"/>
                  <a:pt x="19" y="37"/>
                </a:cubicBezTo>
                <a:cubicBezTo>
                  <a:pt x="18" y="37"/>
                  <a:pt x="18" y="37"/>
                  <a:pt x="18" y="37"/>
                </a:cubicBezTo>
                <a:cubicBezTo>
                  <a:pt x="18" y="38"/>
                  <a:pt x="18" y="38"/>
                  <a:pt x="18" y="38"/>
                </a:cubicBezTo>
                <a:cubicBezTo>
                  <a:pt x="19" y="38"/>
                  <a:pt x="19" y="38"/>
                  <a:pt x="19" y="38"/>
                </a:cubicBezTo>
                <a:cubicBezTo>
                  <a:pt x="23" y="41"/>
                  <a:pt x="23" y="41"/>
                  <a:pt x="23" y="41"/>
                </a:cubicBezTo>
                <a:cubicBezTo>
                  <a:pt x="17" y="43"/>
                  <a:pt x="17" y="43"/>
                  <a:pt x="17" y="43"/>
                </a:cubicBezTo>
                <a:cubicBezTo>
                  <a:pt x="17" y="42"/>
                  <a:pt x="17" y="42"/>
                  <a:pt x="16" y="42"/>
                </a:cubicBezTo>
                <a:cubicBezTo>
                  <a:pt x="16" y="42"/>
                  <a:pt x="16" y="42"/>
                  <a:pt x="16" y="42"/>
                </a:cubicBezTo>
                <a:cubicBezTo>
                  <a:pt x="15" y="42"/>
                  <a:pt x="15" y="43"/>
                  <a:pt x="15" y="43"/>
                </a:cubicBezTo>
                <a:cubicBezTo>
                  <a:pt x="10" y="45"/>
                  <a:pt x="10" y="45"/>
                  <a:pt x="10" y="45"/>
                </a:cubicBezTo>
                <a:cubicBezTo>
                  <a:pt x="6" y="43"/>
                  <a:pt x="6" y="43"/>
                  <a:pt x="6" y="43"/>
                </a:cubicBezTo>
                <a:cubicBezTo>
                  <a:pt x="5" y="43"/>
                  <a:pt x="5" y="43"/>
                  <a:pt x="5" y="43"/>
                </a:cubicBezTo>
                <a:cubicBezTo>
                  <a:pt x="5" y="44"/>
                  <a:pt x="5" y="44"/>
                  <a:pt x="5" y="44"/>
                </a:cubicBezTo>
                <a:cubicBezTo>
                  <a:pt x="5" y="44"/>
                  <a:pt x="5" y="44"/>
                  <a:pt x="5" y="44"/>
                </a:cubicBezTo>
                <a:cubicBezTo>
                  <a:pt x="8" y="46"/>
                  <a:pt x="8" y="46"/>
                  <a:pt x="8" y="46"/>
                </a:cubicBezTo>
                <a:cubicBezTo>
                  <a:pt x="7" y="46"/>
                  <a:pt x="7" y="46"/>
                  <a:pt x="7" y="46"/>
                </a:cubicBezTo>
                <a:cubicBezTo>
                  <a:pt x="3" y="44"/>
                  <a:pt x="3" y="44"/>
                  <a:pt x="3" y="44"/>
                </a:cubicBezTo>
                <a:cubicBezTo>
                  <a:pt x="2" y="44"/>
                  <a:pt x="2" y="44"/>
                  <a:pt x="2" y="44"/>
                </a:cubicBezTo>
                <a:cubicBezTo>
                  <a:pt x="2" y="45"/>
                  <a:pt x="2" y="45"/>
                  <a:pt x="2" y="45"/>
                </a:cubicBezTo>
                <a:cubicBezTo>
                  <a:pt x="2" y="45"/>
                  <a:pt x="2" y="45"/>
                  <a:pt x="2" y="45"/>
                </a:cubicBezTo>
                <a:cubicBezTo>
                  <a:pt x="5" y="47"/>
                  <a:pt x="5" y="47"/>
                  <a:pt x="5" y="47"/>
                </a:cubicBezTo>
                <a:cubicBezTo>
                  <a:pt x="2" y="48"/>
                  <a:pt x="2" y="48"/>
                  <a:pt x="2" y="48"/>
                </a:cubicBezTo>
                <a:cubicBezTo>
                  <a:pt x="2" y="47"/>
                  <a:pt x="2" y="47"/>
                  <a:pt x="2" y="47"/>
                </a:cubicBezTo>
                <a:cubicBezTo>
                  <a:pt x="2" y="47"/>
                  <a:pt x="1" y="47"/>
                  <a:pt x="1" y="47"/>
                </a:cubicBezTo>
                <a:cubicBezTo>
                  <a:pt x="1" y="48"/>
                  <a:pt x="0" y="48"/>
                  <a:pt x="1" y="49"/>
                </a:cubicBezTo>
                <a:cubicBezTo>
                  <a:pt x="1" y="49"/>
                  <a:pt x="1" y="50"/>
                  <a:pt x="2" y="50"/>
                </a:cubicBezTo>
                <a:cubicBezTo>
                  <a:pt x="2" y="50"/>
                  <a:pt x="2" y="50"/>
                  <a:pt x="2" y="49"/>
                </a:cubicBezTo>
                <a:cubicBezTo>
                  <a:pt x="2" y="49"/>
                  <a:pt x="3" y="49"/>
                  <a:pt x="3" y="49"/>
                </a:cubicBezTo>
                <a:cubicBezTo>
                  <a:pt x="6" y="48"/>
                  <a:pt x="6" y="48"/>
                  <a:pt x="6" y="48"/>
                </a:cubicBezTo>
                <a:cubicBezTo>
                  <a:pt x="4" y="51"/>
                  <a:pt x="4" y="51"/>
                  <a:pt x="4" y="51"/>
                </a:cubicBezTo>
                <a:cubicBezTo>
                  <a:pt x="4" y="51"/>
                  <a:pt x="4" y="51"/>
                  <a:pt x="4" y="51"/>
                </a:cubicBezTo>
                <a:cubicBezTo>
                  <a:pt x="5" y="51"/>
                  <a:pt x="5" y="51"/>
                  <a:pt x="5" y="51"/>
                </a:cubicBezTo>
                <a:cubicBezTo>
                  <a:pt x="5" y="51"/>
                  <a:pt x="5" y="51"/>
                  <a:pt x="5" y="51"/>
                </a:cubicBezTo>
                <a:cubicBezTo>
                  <a:pt x="7" y="47"/>
                  <a:pt x="7" y="47"/>
                  <a:pt x="7" y="47"/>
                </a:cubicBezTo>
                <a:cubicBezTo>
                  <a:pt x="9" y="47"/>
                  <a:pt x="9" y="47"/>
                  <a:pt x="9" y="47"/>
                </a:cubicBezTo>
                <a:cubicBezTo>
                  <a:pt x="7" y="50"/>
                  <a:pt x="7" y="50"/>
                  <a:pt x="7" y="50"/>
                </a:cubicBezTo>
                <a:cubicBezTo>
                  <a:pt x="7" y="50"/>
                  <a:pt x="7" y="50"/>
                  <a:pt x="7" y="50"/>
                </a:cubicBezTo>
                <a:cubicBezTo>
                  <a:pt x="7" y="50"/>
                  <a:pt x="7" y="50"/>
                  <a:pt x="7" y="50"/>
                </a:cubicBezTo>
                <a:cubicBezTo>
                  <a:pt x="8" y="50"/>
                  <a:pt x="8" y="50"/>
                  <a:pt x="8" y="50"/>
                </a:cubicBezTo>
                <a:cubicBezTo>
                  <a:pt x="10" y="46"/>
                  <a:pt x="10" y="46"/>
                  <a:pt x="10" y="46"/>
                </a:cubicBezTo>
                <a:cubicBezTo>
                  <a:pt x="15" y="44"/>
                  <a:pt x="15" y="44"/>
                  <a:pt x="15" y="44"/>
                </a:cubicBezTo>
                <a:cubicBezTo>
                  <a:pt x="16" y="45"/>
                  <a:pt x="16" y="45"/>
                  <a:pt x="16" y="45"/>
                </a:cubicBezTo>
                <a:cubicBezTo>
                  <a:pt x="16" y="45"/>
                  <a:pt x="16" y="45"/>
                  <a:pt x="17" y="45"/>
                </a:cubicBezTo>
                <a:cubicBezTo>
                  <a:pt x="17" y="44"/>
                  <a:pt x="17" y="44"/>
                  <a:pt x="17" y="44"/>
                </a:cubicBezTo>
                <a:cubicBezTo>
                  <a:pt x="24" y="42"/>
                  <a:pt x="24" y="42"/>
                  <a:pt x="24" y="42"/>
                </a:cubicBezTo>
                <a:cubicBezTo>
                  <a:pt x="21" y="46"/>
                  <a:pt x="21" y="46"/>
                  <a:pt x="21" y="46"/>
                </a:cubicBezTo>
                <a:cubicBezTo>
                  <a:pt x="21" y="47"/>
                  <a:pt x="21" y="47"/>
                  <a:pt x="21" y="47"/>
                </a:cubicBezTo>
                <a:cubicBezTo>
                  <a:pt x="22" y="47"/>
                  <a:pt x="22" y="47"/>
                  <a:pt x="22" y="47"/>
                </a:cubicBezTo>
                <a:cubicBezTo>
                  <a:pt x="22" y="47"/>
                  <a:pt x="22" y="47"/>
                  <a:pt x="22" y="47"/>
                </a:cubicBezTo>
                <a:cubicBezTo>
                  <a:pt x="25" y="41"/>
                  <a:pt x="25" y="41"/>
                  <a:pt x="25" y="41"/>
                </a:cubicBezTo>
                <a:cubicBezTo>
                  <a:pt x="27" y="40"/>
                  <a:pt x="27" y="40"/>
                  <a:pt x="27" y="40"/>
                </a:cubicBezTo>
                <a:cubicBezTo>
                  <a:pt x="25" y="45"/>
                  <a:pt x="25" y="45"/>
                  <a:pt x="25" y="45"/>
                </a:cubicBezTo>
                <a:cubicBezTo>
                  <a:pt x="25" y="45"/>
                  <a:pt x="25" y="45"/>
                  <a:pt x="25" y="45"/>
                </a:cubicBezTo>
                <a:cubicBezTo>
                  <a:pt x="26" y="46"/>
                  <a:pt x="26" y="46"/>
                  <a:pt x="26" y="46"/>
                </a:cubicBezTo>
                <a:cubicBezTo>
                  <a:pt x="26" y="45"/>
                  <a:pt x="26" y="45"/>
                  <a:pt x="26" y="45"/>
                </a:cubicBezTo>
                <a:cubicBezTo>
                  <a:pt x="29" y="40"/>
                  <a:pt x="29" y="40"/>
                  <a:pt x="29" y="40"/>
                </a:cubicBezTo>
                <a:cubicBezTo>
                  <a:pt x="36" y="37"/>
                  <a:pt x="36" y="37"/>
                  <a:pt x="36" y="37"/>
                </a:cubicBezTo>
                <a:cubicBezTo>
                  <a:pt x="33" y="44"/>
                  <a:pt x="33" y="44"/>
                  <a:pt x="33" y="44"/>
                </a:cubicBezTo>
                <a:cubicBezTo>
                  <a:pt x="27" y="46"/>
                  <a:pt x="27" y="46"/>
                  <a:pt x="27" y="46"/>
                </a:cubicBezTo>
                <a:cubicBezTo>
                  <a:pt x="26" y="47"/>
                  <a:pt x="26" y="47"/>
                  <a:pt x="26" y="47"/>
                </a:cubicBezTo>
                <a:cubicBezTo>
                  <a:pt x="26" y="47"/>
                  <a:pt x="26" y="47"/>
                  <a:pt x="26" y="47"/>
                </a:cubicBezTo>
                <a:cubicBezTo>
                  <a:pt x="27" y="47"/>
                  <a:pt x="27" y="47"/>
                  <a:pt x="27" y="47"/>
                </a:cubicBezTo>
                <a:cubicBezTo>
                  <a:pt x="32" y="46"/>
                  <a:pt x="32" y="46"/>
                  <a:pt x="32" y="46"/>
                </a:cubicBezTo>
                <a:cubicBezTo>
                  <a:pt x="31" y="48"/>
                  <a:pt x="31" y="48"/>
                  <a:pt x="31" y="48"/>
                </a:cubicBezTo>
                <a:cubicBezTo>
                  <a:pt x="25" y="50"/>
                  <a:pt x="25" y="50"/>
                  <a:pt x="25" y="50"/>
                </a:cubicBezTo>
                <a:cubicBezTo>
                  <a:pt x="25" y="51"/>
                  <a:pt x="25" y="51"/>
                  <a:pt x="25" y="51"/>
                </a:cubicBezTo>
                <a:cubicBezTo>
                  <a:pt x="25" y="51"/>
                  <a:pt x="25" y="51"/>
                  <a:pt x="25" y="51"/>
                </a:cubicBezTo>
                <a:cubicBezTo>
                  <a:pt x="25" y="51"/>
                  <a:pt x="25" y="51"/>
                  <a:pt x="25" y="51"/>
                </a:cubicBezTo>
                <a:cubicBezTo>
                  <a:pt x="30" y="49"/>
                  <a:pt x="30" y="49"/>
                  <a:pt x="30" y="49"/>
                </a:cubicBezTo>
                <a:cubicBezTo>
                  <a:pt x="29" y="52"/>
                  <a:pt x="29" y="52"/>
                  <a:pt x="29" y="52"/>
                </a:cubicBezTo>
                <a:cubicBezTo>
                  <a:pt x="28" y="53"/>
                  <a:pt x="28" y="53"/>
                  <a:pt x="28" y="53"/>
                </a:cubicBezTo>
                <a:cubicBezTo>
                  <a:pt x="27" y="54"/>
                  <a:pt x="27" y="54"/>
                  <a:pt x="28" y="54"/>
                </a:cubicBezTo>
                <a:cubicBezTo>
                  <a:pt x="24" y="62"/>
                  <a:pt x="24" y="62"/>
                  <a:pt x="24" y="62"/>
                </a:cubicBezTo>
                <a:cubicBezTo>
                  <a:pt x="20" y="63"/>
                  <a:pt x="20" y="63"/>
                  <a:pt x="20" y="63"/>
                </a:cubicBezTo>
                <a:cubicBezTo>
                  <a:pt x="20" y="64"/>
                  <a:pt x="20" y="64"/>
                  <a:pt x="20" y="64"/>
                </a:cubicBezTo>
                <a:cubicBezTo>
                  <a:pt x="19" y="64"/>
                  <a:pt x="19" y="64"/>
                  <a:pt x="19" y="64"/>
                </a:cubicBezTo>
                <a:cubicBezTo>
                  <a:pt x="20" y="64"/>
                  <a:pt x="20" y="64"/>
                  <a:pt x="20" y="64"/>
                </a:cubicBezTo>
                <a:cubicBezTo>
                  <a:pt x="23" y="63"/>
                  <a:pt x="23" y="63"/>
                  <a:pt x="23" y="63"/>
                </a:cubicBezTo>
                <a:cubicBezTo>
                  <a:pt x="23" y="64"/>
                  <a:pt x="23" y="64"/>
                  <a:pt x="23" y="64"/>
                </a:cubicBezTo>
                <a:cubicBezTo>
                  <a:pt x="19" y="66"/>
                  <a:pt x="19" y="66"/>
                  <a:pt x="19" y="66"/>
                </a:cubicBezTo>
                <a:cubicBezTo>
                  <a:pt x="18" y="66"/>
                  <a:pt x="18" y="66"/>
                  <a:pt x="18" y="66"/>
                </a:cubicBezTo>
                <a:cubicBezTo>
                  <a:pt x="19" y="67"/>
                  <a:pt x="19" y="67"/>
                  <a:pt x="19" y="67"/>
                </a:cubicBezTo>
                <a:cubicBezTo>
                  <a:pt x="22" y="66"/>
                  <a:pt x="22" y="66"/>
                  <a:pt x="22" y="66"/>
                </a:cubicBezTo>
                <a:cubicBezTo>
                  <a:pt x="21" y="68"/>
                  <a:pt x="21" y="68"/>
                  <a:pt x="21" y="68"/>
                </a:cubicBezTo>
                <a:cubicBezTo>
                  <a:pt x="20" y="68"/>
                  <a:pt x="20" y="68"/>
                  <a:pt x="20" y="69"/>
                </a:cubicBezTo>
                <a:cubicBezTo>
                  <a:pt x="20" y="69"/>
                  <a:pt x="20" y="70"/>
                  <a:pt x="20" y="70"/>
                </a:cubicBezTo>
                <a:cubicBezTo>
                  <a:pt x="21" y="70"/>
                  <a:pt x="21" y="70"/>
                  <a:pt x="21" y="70"/>
                </a:cubicBezTo>
                <a:cubicBezTo>
                  <a:pt x="21" y="70"/>
                  <a:pt x="22" y="70"/>
                  <a:pt x="22" y="70"/>
                </a:cubicBezTo>
                <a:cubicBezTo>
                  <a:pt x="22" y="69"/>
                  <a:pt x="22" y="69"/>
                  <a:pt x="22" y="69"/>
                </a:cubicBezTo>
                <a:cubicBezTo>
                  <a:pt x="23" y="66"/>
                  <a:pt x="23" y="66"/>
                  <a:pt x="23" y="66"/>
                </a:cubicBezTo>
                <a:cubicBezTo>
                  <a:pt x="24" y="69"/>
                  <a:pt x="24" y="69"/>
                  <a:pt x="24" y="69"/>
                </a:cubicBezTo>
                <a:cubicBezTo>
                  <a:pt x="25" y="70"/>
                  <a:pt x="25" y="70"/>
                  <a:pt x="25" y="70"/>
                </a:cubicBezTo>
                <a:cubicBezTo>
                  <a:pt x="25" y="69"/>
                  <a:pt x="25" y="69"/>
                  <a:pt x="25" y="69"/>
                </a:cubicBezTo>
                <a:cubicBezTo>
                  <a:pt x="24" y="65"/>
                  <a:pt x="24" y="65"/>
                  <a:pt x="24" y="65"/>
                </a:cubicBezTo>
                <a:cubicBezTo>
                  <a:pt x="24" y="64"/>
                  <a:pt x="24" y="64"/>
                  <a:pt x="24" y="64"/>
                </a:cubicBezTo>
                <a:cubicBezTo>
                  <a:pt x="26" y="67"/>
                  <a:pt x="26" y="67"/>
                  <a:pt x="26" y="67"/>
                </a:cubicBezTo>
                <a:cubicBezTo>
                  <a:pt x="26" y="67"/>
                  <a:pt x="26" y="67"/>
                  <a:pt x="26" y="67"/>
                </a:cubicBezTo>
                <a:cubicBezTo>
                  <a:pt x="27" y="66"/>
                  <a:pt x="27" y="66"/>
                  <a:pt x="27" y="66"/>
                </a:cubicBezTo>
                <a:cubicBezTo>
                  <a:pt x="25" y="62"/>
                  <a:pt x="25" y="62"/>
                  <a:pt x="25" y="62"/>
                </a:cubicBezTo>
                <a:cubicBezTo>
                  <a:pt x="29" y="55"/>
                  <a:pt x="29" y="55"/>
                  <a:pt x="29" y="55"/>
                </a:cubicBezTo>
                <a:cubicBezTo>
                  <a:pt x="29" y="55"/>
                  <a:pt x="30" y="55"/>
                  <a:pt x="30" y="54"/>
                </a:cubicBezTo>
                <a:cubicBezTo>
                  <a:pt x="30" y="54"/>
                  <a:pt x="30" y="53"/>
                  <a:pt x="30" y="53"/>
                </a:cubicBezTo>
                <a:cubicBezTo>
                  <a:pt x="31" y="50"/>
                  <a:pt x="31" y="50"/>
                  <a:pt x="31" y="50"/>
                </a:cubicBezTo>
                <a:cubicBezTo>
                  <a:pt x="33" y="55"/>
                  <a:pt x="33" y="55"/>
                  <a:pt x="33" y="55"/>
                </a:cubicBezTo>
                <a:cubicBezTo>
                  <a:pt x="34" y="55"/>
                  <a:pt x="34" y="55"/>
                  <a:pt x="34" y="55"/>
                </a:cubicBezTo>
                <a:cubicBezTo>
                  <a:pt x="34" y="54"/>
                  <a:pt x="34" y="54"/>
                  <a:pt x="34" y="54"/>
                </a:cubicBezTo>
                <a:cubicBezTo>
                  <a:pt x="32" y="48"/>
                  <a:pt x="32" y="48"/>
                  <a:pt x="32" y="48"/>
                </a:cubicBezTo>
                <a:cubicBezTo>
                  <a:pt x="33" y="46"/>
                  <a:pt x="33" y="46"/>
                  <a:pt x="33" y="46"/>
                </a:cubicBezTo>
                <a:cubicBezTo>
                  <a:pt x="35" y="51"/>
                  <a:pt x="35" y="51"/>
                  <a:pt x="35" y="51"/>
                </a:cubicBezTo>
                <a:cubicBezTo>
                  <a:pt x="35" y="51"/>
                  <a:pt x="35" y="51"/>
                  <a:pt x="35" y="51"/>
                </a:cubicBezTo>
                <a:cubicBezTo>
                  <a:pt x="36" y="51"/>
                  <a:pt x="36" y="51"/>
                  <a:pt x="36" y="51"/>
                </a:cubicBezTo>
                <a:cubicBezTo>
                  <a:pt x="34" y="45"/>
                  <a:pt x="34" y="45"/>
                  <a:pt x="34" y="45"/>
                </a:cubicBezTo>
                <a:cubicBezTo>
                  <a:pt x="37" y="38"/>
                  <a:pt x="37" y="38"/>
                  <a:pt x="37" y="38"/>
                </a:cubicBezTo>
                <a:cubicBezTo>
                  <a:pt x="39" y="44"/>
                  <a:pt x="39" y="44"/>
                  <a:pt x="39" y="44"/>
                </a:cubicBezTo>
                <a:cubicBezTo>
                  <a:pt x="37" y="50"/>
                  <a:pt x="37" y="50"/>
                  <a:pt x="37" y="50"/>
                </a:cubicBezTo>
                <a:cubicBezTo>
                  <a:pt x="37" y="50"/>
                  <a:pt x="37" y="50"/>
                  <a:pt x="37" y="50"/>
                </a:cubicBezTo>
                <a:cubicBezTo>
                  <a:pt x="37" y="51"/>
                  <a:pt x="37" y="51"/>
                  <a:pt x="37" y="51"/>
                </a:cubicBezTo>
                <a:cubicBezTo>
                  <a:pt x="38" y="50"/>
                  <a:pt x="38" y="50"/>
                  <a:pt x="38" y="50"/>
                </a:cubicBezTo>
                <a:cubicBezTo>
                  <a:pt x="40" y="46"/>
                  <a:pt x="40" y="46"/>
                  <a:pt x="40" y="46"/>
                </a:cubicBezTo>
                <a:cubicBezTo>
                  <a:pt x="41" y="48"/>
                  <a:pt x="41" y="48"/>
                  <a:pt x="41" y="48"/>
                </a:cubicBezTo>
                <a:cubicBezTo>
                  <a:pt x="38" y="54"/>
                  <a:pt x="38" y="54"/>
                  <a:pt x="38" y="54"/>
                </a:cubicBezTo>
                <a:cubicBezTo>
                  <a:pt x="38" y="54"/>
                  <a:pt x="38" y="54"/>
                  <a:pt x="38" y="54"/>
                </a:cubicBezTo>
                <a:cubicBezTo>
                  <a:pt x="38" y="55"/>
                  <a:pt x="38" y="55"/>
                  <a:pt x="38" y="55"/>
                </a:cubicBezTo>
                <a:cubicBezTo>
                  <a:pt x="39" y="54"/>
                  <a:pt x="39" y="54"/>
                  <a:pt x="39" y="54"/>
                </a:cubicBezTo>
                <a:cubicBezTo>
                  <a:pt x="41" y="50"/>
                  <a:pt x="41" y="50"/>
                  <a:pt x="41" y="50"/>
                </a:cubicBezTo>
                <a:cubicBezTo>
                  <a:pt x="43" y="56"/>
                  <a:pt x="43" y="56"/>
                  <a:pt x="43" y="56"/>
                </a:cubicBezTo>
                <a:cubicBezTo>
                  <a:pt x="43" y="57"/>
                  <a:pt x="43" y="57"/>
                  <a:pt x="43" y="58"/>
                </a:cubicBezTo>
                <a:cubicBezTo>
                  <a:pt x="43" y="58"/>
                  <a:pt x="44" y="58"/>
                  <a:pt x="44" y="58"/>
                </a:cubicBezTo>
                <a:cubicBezTo>
                  <a:pt x="46" y="64"/>
                  <a:pt x="46" y="64"/>
                  <a:pt x="46" y="64"/>
                </a:cubicBezTo>
                <a:cubicBezTo>
                  <a:pt x="44" y="68"/>
                  <a:pt x="44" y="68"/>
                  <a:pt x="44" y="68"/>
                </a:cubicBezTo>
                <a:cubicBezTo>
                  <a:pt x="44" y="68"/>
                  <a:pt x="44" y="68"/>
                  <a:pt x="44" y="68"/>
                </a:cubicBezTo>
                <a:cubicBezTo>
                  <a:pt x="44" y="68"/>
                  <a:pt x="44" y="68"/>
                  <a:pt x="44" y="68"/>
                </a:cubicBezTo>
                <a:cubicBezTo>
                  <a:pt x="45" y="68"/>
                  <a:pt x="45" y="68"/>
                  <a:pt x="45" y="68"/>
                </a:cubicBezTo>
                <a:cubicBezTo>
                  <a:pt x="46" y="65"/>
                  <a:pt x="46" y="65"/>
                  <a:pt x="46" y="65"/>
                </a:cubicBezTo>
                <a:cubicBezTo>
                  <a:pt x="47" y="66"/>
                  <a:pt x="47" y="66"/>
                  <a:pt x="47" y="66"/>
                </a:cubicBezTo>
                <a:cubicBezTo>
                  <a:pt x="45" y="70"/>
                  <a:pt x="45" y="70"/>
                  <a:pt x="45" y="70"/>
                </a:cubicBezTo>
                <a:cubicBezTo>
                  <a:pt x="45" y="71"/>
                  <a:pt x="45" y="71"/>
                  <a:pt x="45" y="71"/>
                </a:cubicBezTo>
                <a:cubicBezTo>
                  <a:pt x="45" y="71"/>
                  <a:pt x="45" y="71"/>
                  <a:pt x="45" y="71"/>
                </a:cubicBezTo>
                <a:cubicBezTo>
                  <a:pt x="46" y="71"/>
                  <a:pt x="46" y="71"/>
                  <a:pt x="46" y="71"/>
                </a:cubicBezTo>
                <a:cubicBezTo>
                  <a:pt x="47" y="68"/>
                  <a:pt x="47" y="68"/>
                  <a:pt x="47" y="68"/>
                </a:cubicBezTo>
                <a:cubicBezTo>
                  <a:pt x="48" y="71"/>
                  <a:pt x="48" y="71"/>
                  <a:pt x="48" y="71"/>
                </a:cubicBezTo>
                <a:cubicBezTo>
                  <a:pt x="48" y="71"/>
                  <a:pt x="48" y="71"/>
                  <a:pt x="48" y="72"/>
                </a:cubicBezTo>
                <a:cubicBezTo>
                  <a:pt x="48" y="72"/>
                  <a:pt x="49" y="72"/>
                  <a:pt x="49" y="72"/>
                </a:cubicBezTo>
                <a:cubicBezTo>
                  <a:pt x="49" y="72"/>
                  <a:pt x="49" y="72"/>
                  <a:pt x="50" y="72"/>
                </a:cubicBezTo>
                <a:cubicBezTo>
                  <a:pt x="50" y="72"/>
                  <a:pt x="50" y="72"/>
                  <a:pt x="50" y="71"/>
                </a:cubicBezTo>
                <a:cubicBezTo>
                  <a:pt x="50" y="71"/>
                  <a:pt x="50" y="70"/>
                  <a:pt x="49" y="70"/>
                </a:cubicBezTo>
                <a:cubicBezTo>
                  <a:pt x="49" y="68"/>
                  <a:pt x="49" y="68"/>
                  <a:pt x="49" y="68"/>
                </a:cubicBezTo>
                <a:cubicBezTo>
                  <a:pt x="51" y="69"/>
                  <a:pt x="51" y="69"/>
                  <a:pt x="51" y="69"/>
                </a:cubicBezTo>
                <a:cubicBezTo>
                  <a:pt x="52" y="69"/>
                  <a:pt x="52" y="69"/>
                  <a:pt x="52" y="69"/>
                </a:cubicBezTo>
                <a:cubicBezTo>
                  <a:pt x="52" y="68"/>
                  <a:pt x="52" y="68"/>
                  <a:pt x="52" y="68"/>
                </a:cubicBezTo>
                <a:cubicBezTo>
                  <a:pt x="48" y="66"/>
                  <a:pt x="48" y="66"/>
                  <a:pt x="48" y="66"/>
                </a:cubicBezTo>
                <a:cubicBezTo>
                  <a:pt x="48" y="65"/>
                  <a:pt x="48" y="65"/>
                  <a:pt x="48" y="65"/>
                </a:cubicBezTo>
                <a:cubicBezTo>
                  <a:pt x="51" y="66"/>
                  <a:pt x="51" y="66"/>
                  <a:pt x="51" y="66"/>
                </a:cubicBezTo>
                <a:cubicBezTo>
                  <a:pt x="51" y="66"/>
                  <a:pt x="51" y="66"/>
                  <a:pt x="51" y="66"/>
                </a:cubicBezTo>
                <a:cubicBezTo>
                  <a:pt x="51" y="65"/>
                  <a:pt x="51" y="65"/>
                  <a:pt x="51" y="65"/>
                </a:cubicBezTo>
                <a:cubicBezTo>
                  <a:pt x="47" y="63"/>
                  <a:pt x="47" y="63"/>
                  <a:pt x="47" y="63"/>
                </a:cubicBezTo>
                <a:cubicBezTo>
                  <a:pt x="45" y="58"/>
                  <a:pt x="45" y="58"/>
                  <a:pt x="45" y="58"/>
                </a:cubicBezTo>
                <a:cubicBezTo>
                  <a:pt x="46" y="58"/>
                  <a:pt x="46" y="57"/>
                  <a:pt x="45" y="57"/>
                </a:cubicBezTo>
                <a:cubicBezTo>
                  <a:pt x="45" y="56"/>
                  <a:pt x="45" y="56"/>
                  <a:pt x="45" y="56"/>
                </a:cubicBezTo>
                <a:cubicBezTo>
                  <a:pt x="42" y="49"/>
                  <a:pt x="42" y="49"/>
                  <a:pt x="42" y="49"/>
                </a:cubicBezTo>
                <a:cubicBezTo>
                  <a:pt x="47" y="52"/>
                  <a:pt x="47" y="52"/>
                  <a:pt x="47" y="52"/>
                </a:cubicBezTo>
                <a:cubicBezTo>
                  <a:pt x="48" y="51"/>
                  <a:pt x="48" y="51"/>
                  <a:pt x="48" y="51"/>
                </a:cubicBezTo>
                <a:cubicBezTo>
                  <a:pt x="47" y="51"/>
                  <a:pt x="47" y="51"/>
                  <a:pt x="47" y="51"/>
                </a:cubicBezTo>
                <a:cubicBezTo>
                  <a:pt x="42" y="48"/>
                  <a:pt x="42" y="48"/>
                  <a:pt x="42" y="48"/>
                </a:cubicBezTo>
                <a:cubicBezTo>
                  <a:pt x="41" y="46"/>
                  <a:pt x="41" y="46"/>
                  <a:pt x="41" y="46"/>
                </a:cubicBezTo>
                <a:cubicBezTo>
                  <a:pt x="46" y="48"/>
                  <a:pt x="46" y="48"/>
                  <a:pt x="46" y="48"/>
                </a:cubicBezTo>
                <a:cubicBezTo>
                  <a:pt x="46" y="47"/>
                  <a:pt x="46" y="47"/>
                  <a:pt x="46" y="47"/>
                </a:cubicBezTo>
                <a:cubicBezTo>
                  <a:pt x="46" y="47"/>
                  <a:pt x="46" y="47"/>
                  <a:pt x="46" y="47"/>
                </a:cubicBezTo>
                <a:cubicBezTo>
                  <a:pt x="41" y="44"/>
                  <a:pt x="41" y="44"/>
                  <a:pt x="41" y="44"/>
                </a:cubicBezTo>
                <a:cubicBezTo>
                  <a:pt x="38" y="37"/>
                  <a:pt x="38" y="37"/>
                  <a:pt x="38" y="37"/>
                </a:cubicBezTo>
                <a:cubicBezTo>
                  <a:pt x="38" y="37"/>
                  <a:pt x="38" y="37"/>
                  <a:pt x="38" y="37"/>
                </a:cubicBezTo>
                <a:cubicBezTo>
                  <a:pt x="46" y="41"/>
                  <a:pt x="46" y="41"/>
                  <a:pt x="46" y="41"/>
                </a:cubicBezTo>
                <a:cubicBezTo>
                  <a:pt x="48" y="47"/>
                  <a:pt x="48" y="47"/>
                  <a:pt x="48" y="47"/>
                </a:cubicBezTo>
                <a:cubicBezTo>
                  <a:pt x="48" y="47"/>
                  <a:pt x="48" y="47"/>
                  <a:pt x="48" y="47"/>
                </a:cubicBezTo>
                <a:cubicBezTo>
                  <a:pt x="49" y="47"/>
                  <a:pt x="49" y="47"/>
                  <a:pt x="49" y="47"/>
                </a:cubicBezTo>
                <a:cubicBezTo>
                  <a:pt x="49" y="47"/>
                  <a:pt x="49" y="47"/>
                  <a:pt x="49" y="47"/>
                </a:cubicBezTo>
                <a:cubicBezTo>
                  <a:pt x="48" y="42"/>
                  <a:pt x="48" y="42"/>
                  <a:pt x="48" y="42"/>
                </a:cubicBezTo>
                <a:cubicBezTo>
                  <a:pt x="50" y="43"/>
                  <a:pt x="50" y="43"/>
                  <a:pt x="50" y="43"/>
                </a:cubicBezTo>
                <a:cubicBezTo>
                  <a:pt x="52" y="49"/>
                  <a:pt x="52" y="49"/>
                  <a:pt x="52" y="49"/>
                </a:cubicBezTo>
                <a:cubicBezTo>
                  <a:pt x="52" y="49"/>
                  <a:pt x="52" y="49"/>
                  <a:pt x="52" y="49"/>
                </a:cubicBezTo>
                <a:cubicBezTo>
                  <a:pt x="53" y="49"/>
                  <a:pt x="53" y="49"/>
                  <a:pt x="53" y="49"/>
                </a:cubicBezTo>
                <a:cubicBezTo>
                  <a:pt x="53" y="49"/>
                  <a:pt x="53" y="49"/>
                  <a:pt x="53" y="49"/>
                </a:cubicBezTo>
                <a:cubicBezTo>
                  <a:pt x="52" y="44"/>
                  <a:pt x="52" y="44"/>
                  <a:pt x="52" y="44"/>
                </a:cubicBezTo>
                <a:cubicBezTo>
                  <a:pt x="55" y="45"/>
                  <a:pt x="55" y="45"/>
                  <a:pt x="55" y="45"/>
                </a:cubicBezTo>
                <a:cubicBezTo>
                  <a:pt x="55" y="46"/>
                  <a:pt x="55" y="46"/>
                  <a:pt x="55" y="46"/>
                </a:cubicBezTo>
                <a:cubicBezTo>
                  <a:pt x="55" y="46"/>
                  <a:pt x="56" y="46"/>
                  <a:pt x="56" y="46"/>
                </a:cubicBezTo>
                <a:cubicBezTo>
                  <a:pt x="56" y="46"/>
                  <a:pt x="56" y="46"/>
                  <a:pt x="57" y="46"/>
                </a:cubicBezTo>
                <a:cubicBezTo>
                  <a:pt x="63" y="50"/>
                  <a:pt x="63" y="50"/>
                  <a:pt x="63" y="50"/>
                </a:cubicBezTo>
                <a:cubicBezTo>
                  <a:pt x="63" y="50"/>
                  <a:pt x="63" y="50"/>
                  <a:pt x="63" y="50"/>
                </a:cubicBezTo>
                <a:cubicBezTo>
                  <a:pt x="65" y="54"/>
                  <a:pt x="65" y="54"/>
                  <a:pt x="65" y="54"/>
                </a:cubicBezTo>
                <a:cubicBezTo>
                  <a:pt x="65" y="54"/>
                  <a:pt x="65" y="54"/>
                  <a:pt x="65" y="54"/>
                </a:cubicBezTo>
                <a:cubicBezTo>
                  <a:pt x="66" y="54"/>
                  <a:pt x="66" y="54"/>
                  <a:pt x="66" y="54"/>
                </a:cubicBezTo>
                <a:cubicBezTo>
                  <a:pt x="66" y="54"/>
                  <a:pt x="66" y="54"/>
                  <a:pt x="66" y="54"/>
                </a:cubicBezTo>
                <a:cubicBezTo>
                  <a:pt x="65" y="50"/>
                  <a:pt x="65" y="50"/>
                  <a:pt x="65" y="50"/>
                </a:cubicBezTo>
                <a:cubicBezTo>
                  <a:pt x="66" y="51"/>
                  <a:pt x="66" y="51"/>
                  <a:pt x="66" y="51"/>
                </a:cubicBezTo>
                <a:cubicBezTo>
                  <a:pt x="66" y="51"/>
                  <a:pt x="66" y="51"/>
                  <a:pt x="66" y="51"/>
                </a:cubicBezTo>
                <a:cubicBezTo>
                  <a:pt x="68" y="55"/>
                  <a:pt x="68" y="55"/>
                  <a:pt x="68" y="55"/>
                </a:cubicBezTo>
                <a:cubicBezTo>
                  <a:pt x="68" y="55"/>
                  <a:pt x="68" y="55"/>
                  <a:pt x="68" y="55"/>
                </a:cubicBezTo>
                <a:cubicBezTo>
                  <a:pt x="68" y="56"/>
                  <a:pt x="68" y="56"/>
                  <a:pt x="68" y="56"/>
                </a:cubicBezTo>
                <a:cubicBezTo>
                  <a:pt x="69" y="55"/>
                  <a:pt x="69" y="55"/>
                  <a:pt x="69" y="55"/>
                </a:cubicBezTo>
                <a:cubicBezTo>
                  <a:pt x="68" y="52"/>
                  <a:pt x="68" y="52"/>
                  <a:pt x="68" y="52"/>
                </a:cubicBezTo>
                <a:cubicBezTo>
                  <a:pt x="70" y="53"/>
                  <a:pt x="70" y="53"/>
                  <a:pt x="70" y="53"/>
                </a:cubicBezTo>
                <a:cubicBezTo>
                  <a:pt x="70" y="53"/>
                  <a:pt x="71" y="54"/>
                  <a:pt x="71" y="54"/>
                </a:cubicBezTo>
                <a:cubicBezTo>
                  <a:pt x="71" y="54"/>
                  <a:pt x="71" y="54"/>
                  <a:pt x="71" y="54"/>
                </a:cubicBezTo>
                <a:cubicBezTo>
                  <a:pt x="72" y="54"/>
                  <a:pt x="72" y="54"/>
                  <a:pt x="72" y="53"/>
                </a:cubicBezTo>
                <a:cubicBezTo>
                  <a:pt x="73" y="53"/>
                  <a:pt x="73" y="52"/>
                  <a:pt x="72" y="52"/>
                </a:cubicBezTo>
                <a:cubicBezTo>
                  <a:pt x="72" y="52"/>
                  <a:pt x="72" y="52"/>
                  <a:pt x="71" y="52"/>
                </a:cubicBezTo>
                <a:cubicBezTo>
                  <a:pt x="71" y="52"/>
                  <a:pt x="71" y="52"/>
                  <a:pt x="71" y="52"/>
                </a:cubicBezTo>
                <a:cubicBezTo>
                  <a:pt x="68" y="51"/>
                  <a:pt x="68" y="51"/>
                  <a:pt x="68" y="51"/>
                </a:cubicBezTo>
                <a:cubicBezTo>
                  <a:pt x="71" y="50"/>
                  <a:pt x="71" y="50"/>
                  <a:pt x="71" y="50"/>
                </a:cubicBezTo>
                <a:cubicBezTo>
                  <a:pt x="72" y="49"/>
                  <a:pt x="72" y="49"/>
                  <a:pt x="72" y="49"/>
                </a:cubicBezTo>
                <a:cubicBezTo>
                  <a:pt x="71" y="49"/>
                  <a:pt x="71" y="49"/>
                  <a:pt x="71" y="49"/>
                </a:cubicBezTo>
                <a:cubicBezTo>
                  <a:pt x="67" y="50"/>
                  <a:pt x="67" y="50"/>
                  <a:pt x="67" y="50"/>
                </a:cubicBezTo>
                <a:cubicBezTo>
                  <a:pt x="66" y="49"/>
                  <a:pt x="66" y="49"/>
                  <a:pt x="66" y="49"/>
                </a:cubicBezTo>
                <a:cubicBezTo>
                  <a:pt x="69" y="48"/>
                  <a:pt x="69" y="48"/>
                  <a:pt x="69" y="48"/>
                </a:cubicBezTo>
                <a:cubicBezTo>
                  <a:pt x="69" y="48"/>
                  <a:pt x="69" y="48"/>
                  <a:pt x="69" y="48"/>
                </a:cubicBezTo>
                <a:cubicBezTo>
                  <a:pt x="68" y="47"/>
                  <a:pt x="68" y="47"/>
                  <a:pt x="68" y="47"/>
                </a:cubicBezTo>
                <a:cubicBezTo>
                  <a:pt x="64" y="49"/>
                  <a:pt x="64" y="49"/>
                  <a:pt x="64" y="49"/>
                </a:cubicBezTo>
                <a:cubicBezTo>
                  <a:pt x="57" y="45"/>
                  <a:pt x="57" y="45"/>
                  <a:pt x="57" y="45"/>
                </a:cubicBezTo>
                <a:cubicBezTo>
                  <a:pt x="57" y="45"/>
                  <a:pt x="57" y="44"/>
                  <a:pt x="56" y="44"/>
                </a:cubicBezTo>
                <a:cubicBezTo>
                  <a:pt x="56" y="44"/>
                  <a:pt x="56" y="44"/>
                  <a:pt x="56" y="44"/>
                </a:cubicBezTo>
                <a:cubicBezTo>
                  <a:pt x="56" y="44"/>
                  <a:pt x="55" y="44"/>
                  <a:pt x="55" y="44"/>
                </a:cubicBezTo>
                <a:cubicBezTo>
                  <a:pt x="52" y="43"/>
                  <a:pt x="52" y="43"/>
                  <a:pt x="52" y="43"/>
                </a:cubicBezTo>
                <a:cubicBezTo>
                  <a:pt x="57" y="41"/>
                  <a:pt x="57" y="41"/>
                  <a:pt x="57" y="41"/>
                </a:cubicBezTo>
                <a:cubicBezTo>
                  <a:pt x="57" y="40"/>
                  <a:pt x="57" y="40"/>
                  <a:pt x="57" y="40"/>
                </a:cubicBezTo>
                <a:cubicBezTo>
                  <a:pt x="56" y="40"/>
                  <a:pt x="56" y="40"/>
                  <a:pt x="56" y="40"/>
                </a:cubicBezTo>
                <a:cubicBezTo>
                  <a:pt x="51" y="42"/>
                  <a:pt x="51" y="42"/>
                  <a:pt x="51" y="42"/>
                </a:cubicBezTo>
                <a:cubicBezTo>
                  <a:pt x="48" y="41"/>
                  <a:pt x="48" y="41"/>
                  <a:pt x="48" y="41"/>
                </a:cubicBezTo>
                <a:cubicBezTo>
                  <a:pt x="53" y="39"/>
                  <a:pt x="53" y="39"/>
                  <a:pt x="53" y="39"/>
                </a:cubicBezTo>
                <a:cubicBezTo>
                  <a:pt x="53" y="39"/>
                  <a:pt x="53" y="39"/>
                  <a:pt x="53" y="39"/>
                </a:cubicBezTo>
                <a:cubicBezTo>
                  <a:pt x="53" y="38"/>
                  <a:pt x="53" y="38"/>
                  <a:pt x="53" y="38"/>
                </a:cubicBezTo>
                <a:cubicBezTo>
                  <a:pt x="47" y="40"/>
                  <a:pt x="47" y="40"/>
                  <a:pt x="47" y="40"/>
                </a:cubicBezTo>
                <a:cubicBezTo>
                  <a:pt x="39" y="36"/>
                  <a:pt x="39" y="36"/>
                  <a:pt x="39" y="36"/>
                </a:cubicBezTo>
                <a:cubicBezTo>
                  <a:pt x="46" y="34"/>
                  <a:pt x="46" y="34"/>
                  <a:pt x="46" y="34"/>
                </a:cubicBezTo>
                <a:cubicBezTo>
                  <a:pt x="52" y="37"/>
                  <a:pt x="52" y="37"/>
                  <a:pt x="52" y="37"/>
                </a:cubicBezTo>
                <a:cubicBezTo>
                  <a:pt x="53" y="36"/>
                  <a:pt x="53" y="36"/>
                  <a:pt x="53" y="36"/>
                </a:cubicBezTo>
                <a:cubicBezTo>
                  <a:pt x="52" y="36"/>
                  <a:pt x="52" y="36"/>
                  <a:pt x="52" y="36"/>
                </a:cubicBezTo>
                <a:cubicBezTo>
                  <a:pt x="48" y="33"/>
                  <a:pt x="48" y="33"/>
                  <a:pt x="48" y="33"/>
                </a:cubicBezTo>
                <a:cubicBezTo>
                  <a:pt x="50" y="33"/>
                  <a:pt x="50" y="33"/>
                  <a:pt x="50" y="33"/>
                </a:cubicBezTo>
                <a:cubicBezTo>
                  <a:pt x="56" y="35"/>
                  <a:pt x="56" y="35"/>
                  <a:pt x="56" y="35"/>
                </a:cubicBezTo>
                <a:cubicBezTo>
                  <a:pt x="57" y="35"/>
                  <a:pt x="57" y="35"/>
                  <a:pt x="57" y="35"/>
                </a:cubicBezTo>
                <a:cubicBezTo>
                  <a:pt x="56" y="34"/>
                  <a:pt x="56" y="34"/>
                  <a:pt x="56" y="34"/>
                </a:cubicBezTo>
                <a:cubicBezTo>
                  <a:pt x="52" y="32"/>
                  <a:pt x="52" y="32"/>
                  <a:pt x="52" y="32"/>
                </a:cubicBezTo>
                <a:cubicBezTo>
                  <a:pt x="59" y="29"/>
                  <a:pt x="59" y="29"/>
                  <a:pt x="59" y="29"/>
                </a:cubicBezTo>
                <a:cubicBezTo>
                  <a:pt x="59" y="30"/>
                  <a:pt x="60" y="30"/>
                  <a:pt x="60" y="30"/>
                </a:cubicBezTo>
                <a:cubicBezTo>
                  <a:pt x="60" y="30"/>
                  <a:pt x="60" y="30"/>
                  <a:pt x="60" y="30"/>
                </a:cubicBezTo>
                <a:cubicBezTo>
                  <a:pt x="61" y="30"/>
                  <a:pt x="61" y="29"/>
                  <a:pt x="61" y="29"/>
                </a:cubicBezTo>
                <a:cubicBezTo>
                  <a:pt x="65" y="27"/>
                  <a:pt x="65" y="27"/>
                  <a:pt x="65" y="27"/>
                </a:cubicBezTo>
                <a:cubicBezTo>
                  <a:pt x="65" y="27"/>
                  <a:pt x="65" y="27"/>
                  <a:pt x="65" y="27"/>
                </a:cubicBezTo>
                <a:cubicBezTo>
                  <a:pt x="69" y="30"/>
                  <a:pt x="69" y="30"/>
                  <a:pt x="69" y="30"/>
                </a:cubicBezTo>
                <a:cubicBezTo>
                  <a:pt x="70" y="29"/>
                  <a:pt x="70" y="29"/>
                  <a:pt x="70" y="29"/>
                </a:cubicBezTo>
                <a:cubicBezTo>
                  <a:pt x="70" y="28"/>
                  <a:pt x="70" y="28"/>
                  <a:pt x="70" y="28"/>
                </a:cubicBezTo>
                <a:cubicBezTo>
                  <a:pt x="67" y="27"/>
                  <a:pt x="67" y="27"/>
                  <a:pt x="67" y="27"/>
                </a:cubicBezTo>
                <a:cubicBezTo>
                  <a:pt x="68" y="26"/>
                  <a:pt x="68" y="26"/>
                  <a:pt x="68" y="26"/>
                </a:cubicBezTo>
                <a:cubicBezTo>
                  <a:pt x="68" y="26"/>
                  <a:pt x="68" y="26"/>
                  <a:pt x="68" y="26"/>
                </a:cubicBezTo>
                <a:cubicBezTo>
                  <a:pt x="72" y="29"/>
                  <a:pt x="72" y="29"/>
                  <a:pt x="72" y="29"/>
                </a:cubicBezTo>
                <a:cubicBezTo>
                  <a:pt x="73" y="28"/>
                  <a:pt x="73" y="28"/>
                  <a:pt x="73" y="28"/>
                </a:cubicBezTo>
                <a:cubicBezTo>
                  <a:pt x="73" y="28"/>
                  <a:pt x="73" y="28"/>
                  <a:pt x="73" y="28"/>
                </a:cubicBezTo>
                <a:cubicBezTo>
                  <a:pt x="70" y="26"/>
                  <a:pt x="70" y="26"/>
                  <a:pt x="70" y="26"/>
                </a:cubicBezTo>
                <a:cubicBezTo>
                  <a:pt x="73" y="25"/>
                  <a:pt x="73" y="25"/>
                  <a:pt x="73" y="25"/>
                </a:cubicBezTo>
                <a:cubicBezTo>
                  <a:pt x="73" y="25"/>
                  <a:pt x="73" y="25"/>
                  <a:pt x="73" y="25"/>
                </a:cubicBezTo>
                <a:cubicBezTo>
                  <a:pt x="73" y="25"/>
                  <a:pt x="74" y="25"/>
                  <a:pt x="74" y="25"/>
                </a:cubicBezTo>
                <a:cubicBezTo>
                  <a:pt x="74" y="25"/>
                  <a:pt x="75" y="24"/>
                  <a:pt x="74" y="24"/>
                </a:cubicBezTo>
                <a:cubicBezTo>
                  <a:pt x="74" y="23"/>
                  <a:pt x="74" y="23"/>
                  <a:pt x="73" y="23"/>
                </a:cubicBezTo>
                <a:cubicBezTo>
                  <a:pt x="73" y="23"/>
                  <a:pt x="73" y="23"/>
                  <a:pt x="73" y="23"/>
                </a:cubicBezTo>
                <a:cubicBezTo>
                  <a:pt x="73" y="23"/>
                  <a:pt x="72" y="23"/>
                  <a:pt x="72" y="24"/>
                </a:cubicBezTo>
                <a:cubicBezTo>
                  <a:pt x="70" y="25"/>
                  <a:pt x="70" y="25"/>
                  <a:pt x="70" y="25"/>
                </a:cubicBezTo>
                <a:cubicBezTo>
                  <a:pt x="71" y="22"/>
                  <a:pt x="71" y="22"/>
                  <a:pt x="71" y="22"/>
                </a:cubicBezTo>
                <a:cubicBezTo>
                  <a:pt x="71" y="21"/>
                  <a:pt x="71" y="21"/>
                  <a:pt x="71" y="21"/>
                </a:cubicBezTo>
                <a:cubicBezTo>
                  <a:pt x="70" y="21"/>
                  <a:pt x="70" y="21"/>
                  <a:pt x="70" y="21"/>
                </a:cubicBezTo>
                <a:cubicBezTo>
                  <a:pt x="68" y="25"/>
                  <a:pt x="68" y="25"/>
                  <a:pt x="68" y="25"/>
                </a:cubicBezTo>
                <a:cubicBezTo>
                  <a:pt x="67" y="26"/>
                  <a:pt x="67" y="26"/>
                  <a:pt x="67" y="26"/>
                </a:cubicBezTo>
                <a:cubicBezTo>
                  <a:pt x="68" y="23"/>
                  <a:pt x="68" y="23"/>
                  <a:pt x="68" y="23"/>
                </a:cubicBezTo>
                <a:cubicBezTo>
                  <a:pt x="68" y="22"/>
                  <a:pt x="68" y="22"/>
                  <a:pt x="68" y="22"/>
                </a:cubicBezTo>
                <a:cubicBezTo>
                  <a:pt x="67" y="22"/>
                  <a:pt x="67" y="22"/>
                  <a:pt x="67" y="22"/>
                </a:cubicBezTo>
                <a:cubicBezTo>
                  <a:pt x="65" y="26"/>
                  <a:pt x="65" y="26"/>
                  <a:pt x="65" y="26"/>
                </a:cubicBezTo>
                <a:cubicBezTo>
                  <a:pt x="61" y="28"/>
                  <a:pt x="61" y="28"/>
                  <a:pt x="61" y="28"/>
                </a:cubicBezTo>
                <a:cubicBezTo>
                  <a:pt x="61" y="28"/>
                  <a:pt x="60" y="27"/>
                  <a:pt x="60" y="27"/>
                </a:cubicBezTo>
                <a:cubicBezTo>
                  <a:pt x="60" y="27"/>
                  <a:pt x="60" y="27"/>
                  <a:pt x="60" y="27"/>
                </a:cubicBezTo>
                <a:cubicBezTo>
                  <a:pt x="59" y="28"/>
                  <a:pt x="59" y="28"/>
                  <a:pt x="59" y="28"/>
                </a:cubicBezTo>
                <a:cubicBezTo>
                  <a:pt x="51" y="31"/>
                  <a:pt x="51" y="31"/>
                  <a:pt x="51" y="31"/>
                </a:cubicBezTo>
                <a:cubicBezTo>
                  <a:pt x="54" y="26"/>
                  <a:pt x="54" y="26"/>
                  <a:pt x="54" y="26"/>
                </a:cubicBezTo>
                <a:cubicBezTo>
                  <a:pt x="53" y="26"/>
                  <a:pt x="53" y="26"/>
                  <a:pt x="53" y="26"/>
                </a:cubicBezTo>
                <a:cubicBezTo>
                  <a:pt x="53" y="26"/>
                  <a:pt x="53" y="26"/>
                  <a:pt x="53" y="26"/>
                </a:cubicBezTo>
                <a:cubicBezTo>
                  <a:pt x="50" y="31"/>
                  <a:pt x="50" y="31"/>
                  <a:pt x="50" y="31"/>
                </a:cubicBezTo>
                <a:cubicBezTo>
                  <a:pt x="48" y="32"/>
                  <a:pt x="48" y="32"/>
                  <a:pt x="48" y="32"/>
                </a:cubicBezTo>
                <a:cubicBezTo>
                  <a:pt x="50" y="28"/>
                  <a:pt x="50" y="28"/>
                  <a:pt x="50" y="28"/>
                </a:cubicBezTo>
                <a:cubicBezTo>
                  <a:pt x="49" y="27"/>
                  <a:pt x="49" y="27"/>
                  <a:pt x="49" y="27"/>
                </a:cubicBezTo>
                <a:cubicBezTo>
                  <a:pt x="49" y="27"/>
                  <a:pt x="49" y="27"/>
                  <a:pt x="49" y="27"/>
                </a:cubicBezTo>
                <a:cubicBezTo>
                  <a:pt x="46" y="33"/>
                  <a:pt x="46" y="33"/>
                  <a:pt x="46" y="33"/>
                </a:cubicBezTo>
                <a:cubicBezTo>
                  <a:pt x="39" y="35"/>
                  <a:pt x="39" y="35"/>
                  <a:pt x="39" y="35"/>
                </a:cubicBezTo>
                <a:cubicBezTo>
                  <a:pt x="38" y="35"/>
                  <a:pt x="38" y="35"/>
                  <a:pt x="38" y="35"/>
                </a:cubicBezTo>
                <a:cubicBezTo>
                  <a:pt x="42" y="28"/>
                  <a:pt x="42" y="28"/>
                  <a:pt x="42" y="28"/>
                </a:cubicBezTo>
                <a:cubicBezTo>
                  <a:pt x="48" y="26"/>
                  <a:pt x="48" y="26"/>
                  <a:pt x="48" y="26"/>
                </a:cubicBezTo>
                <a:cubicBezTo>
                  <a:pt x="48" y="25"/>
                  <a:pt x="48" y="25"/>
                  <a:pt x="48" y="25"/>
                </a:cubicBezTo>
                <a:cubicBezTo>
                  <a:pt x="48" y="25"/>
                  <a:pt x="48" y="25"/>
                  <a:pt x="48" y="25"/>
                </a:cubicBezTo>
                <a:cubicBezTo>
                  <a:pt x="43" y="26"/>
                  <a:pt x="43" y="26"/>
                  <a:pt x="43" y="26"/>
                </a:cubicBezTo>
                <a:cubicBezTo>
                  <a:pt x="44" y="24"/>
                  <a:pt x="44" y="24"/>
                  <a:pt x="44" y="24"/>
                </a:cubicBezTo>
                <a:cubicBezTo>
                  <a:pt x="50" y="22"/>
                  <a:pt x="50" y="22"/>
                  <a:pt x="50" y="22"/>
                </a:cubicBezTo>
                <a:cubicBezTo>
                  <a:pt x="50" y="21"/>
                  <a:pt x="50" y="21"/>
                  <a:pt x="50" y="21"/>
                </a:cubicBezTo>
                <a:cubicBezTo>
                  <a:pt x="49" y="21"/>
                  <a:pt x="49" y="21"/>
                  <a:pt x="49" y="21"/>
                </a:cubicBezTo>
                <a:cubicBezTo>
                  <a:pt x="45" y="22"/>
                  <a:pt x="45" y="22"/>
                  <a:pt x="45" y="22"/>
                </a:cubicBezTo>
                <a:cubicBezTo>
                  <a:pt x="46" y="19"/>
                  <a:pt x="46" y="19"/>
                  <a:pt x="46" y="19"/>
                </a:cubicBezTo>
                <a:cubicBezTo>
                  <a:pt x="47" y="19"/>
                  <a:pt x="47" y="19"/>
                  <a:pt x="47" y="19"/>
                </a:cubicBezTo>
                <a:cubicBezTo>
                  <a:pt x="47" y="18"/>
                  <a:pt x="47" y="18"/>
                  <a:pt x="47" y="17"/>
                </a:cubicBezTo>
                <a:cubicBezTo>
                  <a:pt x="51" y="10"/>
                  <a:pt x="51" y="10"/>
                  <a:pt x="51" y="10"/>
                </a:cubicBezTo>
                <a:cubicBezTo>
                  <a:pt x="55" y="9"/>
                  <a:pt x="55" y="9"/>
                  <a:pt x="55" y="9"/>
                </a:cubicBezTo>
                <a:cubicBezTo>
                  <a:pt x="55" y="8"/>
                  <a:pt x="55" y="8"/>
                  <a:pt x="55" y="8"/>
                </a:cubicBezTo>
                <a:cubicBezTo>
                  <a:pt x="55" y="8"/>
                  <a:pt x="55" y="8"/>
                  <a:pt x="55" y="8"/>
                </a:cubicBezTo>
                <a:cubicBezTo>
                  <a:pt x="51" y="9"/>
                  <a:pt x="51" y="9"/>
                  <a:pt x="51" y="9"/>
                </a:cubicBezTo>
                <a:cubicBezTo>
                  <a:pt x="52" y="8"/>
                  <a:pt x="52" y="8"/>
                  <a:pt x="52" y="8"/>
                </a:cubicBezTo>
                <a:cubicBezTo>
                  <a:pt x="56" y="6"/>
                  <a:pt x="56" y="6"/>
                  <a:pt x="56" y="6"/>
                </a:cubicBezTo>
                <a:cubicBezTo>
                  <a:pt x="57" y="5"/>
                  <a:pt x="57" y="5"/>
                  <a:pt x="57" y="5"/>
                </a:cubicBezTo>
                <a:cubicBezTo>
                  <a:pt x="56" y="5"/>
                  <a:pt x="56" y="5"/>
                  <a:pt x="56" y="5"/>
                </a:cubicBezTo>
                <a:cubicBezTo>
                  <a:pt x="53" y="6"/>
                  <a:pt x="53" y="6"/>
                  <a:pt x="53" y="6"/>
                </a:cubicBezTo>
                <a:cubicBezTo>
                  <a:pt x="54" y="4"/>
                  <a:pt x="54" y="4"/>
                  <a:pt x="54" y="4"/>
                </a:cubicBezTo>
                <a:cubicBezTo>
                  <a:pt x="54" y="4"/>
                  <a:pt x="55" y="3"/>
                  <a:pt x="55" y="3"/>
                </a:cubicBezTo>
                <a:cubicBezTo>
                  <a:pt x="55" y="2"/>
                  <a:pt x="55" y="2"/>
                  <a:pt x="54" y="1"/>
                </a:cubicBezTo>
                <a:cubicBezTo>
                  <a:pt x="54" y="1"/>
                  <a:pt x="54" y="1"/>
                  <a:pt x="54" y="1"/>
                </a:cubicBezTo>
                <a:cubicBezTo>
                  <a:pt x="53" y="1"/>
                  <a:pt x="53" y="2"/>
                  <a:pt x="53" y="2"/>
                </a:cubicBezTo>
                <a:cubicBezTo>
                  <a:pt x="53" y="2"/>
                  <a:pt x="53" y="3"/>
                  <a:pt x="53" y="3"/>
                </a:cubicBezTo>
                <a:cubicBezTo>
                  <a:pt x="52" y="6"/>
                  <a:pt x="52" y="6"/>
                  <a:pt x="52" y="6"/>
                </a:cubicBezTo>
                <a:cubicBezTo>
                  <a:pt x="51" y="3"/>
                  <a:pt x="51" y="3"/>
                  <a:pt x="51" y="3"/>
                </a:cubicBezTo>
                <a:cubicBezTo>
                  <a:pt x="50" y="2"/>
                  <a:pt x="50" y="2"/>
                  <a:pt x="50" y="2"/>
                </a:cubicBezTo>
                <a:cubicBezTo>
                  <a:pt x="50" y="3"/>
                  <a:pt x="50" y="3"/>
                  <a:pt x="50" y="3"/>
                </a:cubicBezTo>
                <a:cubicBezTo>
                  <a:pt x="50" y="3"/>
                  <a:pt x="50" y="3"/>
                  <a:pt x="50" y="3"/>
                </a:cubicBezTo>
                <a:cubicBezTo>
                  <a:pt x="51" y="7"/>
                  <a:pt x="51" y="7"/>
                  <a:pt x="51" y="7"/>
                </a:cubicBezTo>
                <a:cubicBezTo>
                  <a:pt x="50" y="8"/>
                  <a:pt x="50" y="8"/>
                  <a:pt x="50" y="8"/>
                </a:cubicBezTo>
                <a:cubicBezTo>
                  <a:pt x="49" y="5"/>
                  <a:pt x="49" y="5"/>
                  <a:pt x="49" y="5"/>
                </a:cubicBezTo>
                <a:cubicBezTo>
                  <a:pt x="49" y="5"/>
                  <a:pt x="49" y="5"/>
                  <a:pt x="49" y="5"/>
                </a:cubicBezTo>
                <a:cubicBezTo>
                  <a:pt x="48" y="6"/>
                  <a:pt x="48" y="6"/>
                  <a:pt x="48" y="6"/>
                </a:cubicBezTo>
                <a:cubicBezTo>
                  <a:pt x="48" y="6"/>
                  <a:pt x="48" y="6"/>
                  <a:pt x="48" y="6"/>
                </a:cubicBezTo>
                <a:cubicBezTo>
                  <a:pt x="50" y="10"/>
                  <a:pt x="50" y="10"/>
                  <a:pt x="50" y="10"/>
                </a:cubicBezTo>
                <a:cubicBezTo>
                  <a:pt x="46" y="17"/>
                  <a:pt x="46" y="17"/>
                  <a:pt x="46" y="17"/>
                </a:cubicBezTo>
                <a:cubicBezTo>
                  <a:pt x="46" y="17"/>
                  <a:pt x="45" y="17"/>
                  <a:pt x="45" y="18"/>
                </a:cubicBezTo>
                <a:cubicBezTo>
                  <a:pt x="45" y="18"/>
                  <a:pt x="45" y="18"/>
                  <a:pt x="45" y="19"/>
                </a:cubicBezTo>
                <a:cubicBezTo>
                  <a:pt x="44" y="22"/>
                  <a:pt x="44" y="22"/>
                  <a:pt x="44" y="22"/>
                </a:cubicBezTo>
                <a:cubicBezTo>
                  <a:pt x="42" y="17"/>
                  <a:pt x="42" y="17"/>
                  <a:pt x="42" y="17"/>
                </a:cubicBezTo>
                <a:cubicBezTo>
                  <a:pt x="41" y="17"/>
                  <a:pt x="41" y="17"/>
                  <a:pt x="41" y="17"/>
                </a:cubicBezTo>
                <a:cubicBezTo>
                  <a:pt x="41" y="18"/>
                  <a:pt x="41" y="18"/>
                  <a:pt x="41" y="18"/>
                </a:cubicBezTo>
                <a:cubicBezTo>
                  <a:pt x="43" y="23"/>
                  <a:pt x="43" y="23"/>
                  <a:pt x="43" y="23"/>
                </a:cubicBezTo>
                <a:cubicBezTo>
                  <a:pt x="42" y="26"/>
                  <a:pt x="42" y="26"/>
                  <a:pt x="42" y="26"/>
                </a:cubicBezTo>
                <a:cubicBezTo>
                  <a:pt x="40" y="21"/>
                  <a:pt x="40" y="21"/>
                  <a:pt x="40" y="21"/>
                </a:cubicBezTo>
                <a:cubicBezTo>
                  <a:pt x="39" y="21"/>
                  <a:pt x="39" y="21"/>
                  <a:pt x="39" y="21"/>
                </a:cubicBezTo>
                <a:cubicBezTo>
                  <a:pt x="39" y="21"/>
                  <a:pt x="39" y="21"/>
                  <a:pt x="39" y="21"/>
                </a:cubicBezTo>
                <a:cubicBezTo>
                  <a:pt x="39" y="21"/>
                  <a:pt x="39" y="21"/>
                  <a:pt x="39" y="21"/>
                </a:cubicBezTo>
                <a:cubicBezTo>
                  <a:pt x="41" y="27"/>
                  <a:pt x="41" y="27"/>
                  <a:pt x="41" y="27"/>
                </a:cubicBezTo>
                <a:cubicBezTo>
                  <a:pt x="37" y="35"/>
                  <a:pt x="37" y="35"/>
                  <a:pt x="37" y="35"/>
                </a:cubicBezTo>
                <a:cubicBezTo>
                  <a:pt x="37" y="35"/>
                  <a:pt x="37" y="35"/>
                  <a:pt x="37" y="35"/>
                </a:cubicBezTo>
                <a:cubicBezTo>
                  <a:pt x="35" y="28"/>
                  <a:pt x="35" y="28"/>
                  <a:pt x="35" y="28"/>
                </a:cubicBezTo>
                <a:cubicBezTo>
                  <a:pt x="38" y="22"/>
                  <a:pt x="38" y="22"/>
                  <a:pt x="38" y="22"/>
                </a:cubicBezTo>
                <a:cubicBezTo>
                  <a:pt x="37" y="21"/>
                  <a:pt x="37" y="21"/>
                  <a:pt x="37" y="21"/>
                </a:cubicBezTo>
                <a:cubicBezTo>
                  <a:pt x="37" y="22"/>
                  <a:pt x="37" y="22"/>
                  <a:pt x="37" y="22"/>
                </a:cubicBezTo>
                <a:cubicBezTo>
                  <a:pt x="34" y="26"/>
                  <a:pt x="34" y="26"/>
                  <a:pt x="34" y="26"/>
                </a:cubicBezTo>
                <a:cubicBezTo>
                  <a:pt x="34" y="24"/>
                  <a:pt x="34" y="24"/>
                  <a:pt x="34" y="24"/>
                </a:cubicBezTo>
                <a:cubicBezTo>
                  <a:pt x="36" y="18"/>
                  <a:pt x="36" y="18"/>
                  <a:pt x="36" y="18"/>
                </a:cubicBezTo>
                <a:cubicBezTo>
                  <a:pt x="36" y="18"/>
                  <a:pt x="36" y="18"/>
                  <a:pt x="36" y="18"/>
                </a:cubicBezTo>
                <a:cubicBezTo>
                  <a:pt x="35" y="18"/>
                  <a:pt x="35" y="18"/>
                  <a:pt x="35" y="18"/>
                </a:cubicBezTo>
                <a:cubicBezTo>
                  <a:pt x="33" y="22"/>
                  <a:pt x="33" y="22"/>
                  <a:pt x="33" y="22"/>
                </a:cubicBezTo>
                <a:cubicBezTo>
                  <a:pt x="31" y="16"/>
                  <a:pt x="31" y="16"/>
                  <a:pt x="31" y="16"/>
                </a:cubicBezTo>
                <a:cubicBezTo>
                  <a:pt x="31" y="16"/>
                  <a:pt x="31" y="15"/>
                  <a:pt x="31" y="15"/>
                </a:cubicBezTo>
                <a:cubicBezTo>
                  <a:pt x="31" y="14"/>
                  <a:pt x="31" y="14"/>
                  <a:pt x="30" y="14"/>
                </a:cubicBezTo>
                <a:cubicBezTo>
                  <a:pt x="28" y="9"/>
                  <a:pt x="28" y="9"/>
                  <a:pt x="28" y="9"/>
                </a:cubicBezTo>
                <a:cubicBezTo>
                  <a:pt x="31" y="5"/>
                  <a:pt x="31" y="5"/>
                  <a:pt x="31" y="5"/>
                </a:cubicBezTo>
                <a:cubicBezTo>
                  <a:pt x="30" y="4"/>
                  <a:pt x="30" y="4"/>
                  <a:pt x="30" y="4"/>
                </a:cubicBezTo>
                <a:cubicBezTo>
                  <a:pt x="30" y="4"/>
                  <a:pt x="30" y="4"/>
                  <a:pt x="30" y="4"/>
                </a:cubicBezTo>
                <a:cubicBezTo>
                  <a:pt x="28" y="7"/>
                  <a:pt x="28" y="7"/>
                  <a:pt x="28" y="7"/>
                </a:cubicBezTo>
                <a:cubicBezTo>
                  <a:pt x="28" y="6"/>
                  <a:pt x="28" y="6"/>
                  <a:pt x="28" y="6"/>
                </a:cubicBezTo>
                <a:cubicBezTo>
                  <a:pt x="30" y="2"/>
                  <a:pt x="30" y="2"/>
                  <a:pt x="30" y="2"/>
                </a:cubicBezTo>
                <a:cubicBezTo>
                  <a:pt x="29" y="1"/>
                  <a:pt x="29" y="1"/>
                  <a:pt x="29" y="1"/>
                </a:cubicBezTo>
                <a:cubicBezTo>
                  <a:pt x="29" y="1"/>
                  <a:pt x="29" y="1"/>
                  <a:pt x="29" y="1"/>
                </a:cubicBezTo>
                <a:cubicBezTo>
                  <a:pt x="27" y="4"/>
                  <a:pt x="27" y="4"/>
                  <a:pt x="27" y="4"/>
                </a:cubicBezTo>
                <a:cubicBezTo>
                  <a:pt x="26" y="2"/>
                  <a:pt x="26" y="2"/>
                  <a:pt x="26" y="2"/>
                </a:cubicBezTo>
                <a:cubicBezTo>
                  <a:pt x="26" y="1"/>
                  <a:pt x="26" y="1"/>
                  <a:pt x="26" y="0"/>
                </a:cubicBezTo>
                <a:cubicBezTo>
                  <a:pt x="26" y="0"/>
                  <a:pt x="26" y="0"/>
                  <a:pt x="25" y="0"/>
                </a:cubicBezTo>
              </a:path>
            </a:pathLst>
          </a:custGeom>
          <a:solidFill>
            <a:srgbClr val="89E9FF"/>
          </a:solidFill>
          <a:ln w="3175" cap="flat" cmpd="sng" algn="ctr">
            <a:solidFill>
              <a:srgbClr val="89E9FF"/>
            </a:solidFill>
            <a:prstDash val="solid"/>
            <a:round/>
            <a:headEnd type="none" w="med" len="med"/>
            <a:tailEnd type="none" w="med" len="med"/>
          </a:ln>
          <a:effectLst>
            <a:glow rad="50800">
              <a:schemeClr val="accent5">
                <a:satMod val="175000"/>
                <a:alpha val="20000"/>
              </a:schemeClr>
            </a:glow>
          </a:effectLst>
          <a:scene3d>
            <a:camera prst="orthographicFront"/>
            <a:lightRig rig="glow" dir="t"/>
          </a:scene3d>
          <a:sp3d prstMaterial="powder"/>
        </p:spPr>
        <p:txBody>
          <a:bodyPr vert="horz" wrap="square" lIns="91440" tIns="45720" rIns="91440" bIns="45720" numCol="1" rtlCol="0" anchor="t" anchorCtr="0" compatLnSpc="1">
            <a:prstTxWarp prst="textNoShape">
              <a:avLst/>
            </a:prstTxWarp>
          </a:bodyPr>
          <a:lstStyle/>
          <a:p>
            <a:endParaRPr lang="en-US" dirty="0"/>
          </a:p>
        </p:txBody>
      </p:sp>
      <p:sp>
        <p:nvSpPr>
          <p:cNvPr id="14" name="Freeform 16"/>
          <p:cNvSpPr>
            <a:spLocks/>
          </p:cNvSpPr>
          <p:nvPr/>
        </p:nvSpPr>
        <p:spPr bwMode="auto">
          <a:xfrm rot="2265501">
            <a:off x="7979107" y="4709622"/>
            <a:ext cx="194223" cy="185543"/>
          </a:xfrm>
          <a:custGeom>
            <a:avLst/>
            <a:gdLst>
              <a:gd name="T0" fmla="*/ 22 w 75"/>
              <a:gd name="T1" fmla="*/ 4 h 72"/>
              <a:gd name="T2" fmla="*/ 27 w 75"/>
              <a:gd name="T3" fmla="*/ 9 h 72"/>
              <a:gd name="T4" fmla="*/ 27 w 75"/>
              <a:gd name="T5" fmla="*/ 22 h 72"/>
              <a:gd name="T6" fmla="*/ 36 w 75"/>
              <a:gd name="T7" fmla="*/ 35 h 72"/>
              <a:gd name="T8" fmla="*/ 22 w 75"/>
              <a:gd name="T9" fmla="*/ 23 h 72"/>
              <a:gd name="T10" fmla="*/ 10 w 75"/>
              <a:gd name="T11" fmla="*/ 19 h 72"/>
              <a:gd name="T12" fmla="*/ 8 w 75"/>
              <a:gd name="T13" fmla="*/ 21 h 72"/>
              <a:gd name="T14" fmla="*/ 7 w 75"/>
              <a:gd name="T15" fmla="*/ 22 h 72"/>
              <a:gd name="T16" fmla="*/ 6 w 75"/>
              <a:gd name="T17" fmla="*/ 25 h 72"/>
              <a:gd name="T18" fmla="*/ 23 w 75"/>
              <a:gd name="T19" fmla="*/ 30 h 72"/>
              <a:gd name="T20" fmla="*/ 22 w 75"/>
              <a:gd name="T21" fmla="*/ 34 h 72"/>
              <a:gd name="T22" fmla="*/ 22 w 75"/>
              <a:gd name="T23" fmla="*/ 36 h 72"/>
              <a:gd name="T24" fmla="*/ 19 w 75"/>
              <a:gd name="T25" fmla="*/ 38 h 72"/>
              <a:gd name="T26" fmla="*/ 5 w 75"/>
              <a:gd name="T27" fmla="*/ 43 h 72"/>
              <a:gd name="T28" fmla="*/ 2 w 75"/>
              <a:gd name="T29" fmla="*/ 45 h 72"/>
              <a:gd name="T30" fmla="*/ 3 w 75"/>
              <a:gd name="T31" fmla="*/ 49 h 72"/>
              <a:gd name="T32" fmla="*/ 7 w 75"/>
              <a:gd name="T33" fmla="*/ 50 h 72"/>
              <a:gd name="T34" fmla="*/ 17 w 75"/>
              <a:gd name="T35" fmla="*/ 44 h 72"/>
              <a:gd name="T36" fmla="*/ 25 w 75"/>
              <a:gd name="T37" fmla="*/ 45 h 72"/>
              <a:gd name="T38" fmla="*/ 26 w 75"/>
              <a:gd name="T39" fmla="*/ 47 h 72"/>
              <a:gd name="T40" fmla="*/ 25 w 75"/>
              <a:gd name="T41" fmla="*/ 51 h 72"/>
              <a:gd name="T42" fmla="*/ 19 w 75"/>
              <a:gd name="T43" fmla="*/ 64 h 72"/>
              <a:gd name="T44" fmla="*/ 21 w 75"/>
              <a:gd name="T45" fmla="*/ 68 h 72"/>
              <a:gd name="T46" fmla="*/ 25 w 75"/>
              <a:gd name="T47" fmla="*/ 70 h 72"/>
              <a:gd name="T48" fmla="*/ 29 w 75"/>
              <a:gd name="T49" fmla="*/ 55 h 72"/>
              <a:gd name="T50" fmla="*/ 33 w 75"/>
              <a:gd name="T51" fmla="*/ 46 h 72"/>
              <a:gd name="T52" fmla="*/ 37 w 75"/>
              <a:gd name="T53" fmla="*/ 50 h 72"/>
              <a:gd name="T54" fmla="*/ 39 w 75"/>
              <a:gd name="T55" fmla="*/ 54 h 72"/>
              <a:gd name="T56" fmla="*/ 44 w 75"/>
              <a:gd name="T57" fmla="*/ 68 h 72"/>
              <a:gd name="T58" fmla="*/ 47 w 75"/>
              <a:gd name="T59" fmla="*/ 68 h 72"/>
              <a:gd name="T60" fmla="*/ 51 w 75"/>
              <a:gd name="T61" fmla="*/ 69 h 72"/>
              <a:gd name="T62" fmla="*/ 47 w 75"/>
              <a:gd name="T63" fmla="*/ 63 h 72"/>
              <a:gd name="T64" fmla="*/ 42 w 75"/>
              <a:gd name="T65" fmla="*/ 48 h 72"/>
              <a:gd name="T66" fmla="*/ 46 w 75"/>
              <a:gd name="T67" fmla="*/ 41 h 72"/>
              <a:gd name="T68" fmla="*/ 52 w 75"/>
              <a:gd name="T69" fmla="*/ 49 h 72"/>
              <a:gd name="T70" fmla="*/ 63 w 75"/>
              <a:gd name="T71" fmla="*/ 50 h 72"/>
              <a:gd name="T72" fmla="*/ 66 w 75"/>
              <a:gd name="T73" fmla="*/ 51 h 72"/>
              <a:gd name="T74" fmla="*/ 71 w 75"/>
              <a:gd name="T75" fmla="*/ 54 h 72"/>
              <a:gd name="T76" fmla="*/ 71 w 75"/>
              <a:gd name="T77" fmla="*/ 49 h 72"/>
              <a:gd name="T78" fmla="*/ 56 w 75"/>
              <a:gd name="T79" fmla="*/ 44 h 72"/>
              <a:gd name="T80" fmla="*/ 48 w 75"/>
              <a:gd name="T81" fmla="*/ 41 h 72"/>
              <a:gd name="T82" fmla="*/ 53 w 75"/>
              <a:gd name="T83" fmla="*/ 36 h 72"/>
              <a:gd name="T84" fmla="*/ 59 w 75"/>
              <a:gd name="T85" fmla="*/ 29 h 72"/>
              <a:gd name="T86" fmla="*/ 70 w 75"/>
              <a:gd name="T87" fmla="*/ 28 h 72"/>
              <a:gd name="T88" fmla="*/ 73 w 75"/>
              <a:gd name="T89" fmla="*/ 25 h 72"/>
              <a:gd name="T90" fmla="*/ 71 w 75"/>
              <a:gd name="T91" fmla="*/ 22 h 72"/>
              <a:gd name="T92" fmla="*/ 65 w 75"/>
              <a:gd name="T93" fmla="*/ 26 h 72"/>
              <a:gd name="T94" fmla="*/ 53 w 75"/>
              <a:gd name="T95" fmla="*/ 26 h 72"/>
              <a:gd name="T96" fmla="*/ 38 w 75"/>
              <a:gd name="T97" fmla="*/ 35 h 72"/>
              <a:gd name="T98" fmla="*/ 50 w 75"/>
              <a:gd name="T99" fmla="*/ 21 h 72"/>
              <a:gd name="T100" fmla="*/ 55 w 75"/>
              <a:gd name="T101" fmla="*/ 8 h 72"/>
              <a:gd name="T102" fmla="*/ 54 w 75"/>
              <a:gd name="T103" fmla="*/ 4 h 72"/>
              <a:gd name="T104" fmla="*/ 50 w 75"/>
              <a:gd name="T105" fmla="*/ 2 h 72"/>
              <a:gd name="T106" fmla="*/ 48 w 75"/>
              <a:gd name="T107" fmla="*/ 6 h 72"/>
              <a:gd name="T108" fmla="*/ 41 w 75"/>
              <a:gd name="T109" fmla="*/ 18 h 72"/>
              <a:gd name="T110" fmla="*/ 37 w 75"/>
              <a:gd name="T111" fmla="*/ 35 h 72"/>
              <a:gd name="T112" fmla="*/ 36 w 75"/>
              <a:gd name="T113" fmla="*/ 18 h 72"/>
              <a:gd name="T114" fmla="*/ 31 w 75"/>
              <a:gd name="T115" fmla="*/ 5 h 72"/>
              <a:gd name="T116" fmla="*/ 27 w 75"/>
              <a:gd name="T117"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72">
                <a:moveTo>
                  <a:pt x="25" y="0"/>
                </a:moveTo>
                <a:cubicBezTo>
                  <a:pt x="25" y="0"/>
                  <a:pt x="25" y="0"/>
                  <a:pt x="25" y="0"/>
                </a:cubicBezTo>
                <a:cubicBezTo>
                  <a:pt x="24" y="0"/>
                  <a:pt x="24" y="1"/>
                  <a:pt x="24" y="1"/>
                </a:cubicBezTo>
                <a:cubicBezTo>
                  <a:pt x="24" y="2"/>
                  <a:pt x="25" y="2"/>
                  <a:pt x="25" y="2"/>
                </a:cubicBezTo>
                <a:cubicBezTo>
                  <a:pt x="26" y="4"/>
                  <a:pt x="26" y="4"/>
                  <a:pt x="26" y="4"/>
                </a:cubicBezTo>
                <a:cubicBezTo>
                  <a:pt x="23" y="3"/>
                  <a:pt x="23" y="3"/>
                  <a:pt x="23" y="3"/>
                </a:cubicBezTo>
                <a:cubicBezTo>
                  <a:pt x="22" y="3"/>
                  <a:pt x="22" y="3"/>
                  <a:pt x="22" y="3"/>
                </a:cubicBezTo>
                <a:cubicBezTo>
                  <a:pt x="22" y="4"/>
                  <a:pt x="22" y="4"/>
                  <a:pt x="22" y="4"/>
                </a:cubicBezTo>
                <a:cubicBezTo>
                  <a:pt x="22" y="4"/>
                  <a:pt x="22" y="4"/>
                  <a:pt x="22" y="4"/>
                </a:cubicBezTo>
                <a:cubicBezTo>
                  <a:pt x="26" y="6"/>
                  <a:pt x="26" y="6"/>
                  <a:pt x="26" y="6"/>
                </a:cubicBezTo>
                <a:cubicBezTo>
                  <a:pt x="27" y="7"/>
                  <a:pt x="27" y="7"/>
                  <a:pt x="27" y="7"/>
                </a:cubicBezTo>
                <a:cubicBezTo>
                  <a:pt x="24" y="6"/>
                  <a:pt x="24" y="6"/>
                  <a:pt x="24" y="6"/>
                </a:cubicBezTo>
                <a:cubicBezTo>
                  <a:pt x="23" y="6"/>
                  <a:pt x="23" y="6"/>
                  <a:pt x="23" y="6"/>
                </a:cubicBezTo>
                <a:cubicBezTo>
                  <a:pt x="23" y="7"/>
                  <a:pt x="23" y="7"/>
                  <a:pt x="23" y="7"/>
                </a:cubicBezTo>
                <a:cubicBezTo>
                  <a:pt x="23" y="7"/>
                  <a:pt x="23" y="7"/>
                  <a:pt x="23" y="7"/>
                </a:cubicBezTo>
                <a:cubicBezTo>
                  <a:pt x="27" y="9"/>
                  <a:pt x="27" y="9"/>
                  <a:pt x="27" y="9"/>
                </a:cubicBezTo>
                <a:cubicBezTo>
                  <a:pt x="29" y="14"/>
                  <a:pt x="29" y="14"/>
                  <a:pt x="29" y="14"/>
                </a:cubicBezTo>
                <a:cubicBezTo>
                  <a:pt x="29" y="15"/>
                  <a:pt x="29" y="15"/>
                  <a:pt x="29" y="15"/>
                </a:cubicBezTo>
                <a:cubicBezTo>
                  <a:pt x="29" y="16"/>
                  <a:pt x="29" y="16"/>
                  <a:pt x="30" y="16"/>
                </a:cubicBezTo>
                <a:cubicBezTo>
                  <a:pt x="32" y="23"/>
                  <a:pt x="32" y="23"/>
                  <a:pt x="32" y="23"/>
                </a:cubicBezTo>
                <a:cubicBezTo>
                  <a:pt x="27" y="20"/>
                  <a:pt x="27" y="20"/>
                  <a:pt x="27" y="20"/>
                </a:cubicBezTo>
                <a:cubicBezTo>
                  <a:pt x="27" y="21"/>
                  <a:pt x="27" y="21"/>
                  <a:pt x="27" y="21"/>
                </a:cubicBezTo>
                <a:cubicBezTo>
                  <a:pt x="27" y="21"/>
                  <a:pt x="27" y="21"/>
                  <a:pt x="27" y="21"/>
                </a:cubicBezTo>
                <a:cubicBezTo>
                  <a:pt x="27" y="22"/>
                  <a:pt x="27" y="22"/>
                  <a:pt x="27" y="22"/>
                </a:cubicBezTo>
                <a:cubicBezTo>
                  <a:pt x="33" y="24"/>
                  <a:pt x="33" y="24"/>
                  <a:pt x="33" y="24"/>
                </a:cubicBezTo>
                <a:cubicBezTo>
                  <a:pt x="33" y="27"/>
                  <a:pt x="33" y="27"/>
                  <a:pt x="33" y="27"/>
                </a:cubicBezTo>
                <a:cubicBezTo>
                  <a:pt x="29" y="24"/>
                  <a:pt x="29" y="24"/>
                  <a:pt x="29" y="24"/>
                </a:cubicBezTo>
                <a:cubicBezTo>
                  <a:pt x="28" y="25"/>
                  <a:pt x="28" y="25"/>
                  <a:pt x="28" y="25"/>
                </a:cubicBezTo>
                <a:cubicBezTo>
                  <a:pt x="28" y="25"/>
                  <a:pt x="28" y="25"/>
                  <a:pt x="28" y="25"/>
                </a:cubicBezTo>
                <a:cubicBezTo>
                  <a:pt x="28" y="25"/>
                  <a:pt x="28" y="25"/>
                  <a:pt x="28" y="25"/>
                </a:cubicBezTo>
                <a:cubicBezTo>
                  <a:pt x="34" y="28"/>
                  <a:pt x="34" y="28"/>
                  <a:pt x="34" y="28"/>
                </a:cubicBezTo>
                <a:cubicBezTo>
                  <a:pt x="36" y="35"/>
                  <a:pt x="36" y="35"/>
                  <a:pt x="36" y="35"/>
                </a:cubicBezTo>
                <a:cubicBezTo>
                  <a:pt x="29" y="31"/>
                  <a:pt x="29" y="31"/>
                  <a:pt x="29" y="31"/>
                </a:cubicBezTo>
                <a:cubicBezTo>
                  <a:pt x="27" y="25"/>
                  <a:pt x="27" y="25"/>
                  <a:pt x="27" y="25"/>
                </a:cubicBezTo>
                <a:cubicBezTo>
                  <a:pt x="26" y="25"/>
                  <a:pt x="26" y="25"/>
                  <a:pt x="26" y="25"/>
                </a:cubicBezTo>
                <a:cubicBezTo>
                  <a:pt x="26" y="26"/>
                  <a:pt x="26" y="26"/>
                  <a:pt x="26" y="26"/>
                </a:cubicBezTo>
                <a:cubicBezTo>
                  <a:pt x="27" y="31"/>
                  <a:pt x="27" y="31"/>
                  <a:pt x="27" y="31"/>
                </a:cubicBezTo>
                <a:cubicBezTo>
                  <a:pt x="25" y="29"/>
                  <a:pt x="25" y="29"/>
                  <a:pt x="25" y="29"/>
                </a:cubicBezTo>
                <a:cubicBezTo>
                  <a:pt x="23" y="24"/>
                  <a:pt x="23" y="24"/>
                  <a:pt x="23" y="24"/>
                </a:cubicBezTo>
                <a:cubicBezTo>
                  <a:pt x="22" y="23"/>
                  <a:pt x="22" y="23"/>
                  <a:pt x="22" y="23"/>
                </a:cubicBezTo>
                <a:cubicBezTo>
                  <a:pt x="22" y="24"/>
                  <a:pt x="22" y="24"/>
                  <a:pt x="22" y="24"/>
                </a:cubicBezTo>
                <a:cubicBezTo>
                  <a:pt x="24" y="29"/>
                  <a:pt x="24" y="29"/>
                  <a:pt x="24" y="29"/>
                </a:cubicBezTo>
                <a:cubicBezTo>
                  <a:pt x="20" y="27"/>
                  <a:pt x="20" y="27"/>
                  <a:pt x="20" y="27"/>
                </a:cubicBezTo>
                <a:cubicBezTo>
                  <a:pt x="20" y="27"/>
                  <a:pt x="20" y="26"/>
                  <a:pt x="20" y="26"/>
                </a:cubicBezTo>
                <a:cubicBezTo>
                  <a:pt x="20" y="26"/>
                  <a:pt x="19" y="26"/>
                  <a:pt x="19" y="26"/>
                </a:cubicBezTo>
                <a:cubicBezTo>
                  <a:pt x="19" y="26"/>
                  <a:pt x="19" y="26"/>
                  <a:pt x="19" y="26"/>
                </a:cubicBezTo>
                <a:cubicBezTo>
                  <a:pt x="12" y="23"/>
                  <a:pt x="12" y="23"/>
                  <a:pt x="12" y="23"/>
                </a:cubicBezTo>
                <a:cubicBezTo>
                  <a:pt x="10" y="19"/>
                  <a:pt x="10" y="19"/>
                  <a:pt x="10" y="19"/>
                </a:cubicBezTo>
                <a:cubicBezTo>
                  <a:pt x="10" y="18"/>
                  <a:pt x="10" y="18"/>
                  <a:pt x="10" y="18"/>
                </a:cubicBezTo>
                <a:cubicBezTo>
                  <a:pt x="9" y="19"/>
                  <a:pt x="9" y="19"/>
                  <a:pt x="9" y="19"/>
                </a:cubicBezTo>
                <a:cubicBezTo>
                  <a:pt x="10" y="22"/>
                  <a:pt x="10" y="22"/>
                  <a:pt x="10" y="22"/>
                </a:cubicBezTo>
                <a:cubicBezTo>
                  <a:pt x="9" y="22"/>
                  <a:pt x="9" y="22"/>
                  <a:pt x="9" y="22"/>
                </a:cubicBezTo>
                <a:cubicBezTo>
                  <a:pt x="8" y="17"/>
                  <a:pt x="8" y="17"/>
                  <a:pt x="8" y="17"/>
                </a:cubicBezTo>
                <a:cubicBezTo>
                  <a:pt x="7" y="17"/>
                  <a:pt x="7" y="17"/>
                  <a:pt x="7" y="17"/>
                </a:cubicBezTo>
                <a:cubicBezTo>
                  <a:pt x="6" y="18"/>
                  <a:pt x="6" y="18"/>
                  <a:pt x="6" y="18"/>
                </a:cubicBezTo>
                <a:cubicBezTo>
                  <a:pt x="8" y="21"/>
                  <a:pt x="8" y="21"/>
                  <a:pt x="8" y="21"/>
                </a:cubicBezTo>
                <a:cubicBezTo>
                  <a:pt x="5" y="19"/>
                  <a:pt x="5" y="19"/>
                  <a:pt x="5" y="19"/>
                </a:cubicBezTo>
                <a:cubicBezTo>
                  <a:pt x="5" y="19"/>
                  <a:pt x="4" y="19"/>
                  <a:pt x="4" y="19"/>
                </a:cubicBezTo>
                <a:cubicBezTo>
                  <a:pt x="4" y="18"/>
                  <a:pt x="4" y="18"/>
                  <a:pt x="4" y="18"/>
                </a:cubicBezTo>
                <a:cubicBezTo>
                  <a:pt x="3" y="18"/>
                  <a:pt x="3" y="19"/>
                  <a:pt x="3" y="19"/>
                </a:cubicBezTo>
                <a:cubicBezTo>
                  <a:pt x="2" y="20"/>
                  <a:pt x="3" y="20"/>
                  <a:pt x="3" y="21"/>
                </a:cubicBezTo>
                <a:cubicBezTo>
                  <a:pt x="3" y="21"/>
                  <a:pt x="3" y="21"/>
                  <a:pt x="4" y="21"/>
                </a:cubicBezTo>
                <a:cubicBezTo>
                  <a:pt x="4" y="21"/>
                  <a:pt x="4" y="21"/>
                  <a:pt x="4" y="20"/>
                </a:cubicBezTo>
                <a:cubicBezTo>
                  <a:pt x="7" y="22"/>
                  <a:pt x="7" y="22"/>
                  <a:pt x="7" y="22"/>
                </a:cubicBezTo>
                <a:cubicBezTo>
                  <a:pt x="4" y="23"/>
                  <a:pt x="4" y="23"/>
                  <a:pt x="4" y="23"/>
                </a:cubicBezTo>
                <a:cubicBezTo>
                  <a:pt x="4" y="24"/>
                  <a:pt x="4" y="24"/>
                  <a:pt x="4" y="24"/>
                </a:cubicBezTo>
                <a:cubicBezTo>
                  <a:pt x="4" y="24"/>
                  <a:pt x="4" y="24"/>
                  <a:pt x="4" y="24"/>
                </a:cubicBezTo>
                <a:cubicBezTo>
                  <a:pt x="4" y="24"/>
                  <a:pt x="4" y="24"/>
                  <a:pt x="4" y="24"/>
                </a:cubicBezTo>
                <a:cubicBezTo>
                  <a:pt x="8" y="23"/>
                  <a:pt x="8" y="23"/>
                  <a:pt x="8" y="23"/>
                </a:cubicBezTo>
                <a:cubicBezTo>
                  <a:pt x="10" y="23"/>
                  <a:pt x="10" y="23"/>
                  <a:pt x="10" y="23"/>
                </a:cubicBezTo>
                <a:cubicBezTo>
                  <a:pt x="7" y="24"/>
                  <a:pt x="7" y="24"/>
                  <a:pt x="7" y="24"/>
                </a:cubicBezTo>
                <a:cubicBezTo>
                  <a:pt x="6" y="25"/>
                  <a:pt x="6" y="25"/>
                  <a:pt x="6" y="25"/>
                </a:cubicBezTo>
                <a:cubicBezTo>
                  <a:pt x="6" y="25"/>
                  <a:pt x="6" y="25"/>
                  <a:pt x="6" y="25"/>
                </a:cubicBezTo>
                <a:cubicBezTo>
                  <a:pt x="7" y="25"/>
                  <a:pt x="7" y="25"/>
                  <a:pt x="7" y="25"/>
                </a:cubicBezTo>
                <a:cubicBezTo>
                  <a:pt x="11" y="24"/>
                  <a:pt x="11" y="24"/>
                  <a:pt x="11" y="24"/>
                </a:cubicBezTo>
                <a:cubicBezTo>
                  <a:pt x="18" y="27"/>
                  <a:pt x="18" y="27"/>
                  <a:pt x="18" y="27"/>
                </a:cubicBezTo>
                <a:cubicBezTo>
                  <a:pt x="18" y="28"/>
                  <a:pt x="18" y="28"/>
                  <a:pt x="19" y="28"/>
                </a:cubicBezTo>
                <a:cubicBezTo>
                  <a:pt x="19" y="28"/>
                  <a:pt x="19" y="28"/>
                  <a:pt x="19" y="28"/>
                </a:cubicBezTo>
                <a:cubicBezTo>
                  <a:pt x="19" y="28"/>
                  <a:pt x="20" y="28"/>
                  <a:pt x="20" y="28"/>
                </a:cubicBezTo>
                <a:cubicBezTo>
                  <a:pt x="23" y="30"/>
                  <a:pt x="23" y="30"/>
                  <a:pt x="23" y="30"/>
                </a:cubicBezTo>
                <a:cubicBezTo>
                  <a:pt x="18" y="31"/>
                  <a:pt x="18" y="31"/>
                  <a:pt x="18" y="31"/>
                </a:cubicBezTo>
                <a:cubicBezTo>
                  <a:pt x="18" y="32"/>
                  <a:pt x="18" y="32"/>
                  <a:pt x="18" y="32"/>
                </a:cubicBezTo>
                <a:cubicBezTo>
                  <a:pt x="18" y="32"/>
                  <a:pt x="18" y="32"/>
                  <a:pt x="18" y="32"/>
                </a:cubicBezTo>
                <a:cubicBezTo>
                  <a:pt x="19" y="33"/>
                  <a:pt x="19" y="33"/>
                  <a:pt x="19" y="33"/>
                </a:cubicBezTo>
                <a:cubicBezTo>
                  <a:pt x="24" y="30"/>
                  <a:pt x="24" y="30"/>
                  <a:pt x="24" y="30"/>
                </a:cubicBezTo>
                <a:cubicBezTo>
                  <a:pt x="27" y="32"/>
                  <a:pt x="27" y="32"/>
                  <a:pt x="27" y="32"/>
                </a:cubicBezTo>
                <a:cubicBezTo>
                  <a:pt x="22" y="33"/>
                  <a:pt x="22" y="33"/>
                  <a:pt x="22" y="33"/>
                </a:cubicBezTo>
                <a:cubicBezTo>
                  <a:pt x="22" y="34"/>
                  <a:pt x="22" y="34"/>
                  <a:pt x="22" y="34"/>
                </a:cubicBezTo>
                <a:cubicBezTo>
                  <a:pt x="22" y="34"/>
                  <a:pt x="22" y="34"/>
                  <a:pt x="22" y="34"/>
                </a:cubicBezTo>
                <a:cubicBezTo>
                  <a:pt x="22" y="34"/>
                  <a:pt x="22" y="34"/>
                  <a:pt x="22" y="34"/>
                </a:cubicBezTo>
                <a:cubicBezTo>
                  <a:pt x="28" y="32"/>
                  <a:pt x="28" y="32"/>
                  <a:pt x="28" y="32"/>
                </a:cubicBezTo>
                <a:cubicBezTo>
                  <a:pt x="36" y="36"/>
                  <a:pt x="36" y="36"/>
                  <a:pt x="36" y="36"/>
                </a:cubicBezTo>
                <a:cubicBezTo>
                  <a:pt x="36" y="36"/>
                  <a:pt x="36" y="36"/>
                  <a:pt x="36" y="36"/>
                </a:cubicBezTo>
                <a:cubicBezTo>
                  <a:pt x="29" y="39"/>
                  <a:pt x="29" y="39"/>
                  <a:pt x="29" y="39"/>
                </a:cubicBezTo>
                <a:cubicBezTo>
                  <a:pt x="23" y="36"/>
                  <a:pt x="23" y="36"/>
                  <a:pt x="23" y="36"/>
                </a:cubicBezTo>
                <a:cubicBezTo>
                  <a:pt x="22" y="36"/>
                  <a:pt x="22" y="36"/>
                  <a:pt x="22" y="36"/>
                </a:cubicBezTo>
                <a:cubicBezTo>
                  <a:pt x="22" y="37"/>
                  <a:pt x="22" y="37"/>
                  <a:pt x="22" y="37"/>
                </a:cubicBezTo>
                <a:cubicBezTo>
                  <a:pt x="23" y="37"/>
                  <a:pt x="23" y="37"/>
                  <a:pt x="23" y="37"/>
                </a:cubicBezTo>
                <a:cubicBezTo>
                  <a:pt x="27" y="39"/>
                  <a:pt x="27" y="39"/>
                  <a:pt x="27" y="39"/>
                </a:cubicBezTo>
                <a:cubicBezTo>
                  <a:pt x="25" y="40"/>
                  <a:pt x="25" y="40"/>
                  <a:pt x="25" y="40"/>
                </a:cubicBezTo>
                <a:cubicBezTo>
                  <a:pt x="19" y="37"/>
                  <a:pt x="19" y="37"/>
                  <a:pt x="19" y="37"/>
                </a:cubicBezTo>
                <a:cubicBezTo>
                  <a:pt x="18" y="37"/>
                  <a:pt x="18" y="37"/>
                  <a:pt x="18" y="37"/>
                </a:cubicBezTo>
                <a:cubicBezTo>
                  <a:pt x="18" y="38"/>
                  <a:pt x="18" y="38"/>
                  <a:pt x="18" y="38"/>
                </a:cubicBezTo>
                <a:cubicBezTo>
                  <a:pt x="19" y="38"/>
                  <a:pt x="19" y="38"/>
                  <a:pt x="19" y="38"/>
                </a:cubicBezTo>
                <a:cubicBezTo>
                  <a:pt x="23" y="41"/>
                  <a:pt x="23" y="41"/>
                  <a:pt x="23" y="41"/>
                </a:cubicBezTo>
                <a:cubicBezTo>
                  <a:pt x="17" y="43"/>
                  <a:pt x="17" y="43"/>
                  <a:pt x="17" y="43"/>
                </a:cubicBezTo>
                <a:cubicBezTo>
                  <a:pt x="17" y="42"/>
                  <a:pt x="17" y="42"/>
                  <a:pt x="16" y="42"/>
                </a:cubicBezTo>
                <a:cubicBezTo>
                  <a:pt x="16" y="42"/>
                  <a:pt x="16" y="42"/>
                  <a:pt x="16" y="42"/>
                </a:cubicBezTo>
                <a:cubicBezTo>
                  <a:pt x="15" y="42"/>
                  <a:pt x="15" y="43"/>
                  <a:pt x="15" y="43"/>
                </a:cubicBezTo>
                <a:cubicBezTo>
                  <a:pt x="10" y="45"/>
                  <a:pt x="10" y="45"/>
                  <a:pt x="10" y="45"/>
                </a:cubicBezTo>
                <a:cubicBezTo>
                  <a:pt x="6" y="43"/>
                  <a:pt x="6" y="43"/>
                  <a:pt x="6" y="43"/>
                </a:cubicBezTo>
                <a:cubicBezTo>
                  <a:pt x="5" y="43"/>
                  <a:pt x="5" y="43"/>
                  <a:pt x="5" y="43"/>
                </a:cubicBezTo>
                <a:cubicBezTo>
                  <a:pt x="5" y="44"/>
                  <a:pt x="5" y="44"/>
                  <a:pt x="5" y="44"/>
                </a:cubicBezTo>
                <a:cubicBezTo>
                  <a:pt x="5" y="44"/>
                  <a:pt x="5" y="44"/>
                  <a:pt x="5" y="44"/>
                </a:cubicBezTo>
                <a:cubicBezTo>
                  <a:pt x="8" y="46"/>
                  <a:pt x="8" y="46"/>
                  <a:pt x="8" y="46"/>
                </a:cubicBezTo>
                <a:cubicBezTo>
                  <a:pt x="7" y="46"/>
                  <a:pt x="7" y="46"/>
                  <a:pt x="7" y="46"/>
                </a:cubicBezTo>
                <a:cubicBezTo>
                  <a:pt x="3" y="44"/>
                  <a:pt x="3" y="44"/>
                  <a:pt x="3" y="44"/>
                </a:cubicBezTo>
                <a:cubicBezTo>
                  <a:pt x="2" y="44"/>
                  <a:pt x="2" y="44"/>
                  <a:pt x="2" y="44"/>
                </a:cubicBezTo>
                <a:cubicBezTo>
                  <a:pt x="2" y="45"/>
                  <a:pt x="2" y="45"/>
                  <a:pt x="2" y="45"/>
                </a:cubicBezTo>
                <a:cubicBezTo>
                  <a:pt x="2" y="45"/>
                  <a:pt x="2" y="45"/>
                  <a:pt x="2" y="45"/>
                </a:cubicBezTo>
                <a:cubicBezTo>
                  <a:pt x="5" y="47"/>
                  <a:pt x="5" y="47"/>
                  <a:pt x="5" y="47"/>
                </a:cubicBezTo>
                <a:cubicBezTo>
                  <a:pt x="2" y="48"/>
                  <a:pt x="2" y="48"/>
                  <a:pt x="2" y="48"/>
                </a:cubicBezTo>
                <a:cubicBezTo>
                  <a:pt x="2" y="47"/>
                  <a:pt x="2" y="47"/>
                  <a:pt x="2" y="47"/>
                </a:cubicBezTo>
                <a:cubicBezTo>
                  <a:pt x="2" y="47"/>
                  <a:pt x="1" y="47"/>
                  <a:pt x="1" y="47"/>
                </a:cubicBezTo>
                <a:cubicBezTo>
                  <a:pt x="1" y="48"/>
                  <a:pt x="0" y="48"/>
                  <a:pt x="1" y="49"/>
                </a:cubicBezTo>
                <a:cubicBezTo>
                  <a:pt x="1" y="49"/>
                  <a:pt x="1" y="50"/>
                  <a:pt x="2" y="50"/>
                </a:cubicBezTo>
                <a:cubicBezTo>
                  <a:pt x="2" y="50"/>
                  <a:pt x="2" y="50"/>
                  <a:pt x="2" y="49"/>
                </a:cubicBezTo>
                <a:cubicBezTo>
                  <a:pt x="2" y="49"/>
                  <a:pt x="3" y="49"/>
                  <a:pt x="3" y="49"/>
                </a:cubicBezTo>
                <a:cubicBezTo>
                  <a:pt x="6" y="48"/>
                  <a:pt x="6" y="48"/>
                  <a:pt x="6" y="48"/>
                </a:cubicBezTo>
                <a:cubicBezTo>
                  <a:pt x="4" y="51"/>
                  <a:pt x="4" y="51"/>
                  <a:pt x="4" y="51"/>
                </a:cubicBezTo>
                <a:cubicBezTo>
                  <a:pt x="4" y="51"/>
                  <a:pt x="4" y="51"/>
                  <a:pt x="4" y="51"/>
                </a:cubicBezTo>
                <a:cubicBezTo>
                  <a:pt x="5" y="51"/>
                  <a:pt x="5" y="51"/>
                  <a:pt x="5" y="51"/>
                </a:cubicBezTo>
                <a:cubicBezTo>
                  <a:pt x="5" y="51"/>
                  <a:pt x="5" y="51"/>
                  <a:pt x="5" y="51"/>
                </a:cubicBezTo>
                <a:cubicBezTo>
                  <a:pt x="7" y="47"/>
                  <a:pt x="7" y="47"/>
                  <a:pt x="7" y="47"/>
                </a:cubicBezTo>
                <a:cubicBezTo>
                  <a:pt x="9" y="47"/>
                  <a:pt x="9" y="47"/>
                  <a:pt x="9" y="47"/>
                </a:cubicBezTo>
                <a:cubicBezTo>
                  <a:pt x="7" y="50"/>
                  <a:pt x="7" y="50"/>
                  <a:pt x="7" y="50"/>
                </a:cubicBezTo>
                <a:cubicBezTo>
                  <a:pt x="7" y="50"/>
                  <a:pt x="7" y="50"/>
                  <a:pt x="7" y="50"/>
                </a:cubicBezTo>
                <a:cubicBezTo>
                  <a:pt x="7" y="50"/>
                  <a:pt x="7" y="50"/>
                  <a:pt x="7" y="50"/>
                </a:cubicBezTo>
                <a:cubicBezTo>
                  <a:pt x="8" y="50"/>
                  <a:pt x="8" y="50"/>
                  <a:pt x="8" y="50"/>
                </a:cubicBezTo>
                <a:cubicBezTo>
                  <a:pt x="10" y="46"/>
                  <a:pt x="10" y="46"/>
                  <a:pt x="10" y="46"/>
                </a:cubicBezTo>
                <a:cubicBezTo>
                  <a:pt x="15" y="44"/>
                  <a:pt x="15" y="44"/>
                  <a:pt x="15" y="44"/>
                </a:cubicBezTo>
                <a:cubicBezTo>
                  <a:pt x="16" y="45"/>
                  <a:pt x="16" y="45"/>
                  <a:pt x="16" y="45"/>
                </a:cubicBezTo>
                <a:cubicBezTo>
                  <a:pt x="16" y="45"/>
                  <a:pt x="16" y="45"/>
                  <a:pt x="17" y="45"/>
                </a:cubicBezTo>
                <a:cubicBezTo>
                  <a:pt x="17" y="44"/>
                  <a:pt x="17" y="44"/>
                  <a:pt x="17" y="44"/>
                </a:cubicBezTo>
                <a:cubicBezTo>
                  <a:pt x="24" y="42"/>
                  <a:pt x="24" y="42"/>
                  <a:pt x="24" y="42"/>
                </a:cubicBezTo>
                <a:cubicBezTo>
                  <a:pt x="21" y="46"/>
                  <a:pt x="21" y="46"/>
                  <a:pt x="21" y="46"/>
                </a:cubicBezTo>
                <a:cubicBezTo>
                  <a:pt x="21" y="47"/>
                  <a:pt x="21" y="47"/>
                  <a:pt x="21" y="47"/>
                </a:cubicBezTo>
                <a:cubicBezTo>
                  <a:pt x="22" y="47"/>
                  <a:pt x="22" y="47"/>
                  <a:pt x="22" y="47"/>
                </a:cubicBezTo>
                <a:cubicBezTo>
                  <a:pt x="22" y="47"/>
                  <a:pt x="22" y="47"/>
                  <a:pt x="22" y="47"/>
                </a:cubicBezTo>
                <a:cubicBezTo>
                  <a:pt x="25" y="41"/>
                  <a:pt x="25" y="41"/>
                  <a:pt x="25" y="41"/>
                </a:cubicBezTo>
                <a:cubicBezTo>
                  <a:pt x="27" y="40"/>
                  <a:pt x="27" y="40"/>
                  <a:pt x="27" y="40"/>
                </a:cubicBezTo>
                <a:cubicBezTo>
                  <a:pt x="25" y="45"/>
                  <a:pt x="25" y="45"/>
                  <a:pt x="25" y="45"/>
                </a:cubicBezTo>
                <a:cubicBezTo>
                  <a:pt x="25" y="45"/>
                  <a:pt x="25" y="45"/>
                  <a:pt x="25" y="45"/>
                </a:cubicBezTo>
                <a:cubicBezTo>
                  <a:pt x="26" y="46"/>
                  <a:pt x="26" y="46"/>
                  <a:pt x="26" y="46"/>
                </a:cubicBezTo>
                <a:cubicBezTo>
                  <a:pt x="26" y="45"/>
                  <a:pt x="26" y="45"/>
                  <a:pt x="26" y="45"/>
                </a:cubicBezTo>
                <a:cubicBezTo>
                  <a:pt x="29" y="40"/>
                  <a:pt x="29" y="40"/>
                  <a:pt x="29" y="40"/>
                </a:cubicBezTo>
                <a:cubicBezTo>
                  <a:pt x="36" y="37"/>
                  <a:pt x="36" y="37"/>
                  <a:pt x="36" y="37"/>
                </a:cubicBezTo>
                <a:cubicBezTo>
                  <a:pt x="33" y="44"/>
                  <a:pt x="33" y="44"/>
                  <a:pt x="33" y="44"/>
                </a:cubicBezTo>
                <a:cubicBezTo>
                  <a:pt x="27" y="46"/>
                  <a:pt x="27" y="46"/>
                  <a:pt x="27" y="46"/>
                </a:cubicBezTo>
                <a:cubicBezTo>
                  <a:pt x="26" y="47"/>
                  <a:pt x="26" y="47"/>
                  <a:pt x="26" y="47"/>
                </a:cubicBezTo>
                <a:cubicBezTo>
                  <a:pt x="26" y="47"/>
                  <a:pt x="26" y="47"/>
                  <a:pt x="26" y="47"/>
                </a:cubicBezTo>
                <a:cubicBezTo>
                  <a:pt x="27" y="47"/>
                  <a:pt x="27" y="47"/>
                  <a:pt x="27" y="47"/>
                </a:cubicBezTo>
                <a:cubicBezTo>
                  <a:pt x="32" y="46"/>
                  <a:pt x="32" y="46"/>
                  <a:pt x="32" y="46"/>
                </a:cubicBezTo>
                <a:cubicBezTo>
                  <a:pt x="31" y="48"/>
                  <a:pt x="31" y="48"/>
                  <a:pt x="31" y="48"/>
                </a:cubicBezTo>
                <a:cubicBezTo>
                  <a:pt x="25" y="50"/>
                  <a:pt x="25" y="50"/>
                  <a:pt x="25" y="50"/>
                </a:cubicBezTo>
                <a:cubicBezTo>
                  <a:pt x="25" y="51"/>
                  <a:pt x="25" y="51"/>
                  <a:pt x="25" y="51"/>
                </a:cubicBezTo>
                <a:cubicBezTo>
                  <a:pt x="25" y="51"/>
                  <a:pt x="25" y="51"/>
                  <a:pt x="25" y="51"/>
                </a:cubicBezTo>
                <a:cubicBezTo>
                  <a:pt x="25" y="51"/>
                  <a:pt x="25" y="51"/>
                  <a:pt x="25" y="51"/>
                </a:cubicBezTo>
                <a:cubicBezTo>
                  <a:pt x="30" y="49"/>
                  <a:pt x="30" y="49"/>
                  <a:pt x="30" y="49"/>
                </a:cubicBezTo>
                <a:cubicBezTo>
                  <a:pt x="29" y="52"/>
                  <a:pt x="29" y="52"/>
                  <a:pt x="29" y="52"/>
                </a:cubicBezTo>
                <a:cubicBezTo>
                  <a:pt x="28" y="53"/>
                  <a:pt x="28" y="53"/>
                  <a:pt x="28" y="53"/>
                </a:cubicBezTo>
                <a:cubicBezTo>
                  <a:pt x="27" y="54"/>
                  <a:pt x="27" y="54"/>
                  <a:pt x="28" y="54"/>
                </a:cubicBezTo>
                <a:cubicBezTo>
                  <a:pt x="24" y="62"/>
                  <a:pt x="24" y="62"/>
                  <a:pt x="24" y="62"/>
                </a:cubicBezTo>
                <a:cubicBezTo>
                  <a:pt x="20" y="63"/>
                  <a:pt x="20" y="63"/>
                  <a:pt x="20" y="63"/>
                </a:cubicBezTo>
                <a:cubicBezTo>
                  <a:pt x="20" y="64"/>
                  <a:pt x="20" y="64"/>
                  <a:pt x="20" y="64"/>
                </a:cubicBezTo>
                <a:cubicBezTo>
                  <a:pt x="19" y="64"/>
                  <a:pt x="19" y="64"/>
                  <a:pt x="19" y="64"/>
                </a:cubicBezTo>
                <a:cubicBezTo>
                  <a:pt x="20" y="64"/>
                  <a:pt x="20" y="64"/>
                  <a:pt x="20" y="64"/>
                </a:cubicBezTo>
                <a:cubicBezTo>
                  <a:pt x="23" y="63"/>
                  <a:pt x="23" y="63"/>
                  <a:pt x="23" y="63"/>
                </a:cubicBezTo>
                <a:cubicBezTo>
                  <a:pt x="23" y="64"/>
                  <a:pt x="23" y="64"/>
                  <a:pt x="23" y="64"/>
                </a:cubicBezTo>
                <a:cubicBezTo>
                  <a:pt x="19" y="66"/>
                  <a:pt x="19" y="66"/>
                  <a:pt x="19" y="66"/>
                </a:cubicBezTo>
                <a:cubicBezTo>
                  <a:pt x="18" y="66"/>
                  <a:pt x="18" y="66"/>
                  <a:pt x="18" y="66"/>
                </a:cubicBezTo>
                <a:cubicBezTo>
                  <a:pt x="19" y="67"/>
                  <a:pt x="19" y="67"/>
                  <a:pt x="19" y="67"/>
                </a:cubicBezTo>
                <a:cubicBezTo>
                  <a:pt x="22" y="66"/>
                  <a:pt x="22" y="66"/>
                  <a:pt x="22" y="66"/>
                </a:cubicBezTo>
                <a:cubicBezTo>
                  <a:pt x="21" y="68"/>
                  <a:pt x="21" y="68"/>
                  <a:pt x="21" y="68"/>
                </a:cubicBezTo>
                <a:cubicBezTo>
                  <a:pt x="20" y="68"/>
                  <a:pt x="20" y="68"/>
                  <a:pt x="20" y="69"/>
                </a:cubicBezTo>
                <a:cubicBezTo>
                  <a:pt x="20" y="69"/>
                  <a:pt x="20" y="70"/>
                  <a:pt x="20" y="70"/>
                </a:cubicBezTo>
                <a:cubicBezTo>
                  <a:pt x="21" y="70"/>
                  <a:pt x="21" y="70"/>
                  <a:pt x="21" y="70"/>
                </a:cubicBezTo>
                <a:cubicBezTo>
                  <a:pt x="21" y="70"/>
                  <a:pt x="22" y="70"/>
                  <a:pt x="22" y="70"/>
                </a:cubicBezTo>
                <a:cubicBezTo>
                  <a:pt x="22" y="69"/>
                  <a:pt x="22" y="69"/>
                  <a:pt x="22" y="69"/>
                </a:cubicBezTo>
                <a:cubicBezTo>
                  <a:pt x="23" y="66"/>
                  <a:pt x="23" y="66"/>
                  <a:pt x="23" y="66"/>
                </a:cubicBezTo>
                <a:cubicBezTo>
                  <a:pt x="24" y="69"/>
                  <a:pt x="24" y="69"/>
                  <a:pt x="24" y="69"/>
                </a:cubicBezTo>
                <a:cubicBezTo>
                  <a:pt x="25" y="70"/>
                  <a:pt x="25" y="70"/>
                  <a:pt x="25" y="70"/>
                </a:cubicBezTo>
                <a:cubicBezTo>
                  <a:pt x="25" y="69"/>
                  <a:pt x="25" y="69"/>
                  <a:pt x="25" y="69"/>
                </a:cubicBezTo>
                <a:cubicBezTo>
                  <a:pt x="24" y="65"/>
                  <a:pt x="24" y="65"/>
                  <a:pt x="24" y="65"/>
                </a:cubicBezTo>
                <a:cubicBezTo>
                  <a:pt x="24" y="64"/>
                  <a:pt x="24" y="64"/>
                  <a:pt x="24" y="64"/>
                </a:cubicBezTo>
                <a:cubicBezTo>
                  <a:pt x="26" y="67"/>
                  <a:pt x="26" y="67"/>
                  <a:pt x="26" y="67"/>
                </a:cubicBezTo>
                <a:cubicBezTo>
                  <a:pt x="26" y="67"/>
                  <a:pt x="26" y="67"/>
                  <a:pt x="26" y="67"/>
                </a:cubicBezTo>
                <a:cubicBezTo>
                  <a:pt x="27" y="66"/>
                  <a:pt x="27" y="66"/>
                  <a:pt x="27" y="66"/>
                </a:cubicBezTo>
                <a:cubicBezTo>
                  <a:pt x="25" y="62"/>
                  <a:pt x="25" y="62"/>
                  <a:pt x="25" y="62"/>
                </a:cubicBezTo>
                <a:cubicBezTo>
                  <a:pt x="29" y="55"/>
                  <a:pt x="29" y="55"/>
                  <a:pt x="29" y="55"/>
                </a:cubicBezTo>
                <a:cubicBezTo>
                  <a:pt x="29" y="55"/>
                  <a:pt x="30" y="55"/>
                  <a:pt x="30" y="54"/>
                </a:cubicBezTo>
                <a:cubicBezTo>
                  <a:pt x="30" y="54"/>
                  <a:pt x="30" y="53"/>
                  <a:pt x="30" y="53"/>
                </a:cubicBezTo>
                <a:cubicBezTo>
                  <a:pt x="31" y="50"/>
                  <a:pt x="31" y="50"/>
                  <a:pt x="31" y="50"/>
                </a:cubicBezTo>
                <a:cubicBezTo>
                  <a:pt x="33" y="55"/>
                  <a:pt x="33" y="55"/>
                  <a:pt x="33" y="55"/>
                </a:cubicBezTo>
                <a:cubicBezTo>
                  <a:pt x="34" y="55"/>
                  <a:pt x="34" y="55"/>
                  <a:pt x="34" y="55"/>
                </a:cubicBezTo>
                <a:cubicBezTo>
                  <a:pt x="34" y="54"/>
                  <a:pt x="34" y="54"/>
                  <a:pt x="34" y="54"/>
                </a:cubicBezTo>
                <a:cubicBezTo>
                  <a:pt x="32" y="48"/>
                  <a:pt x="32" y="48"/>
                  <a:pt x="32" y="48"/>
                </a:cubicBezTo>
                <a:cubicBezTo>
                  <a:pt x="33" y="46"/>
                  <a:pt x="33" y="46"/>
                  <a:pt x="33" y="46"/>
                </a:cubicBezTo>
                <a:cubicBezTo>
                  <a:pt x="35" y="51"/>
                  <a:pt x="35" y="51"/>
                  <a:pt x="35" y="51"/>
                </a:cubicBezTo>
                <a:cubicBezTo>
                  <a:pt x="35" y="51"/>
                  <a:pt x="35" y="51"/>
                  <a:pt x="35" y="51"/>
                </a:cubicBezTo>
                <a:cubicBezTo>
                  <a:pt x="36" y="51"/>
                  <a:pt x="36" y="51"/>
                  <a:pt x="36" y="51"/>
                </a:cubicBezTo>
                <a:cubicBezTo>
                  <a:pt x="34" y="45"/>
                  <a:pt x="34" y="45"/>
                  <a:pt x="34" y="45"/>
                </a:cubicBezTo>
                <a:cubicBezTo>
                  <a:pt x="37" y="38"/>
                  <a:pt x="37" y="38"/>
                  <a:pt x="37" y="38"/>
                </a:cubicBezTo>
                <a:cubicBezTo>
                  <a:pt x="39" y="44"/>
                  <a:pt x="39" y="44"/>
                  <a:pt x="39" y="44"/>
                </a:cubicBezTo>
                <a:cubicBezTo>
                  <a:pt x="37" y="50"/>
                  <a:pt x="37" y="50"/>
                  <a:pt x="37" y="50"/>
                </a:cubicBezTo>
                <a:cubicBezTo>
                  <a:pt x="37" y="50"/>
                  <a:pt x="37" y="50"/>
                  <a:pt x="37" y="50"/>
                </a:cubicBezTo>
                <a:cubicBezTo>
                  <a:pt x="37" y="51"/>
                  <a:pt x="37" y="51"/>
                  <a:pt x="37" y="51"/>
                </a:cubicBezTo>
                <a:cubicBezTo>
                  <a:pt x="38" y="50"/>
                  <a:pt x="38" y="50"/>
                  <a:pt x="38" y="50"/>
                </a:cubicBezTo>
                <a:cubicBezTo>
                  <a:pt x="40" y="46"/>
                  <a:pt x="40" y="46"/>
                  <a:pt x="40" y="46"/>
                </a:cubicBezTo>
                <a:cubicBezTo>
                  <a:pt x="41" y="48"/>
                  <a:pt x="41" y="48"/>
                  <a:pt x="41" y="48"/>
                </a:cubicBezTo>
                <a:cubicBezTo>
                  <a:pt x="38" y="54"/>
                  <a:pt x="38" y="54"/>
                  <a:pt x="38" y="54"/>
                </a:cubicBezTo>
                <a:cubicBezTo>
                  <a:pt x="38" y="54"/>
                  <a:pt x="38" y="54"/>
                  <a:pt x="38" y="54"/>
                </a:cubicBezTo>
                <a:cubicBezTo>
                  <a:pt x="38" y="55"/>
                  <a:pt x="38" y="55"/>
                  <a:pt x="38" y="55"/>
                </a:cubicBezTo>
                <a:cubicBezTo>
                  <a:pt x="39" y="54"/>
                  <a:pt x="39" y="54"/>
                  <a:pt x="39" y="54"/>
                </a:cubicBezTo>
                <a:cubicBezTo>
                  <a:pt x="41" y="50"/>
                  <a:pt x="41" y="50"/>
                  <a:pt x="41" y="50"/>
                </a:cubicBezTo>
                <a:cubicBezTo>
                  <a:pt x="43" y="56"/>
                  <a:pt x="43" y="56"/>
                  <a:pt x="43" y="56"/>
                </a:cubicBezTo>
                <a:cubicBezTo>
                  <a:pt x="43" y="57"/>
                  <a:pt x="43" y="57"/>
                  <a:pt x="43" y="58"/>
                </a:cubicBezTo>
                <a:cubicBezTo>
                  <a:pt x="43" y="58"/>
                  <a:pt x="44" y="58"/>
                  <a:pt x="44" y="58"/>
                </a:cubicBezTo>
                <a:cubicBezTo>
                  <a:pt x="46" y="64"/>
                  <a:pt x="46" y="64"/>
                  <a:pt x="46" y="64"/>
                </a:cubicBezTo>
                <a:cubicBezTo>
                  <a:pt x="44" y="68"/>
                  <a:pt x="44" y="68"/>
                  <a:pt x="44" y="68"/>
                </a:cubicBezTo>
                <a:cubicBezTo>
                  <a:pt x="44" y="68"/>
                  <a:pt x="44" y="68"/>
                  <a:pt x="44" y="68"/>
                </a:cubicBezTo>
                <a:cubicBezTo>
                  <a:pt x="44" y="68"/>
                  <a:pt x="44" y="68"/>
                  <a:pt x="44" y="68"/>
                </a:cubicBezTo>
                <a:cubicBezTo>
                  <a:pt x="45" y="68"/>
                  <a:pt x="45" y="68"/>
                  <a:pt x="45" y="68"/>
                </a:cubicBezTo>
                <a:cubicBezTo>
                  <a:pt x="46" y="65"/>
                  <a:pt x="46" y="65"/>
                  <a:pt x="46" y="65"/>
                </a:cubicBezTo>
                <a:cubicBezTo>
                  <a:pt x="47" y="66"/>
                  <a:pt x="47" y="66"/>
                  <a:pt x="47" y="66"/>
                </a:cubicBezTo>
                <a:cubicBezTo>
                  <a:pt x="45" y="70"/>
                  <a:pt x="45" y="70"/>
                  <a:pt x="45" y="70"/>
                </a:cubicBezTo>
                <a:cubicBezTo>
                  <a:pt x="45" y="71"/>
                  <a:pt x="45" y="71"/>
                  <a:pt x="45" y="71"/>
                </a:cubicBezTo>
                <a:cubicBezTo>
                  <a:pt x="45" y="71"/>
                  <a:pt x="45" y="71"/>
                  <a:pt x="45" y="71"/>
                </a:cubicBezTo>
                <a:cubicBezTo>
                  <a:pt x="46" y="71"/>
                  <a:pt x="46" y="71"/>
                  <a:pt x="46" y="71"/>
                </a:cubicBezTo>
                <a:cubicBezTo>
                  <a:pt x="47" y="68"/>
                  <a:pt x="47" y="68"/>
                  <a:pt x="47" y="68"/>
                </a:cubicBezTo>
                <a:cubicBezTo>
                  <a:pt x="48" y="71"/>
                  <a:pt x="48" y="71"/>
                  <a:pt x="48" y="71"/>
                </a:cubicBezTo>
                <a:cubicBezTo>
                  <a:pt x="48" y="71"/>
                  <a:pt x="48" y="71"/>
                  <a:pt x="48" y="72"/>
                </a:cubicBezTo>
                <a:cubicBezTo>
                  <a:pt x="48" y="72"/>
                  <a:pt x="49" y="72"/>
                  <a:pt x="49" y="72"/>
                </a:cubicBezTo>
                <a:cubicBezTo>
                  <a:pt x="49" y="72"/>
                  <a:pt x="49" y="72"/>
                  <a:pt x="50" y="72"/>
                </a:cubicBezTo>
                <a:cubicBezTo>
                  <a:pt x="50" y="72"/>
                  <a:pt x="50" y="72"/>
                  <a:pt x="50" y="71"/>
                </a:cubicBezTo>
                <a:cubicBezTo>
                  <a:pt x="50" y="71"/>
                  <a:pt x="50" y="70"/>
                  <a:pt x="49" y="70"/>
                </a:cubicBezTo>
                <a:cubicBezTo>
                  <a:pt x="49" y="68"/>
                  <a:pt x="49" y="68"/>
                  <a:pt x="49" y="68"/>
                </a:cubicBezTo>
                <a:cubicBezTo>
                  <a:pt x="51" y="69"/>
                  <a:pt x="51" y="69"/>
                  <a:pt x="51" y="69"/>
                </a:cubicBezTo>
                <a:cubicBezTo>
                  <a:pt x="52" y="69"/>
                  <a:pt x="52" y="69"/>
                  <a:pt x="52" y="69"/>
                </a:cubicBezTo>
                <a:cubicBezTo>
                  <a:pt x="52" y="68"/>
                  <a:pt x="52" y="68"/>
                  <a:pt x="52" y="68"/>
                </a:cubicBezTo>
                <a:cubicBezTo>
                  <a:pt x="48" y="66"/>
                  <a:pt x="48" y="66"/>
                  <a:pt x="48" y="66"/>
                </a:cubicBezTo>
                <a:cubicBezTo>
                  <a:pt x="48" y="65"/>
                  <a:pt x="48" y="65"/>
                  <a:pt x="48" y="65"/>
                </a:cubicBezTo>
                <a:cubicBezTo>
                  <a:pt x="51" y="66"/>
                  <a:pt x="51" y="66"/>
                  <a:pt x="51" y="66"/>
                </a:cubicBezTo>
                <a:cubicBezTo>
                  <a:pt x="51" y="66"/>
                  <a:pt x="51" y="66"/>
                  <a:pt x="51" y="66"/>
                </a:cubicBezTo>
                <a:cubicBezTo>
                  <a:pt x="51" y="65"/>
                  <a:pt x="51" y="65"/>
                  <a:pt x="51" y="65"/>
                </a:cubicBezTo>
                <a:cubicBezTo>
                  <a:pt x="47" y="63"/>
                  <a:pt x="47" y="63"/>
                  <a:pt x="47" y="63"/>
                </a:cubicBezTo>
                <a:cubicBezTo>
                  <a:pt x="45" y="58"/>
                  <a:pt x="45" y="58"/>
                  <a:pt x="45" y="58"/>
                </a:cubicBezTo>
                <a:cubicBezTo>
                  <a:pt x="46" y="58"/>
                  <a:pt x="46" y="57"/>
                  <a:pt x="45" y="57"/>
                </a:cubicBezTo>
                <a:cubicBezTo>
                  <a:pt x="45" y="56"/>
                  <a:pt x="45" y="56"/>
                  <a:pt x="45" y="56"/>
                </a:cubicBezTo>
                <a:cubicBezTo>
                  <a:pt x="42" y="49"/>
                  <a:pt x="42" y="49"/>
                  <a:pt x="42" y="49"/>
                </a:cubicBezTo>
                <a:cubicBezTo>
                  <a:pt x="47" y="52"/>
                  <a:pt x="47" y="52"/>
                  <a:pt x="47" y="52"/>
                </a:cubicBezTo>
                <a:cubicBezTo>
                  <a:pt x="48" y="51"/>
                  <a:pt x="48" y="51"/>
                  <a:pt x="48" y="51"/>
                </a:cubicBezTo>
                <a:cubicBezTo>
                  <a:pt x="47" y="51"/>
                  <a:pt x="47" y="51"/>
                  <a:pt x="47" y="51"/>
                </a:cubicBezTo>
                <a:cubicBezTo>
                  <a:pt x="42" y="48"/>
                  <a:pt x="42" y="48"/>
                  <a:pt x="42" y="48"/>
                </a:cubicBezTo>
                <a:cubicBezTo>
                  <a:pt x="41" y="46"/>
                  <a:pt x="41" y="46"/>
                  <a:pt x="41" y="46"/>
                </a:cubicBezTo>
                <a:cubicBezTo>
                  <a:pt x="46" y="48"/>
                  <a:pt x="46" y="48"/>
                  <a:pt x="46" y="48"/>
                </a:cubicBezTo>
                <a:cubicBezTo>
                  <a:pt x="46" y="47"/>
                  <a:pt x="46" y="47"/>
                  <a:pt x="46" y="47"/>
                </a:cubicBezTo>
                <a:cubicBezTo>
                  <a:pt x="46" y="47"/>
                  <a:pt x="46" y="47"/>
                  <a:pt x="46" y="47"/>
                </a:cubicBezTo>
                <a:cubicBezTo>
                  <a:pt x="41" y="44"/>
                  <a:pt x="41" y="44"/>
                  <a:pt x="41" y="44"/>
                </a:cubicBezTo>
                <a:cubicBezTo>
                  <a:pt x="38" y="37"/>
                  <a:pt x="38" y="37"/>
                  <a:pt x="38" y="37"/>
                </a:cubicBezTo>
                <a:cubicBezTo>
                  <a:pt x="38" y="37"/>
                  <a:pt x="38" y="37"/>
                  <a:pt x="38" y="37"/>
                </a:cubicBezTo>
                <a:cubicBezTo>
                  <a:pt x="46" y="41"/>
                  <a:pt x="46" y="41"/>
                  <a:pt x="46" y="41"/>
                </a:cubicBezTo>
                <a:cubicBezTo>
                  <a:pt x="48" y="47"/>
                  <a:pt x="48" y="47"/>
                  <a:pt x="48" y="47"/>
                </a:cubicBezTo>
                <a:cubicBezTo>
                  <a:pt x="48" y="47"/>
                  <a:pt x="48" y="47"/>
                  <a:pt x="48" y="47"/>
                </a:cubicBezTo>
                <a:cubicBezTo>
                  <a:pt x="49" y="47"/>
                  <a:pt x="49" y="47"/>
                  <a:pt x="49" y="47"/>
                </a:cubicBezTo>
                <a:cubicBezTo>
                  <a:pt x="49" y="47"/>
                  <a:pt x="49" y="47"/>
                  <a:pt x="49" y="47"/>
                </a:cubicBezTo>
                <a:cubicBezTo>
                  <a:pt x="48" y="42"/>
                  <a:pt x="48" y="42"/>
                  <a:pt x="48" y="42"/>
                </a:cubicBezTo>
                <a:cubicBezTo>
                  <a:pt x="50" y="43"/>
                  <a:pt x="50" y="43"/>
                  <a:pt x="50" y="43"/>
                </a:cubicBezTo>
                <a:cubicBezTo>
                  <a:pt x="52" y="49"/>
                  <a:pt x="52" y="49"/>
                  <a:pt x="52" y="49"/>
                </a:cubicBezTo>
                <a:cubicBezTo>
                  <a:pt x="52" y="49"/>
                  <a:pt x="52" y="49"/>
                  <a:pt x="52" y="49"/>
                </a:cubicBezTo>
                <a:cubicBezTo>
                  <a:pt x="53" y="49"/>
                  <a:pt x="53" y="49"/>
                  <a:pt x="53" y="49"/>
                </a:cubicBezTo>
                <a:cubicBezTo>
                  <a:pt x="53" y="49"/>
                  <a:pt x="53" y="49"/>
                  <a:pt x="53" y="49"/>
                </a:cubicBezTo>
                <a:cubicBezTo>
                  <a:pt x="52" y="44"/>
                  <a:pt x="52" y="44"/>
                  <a:pt x="52" y="44"/>
                </a:cubicBezTo>
                <a:cubicBezTo>
                  <a:pt x="55" y="45"/>
                  <a:pt x="55" y="45"/>
                  <a:pt x="55" y="45"/>
                </a:cubicBezTo>
                <a:cubicBezTo>
                  <a:pt x="55" y="46"/>
                  <a:pt x="55" y="46"/>
                  <a:pt x="55" y="46"/>
                </a:cubicBezTo>
                <a:cubicBezTo>
                  <a:pt x="55" y="46"/>
                  <a:pt x="56" y="46"/>
                  <a:pt x="56" y="46"/>
                </a:cubicBezTo>
                <a:cubicBezTo>
                  <a:pt x="56" y="46"/>
                  <a:pt x="56" y="46"/>
                  <a:pt x="57" y="46"/>
                </a:cubicBezTo>
                <a:cubicBezTo>
                  <a:pt x="63" y="50"/>
                  <a:pt x="63" y="50"/>
                  <a:pt x="63" y="50"/>
                </a:cubicBezTo>
                <a:cubicBezTo>
                  <a:pt x="63" y="50"/>
                  <a:pt x="63" y="50"/>
                  <a:pt x="63" y="50"/>
                </a:cubicBezTo>
                <a:cubicBezTo>
                  <a:pt x="65" y="54"/>
                  <a:pt x="65" y="54"/>
                  <a:pt x="65" y="54"/>
                </a:cubicBezTo>
                <a:cubicBezTo>
                  <a:pt x="65" y="54"/>
                  <a:pt x="65" y="54"/>
                  <a:pt x="65" y="54"/>
                </a:cubicBezTo>
                <a:cubicBezTo>
                  <a:pt x="66" y="54"/>
                  <a:pt x="66" y="54"/>
                  <a:pt x="66" y="54"/>
                </a:cubicBezTo>
                <a:cubicBezTo>
                  <a:pt x="66" y="54"/>
                  <a:pt x="66" y="54"/>
                  <a:pt x="66" y="54"/>
                </a:cubicBezTo>
                <a:cubicBezTo>
                  <a:pt x="65" y="50"/>
                  <a:pt x="65" y="50"/>
                  <a:pt x="65" y="50"/>
                </a:cubicBezTo>
                <a:cubicBezTo>
                  <a:pt x="66" y="51"/>
                  <a:pt x="66" y="51"/>
                  <a:pt x="66" y="51"/>
                </a:cubicBezTo>
                <a:cubicBezTo>
                  <a:pt x="66" y="51"/>
                  <a:pt x="66" y="51"/>
                  <a:pt x="66" y="51"/>
                </a:cubicBezTo>
                <a:cubicBezTo>
                  <a:pt x="68" y="55"/>
                  <a:pt x="68" y="55"/>
                  <a:pt x="68" y="55"/>
                </a:cubicBezTo>
                <a:cubicBezTo>
                  <a:pt x="68" y="55"/>
                  <a:pt x="68" y="55"/>
                  <a:pt x="68" y="55"/>
                </a:cubicBezTo>
                <a:cubicBezTo>
                  <a:pt x="68" y="56"/>
                  <a:pt x="68" y="56"/>
                  <a:pt x="68" y="56"/>
                </a:cubicBezTo>
                <a:cubicBezTo>
                  <a:pt x="69" y="55"/>
                  <a:pt x="69" y="55"/>
                  <a:pt x="69" y="55"/>
                </a:cubicBezTo>
                <a:cubicBezTo>
                  <a:pt x="68" y="52"/>
                  <a:pt x="68" y="52"/>
                  <a:pt x="68" y="52"/>
                </a:cubicBezTo>
                <a:cubicBezTo>
                  <a:pt x="70" y="53"/>
                  <a:pt x="70" y="53"/>
                  <a:pt x="70" y="53"/>
                </a:cubicBezTo>
                <a:cubicBezTo>
                  <a:pt x="70" y="53"/>
                  <a:pt x="71" y="54"/>
                  <a:pt x="71" y="54"/>
                </a:cubicBezTo>
                <a:cubicBezTo>
                  <a:pt x="71" y="54"/>
                  <a:pt x="71" y="54"/>
                  <a:pt x="71" y="54"/>
                </a:cubicBezTo>
                <a:cubicBezTo>
                  <a:pt x="72" y="54"/>
                  <a:pt x="72" y="54"/>
                  <a:pt x="72" y="53"/>
                </a:cubicBezTo>
                <a:cubicBezTo>
                  <a:pt x="73" y="53"/>
                  <a:pt x="73" y="52"/>
                  <a:pt x="72" y="52"/>
                </a:cubicBezTo>
                <a:cubicBezTo>
                  <a:pt x="72" y="52"/>
                  <a:pt x="72" y="52"/>
                  <a:pt x="71" y="52"/>
                </a:cubicBezTo>
                <a:cubicBezTo>
                  <a:pt x="71" y="52"/>
                  <a:pt x="71" y="52"/>
                  <a:pt x="71" y="52"/>
                </a:cubicBezTo>
                <a:cubicBezTo>
                  <a:pt x="68" y="51"/>
                  <a:pt x="68" y="51"/>
                  <a:pt x="68" y="51"/>
                </a:cubicBezTo>
                <a:cubicBezTo>
                  <a:pt x="71" y="50"/>
                  <a:pt x="71" y="50"/>
                  <a:pt x="71" y="50"/>
                </a:cubicBezTo>
                <a:cubicBezTo>
                  <a:pt x="72" y="49"/>
                  <a:pt x="72" y="49"/>
                  <a:pt x="72" y="49"/>
                </a:cubicBezTo>
                <a:cubicBezTo>
                  <a:pt x="71" y="49"/>
                  <a:pt x="71" y="49"/>
                  <a:pt x="71" y="49"/>
                </a:cubicBezTo>
                <a:cubicBezTo>
                  <a:pt x="67" y="50"/>
                  <a:pt x="67" y="50"/>
                  <a:pt x="67" y="50"/>
                </a:cubicBezTo>
                <a:cubicBezTo>
                  <a:pt x="66" y="49"/>
                  <a:pt x="66" y="49"/>
                  <a:pt x="66" y="49"/>
                </a:cubicBezTo>
                <a:cubicBezTo>
                  <a:pt x="69" y="48"/>
                  <a:pt x="69" y="48"/>
                  <a:pt x="69" y="48"/>
                </a:cubicBezTo>
                <a:cubicBezTo>
                  <a:pt x="69" y="48"/>
                  <a:pt x="69" y="48"/>
                  <a:pt x="69" y="48"/>
                </a:cubicBezTo>
                <a:cubicBezTo>
                  <a:pt x="68" y="47"/>
                  <a:pt x="68" y="47"/>
                  <a:pt x="68" y="47"/>
                </a:cubicBezTo>
                <a:cubicBezTo>
                  <a:pt x="64" y="49"/>
                  <a:pt x="64" y="49"/>
                  <a:pt x="64" y="49"/>
                </a:cubicBezTo>
                <a:cubicBezTo>
                  <a:pt x="57" y="45"/>
                  <a:pt x="57" y="45"/>
                  <a:pt x="57" y="45"/>
                </a:cubicBezTo>
                <a:cubicBezTo>
                  <a:pt x="57" y="45"/>
                  <a:pt x="57" y="44"/>
                  <a:pt x="56" y="44"/>
                </a:cubicBezTo>
                <a:cubicBezTo>
                  <a:pt x="56" y="44"/>
                  <a:pt x="56" y="44"/>
                  <a:pt x="56" y="44"/>
                </a:cubicBezTo>
                <a:cubicBezTo>
                  <a:pt x="56" y="44"/>
                  <a:pt x="55" y="44"/>
                  <a:pt x="55" y="44"/>
                </a:cubicBezTo>
                <a:cubicBezTo>
                  <a:pt x="52" y="43"/>
                  <a:pt x="52" y="43"/>
                  <a:pt x="52" y="43"/>
                </a:cubicBezTo>
                <a:cubicBezTo>
                  <a:pt x="57" y="41"/>
                  <a:pt x="57" y="41"/>
                  <a:pt x="57" y="41"/>
                </a:cubicBezTo>
                <a:cubicBezTo>
                  <a:pt x="57" y="40"/>
                  <a:pt x="57" y="40"/>
                  <a:pt x="57" y="40"/>
                </a:cubicBezTo>
                <a:cubicBezTo>
                  <a:pt x="56" y="40"/>
                  <a:pt x="56" y="40"/>
                  <a:pt x="56" y="40"/>
                </a:cubicBezTo>
                <a:cubicBezTo>
                  <a:pt x="51" y="42"/>
                  <a:pt x="51" y="42"/>
                  <a:pt x="51" y="42"/>
                </a:cubicBezTo>
                <a:cubicBezTo>
                  <a:pt x="48" y="41"/>
                  <a:pt x="48" y="41"/>
                  <a:pt x="48" y="41"/>
                </a:cubicBezTo>
                <a:cubicBezTo>
                  <a:pt x="53" y="39"/>
                  <a:pt x="53" y="39"/>
                  <a:pt x="53" y="39"/>
                </a:cubicBezTo>
                <a:cubicBezTo>
                  <a:pt x="53" y="39"/>
                  <a:pt x="53" y="39"/>
                  <a:pt x="53" y="39"/>
                </a:cubicBezTo>
                <a:cubicBezTo>
                  <a:pt x="53" y="38"/>
                  <a:pt x="53" y="38"/>
                  <a:pt x="53" y="38"/>
                </a:cubicBezTo>
                <a:cubicBezTo>
                  <a:pt x="47" y="40"/>
                  <a:pt x="47" y="40"/>
                  <a:pt x="47" y="40"/>
                </a:cubicBezTo>
                <a:cubicBezTo>
                  <a:pt x="39" y="36"/>
                  <a:pt x="39" y="36"/>
                  <a:pt x="39" y="36"/>
                </a:cubicBezTo>
                <a:cubicBezTo>
                  <a:pt x="46" y="34"/>
                  <a:pt x="46" y="34"/>
                  <a:pt x="46" y="34"/>
                </a:cubicBezTo>
                <a:cubicBezTo>
                  <a:pt x="52" y="37"/>
                  <a:pt x="52" y="37"/>
                  <a:pt x="52" y="37"/>
                </a:cubicBezTo>
                <a:cubicBezTo>
                  <a:pt x="53" y="36"/>
                  <a:pt x="53" y="36"/>
                  <a:pt x="53" y="36"/>
                </a:cubicBezTo>
                <a:cubicBezTo>
                  <a:pt x="52" y="36"/>
                  <a:pt x="52" y="36"/>
                  <a:pt x="52" y="36"/>
                </a:cubicBezTo>
                <a:cubicBezTo>
                  <a:pt x="48" y="33"/>
                  <a:pt x="48" y="33"/>
                  <a:pt x="48" y="33"/>
                </a:cubicBezTo>
                <a:cubicBezTo>
                  <a:pt x="50" y="33"/>
                  <a:pt x="50" y="33"/>
                  <a:pt x="50" y="33"/>
                </a:cubicBezTo>
                <a:cubicBezTo>
                  <a:pt x="56" y="35"/>
                  <a:pt x="56" y="35"/>
                  <a:pt x="56" y="35"/>
                </a:cubicBezTo>
                <a:cubicBezTo>
                  <a:pt x="57" y="35"/>
                  <a:pt x="57" y="35"/>
                  <a:pt x="57" y="35"/>
                </a:cubicBezTo>
                <a:cubicBezTo>
                  <a:pt x="56" y="34"/>
                  <a:pt x="56" y="34"/>
                  <a:pt x="56" y="34"/>
                </a:cubicBezTo>
                <a:cubicBezTo>
                  <a:pt x="52" y="32"/>
                  <a:pt x="52" y="32"/>
                  <a:pt x="52" y="32"/>
                </a:cubicBezTo>
                <a:cubicBezTo>
                  <a:pt x="59" y="29"/>
                  <a:pt x="59" y="29"/>
                  <a:pt x="59" y="29"/>
                </a:cubicBezTo>
                <a:cubicBezTo>
                  <a:pt x="59" y="30"/>
                  <a:pt x="60" y="30"/>
                  <a:pt x="60" y="30"/>
                </a:cubicBezTo>
                <a:cubicBezTo>
                  <a:pt x="60" y="30"/>
                  <a:pt x="60" y="30"/>
                  <a:pt x="60" y="30"/>
                </a:cubicBezTo>
                <a:cubicBezTo>
                  <a:pt x="61" y="30"/>
                  <a:pt x="61" y="29"/>
                  <a:pt x="61" y="29"/>
                </a:cubicBezTo>
                <a:cubicBezTo>
                  <a:pt x="65" y="27"/>
                  <a:pt x="65" y="27"/>
                  <a:pt x="65" y="27"/>
                </a:cubicBezTo>
                <a:cubicBezTo>
                  <a:pt x="65" y="27"/>
                  <a:pt x="65" y="27"/>
                  <a:pt x="65" y="27"/>
                </a:cubicBezTo>
                <a:cubicBezTo>
                  <a:pt x="69" y="30"/>
                  <a:pt x="69" y="30"/>
                  <a:pt x="69" y="30"/>
                </a:cubicBezTo>
                <a:cubicBezTo>
                  <a:pt x="70" y="29"/>
                  <a:pt x="70" y="29"/>
                  <a:pt x="70" y="29"/>
                </a:cubicBezTo>
                <a:cubicBezTo>
                  <a:pt x="70" y="28"/>
                  <a:pt x="70" y="28"/>
                  <a:pt x="70" y="28"/>
                </a:cubicBezTo>
                <a:cubicBezTo>
                  <a:pt x="67" y="27"/>
                  <a:pt x="67" y="27"/>
                  <a:pt x="67" y="27"/>
                </a:cubicBezTo>
                <a:cubicBezTo>
                  <a:pt x="68" y="26"/>
                  <a:pt x="68" y="26"/>
                  <a:pt x="68" y="26"/>
                </a:cubicBezTo>
                <a:cubicBezTo>
                  <a:pt x="68" y="26"/>
                  <a:pt x="68" y="26"/>
                  <a:pt x="68" y="26"/>
                </a:cubicBezTo>
                <a:cubicBezTo>
                  <a:pt x="72" y="29"/>
                  <a:pt x="72" y="29"/>
                  <a:pt x="72" y="29"/>
                </a:cubicBezTo>
                <a:cubicBezTo>
                  <a:pt x="73" y="28"/>
                  <a:pt x="73" y="28"/>
                  <a:pt x="73" y="28"/>
                </a:cubicBezTo>
                <a:cubicBezTo>
                  <a:pt x="73" y="28"/>
                  <a:pt x="73" y="28"/>
                  <a:pt x="73" y="28"/>
                </a:cubicBezTo>
                <a:cubicBezTo>
                  <a:pt x="70" y="26"/>
                  <a:pt x="70" y="26"/>
                  <a:pt x="70" y="26"/>
                </a:cubicBezTo>
                <a:cubicBezTo>
                  <a:pt x="73" y="25"/>
                  <a:pt x="73" y="25"/>
                  <a:pt x="73" y="25"/>
                </a:cubicBezTo>
                <a:cubicBezTo>
                  <a:pt x="73" y="25"/>
                  <a:pt x="73" y="25"/>
                  <a:pt x="73" y="25"/>
                </a:cubicBezTo>
                <a:cubicBezTo>
                  <a:pt x="73" y="25"/>
                  <a:pt x="74" y="25"/>
                  <a:pt x="74" y="25"/>
                </a:cubicBezTo>
                <a:cubicBezTo>
                  <a:pt x="74" y="25"/>
                  <a:pt x="75" y="24"/>
                  <a:pt x="74" y="24"/>
                </a:cubicBezTo>
                <a:cubicBezTo>
                  <a:pt x="74" y="23"/>
                  <a:pt x="74" y="23"/>
                  <a:pt x="73" y="23"/>
                </a:cubicBezTo>
                <a:cubicBezTo>
                  <a:pt x="73" y="23"/>
                  <a:pt x="73" y="23"/>
                  <a:pt x="73" y="23"/>
                </a:cubicBezTo>
                <a:cubicBezTo>
                  <a:pt x="73" y="23"/>
                  <a:pt x="72" y="23"/>
                  <a:pt x="72" y="24"/>
                </a:cubicBezTo>
                <a:cubicBezTo>
                  <a:pt x="70" y="25"/>
                  <a:pt x="70" y="25"/>
                  <a:pt x="70" y="25"/>
                </a:cubicBezTo>
                <a:cubicBezTo>
                  <a:pt x="71" y="22"/>
                  <a:pt x="71" y="22"/>
                  <a:pt x="71" y="22"/>
                </a:cubicBezTo>
                <a:cubicBezTo>
                  <a:pt x="71" y="21"/>
                  <a:pt x="71" y="21"/>
                  <a:pt x="71" y="21"/>
                </a:cubicBezTo>
                <a:cubicBezTo>
                  <a:pt x="70" y="21"/>
                  <a:pt x="70" y="21"/>
                  <a:pt x="70" y="21"/>
                </a:cubicBezTo>
                <a:cubicBezTo>
                  <a:pt x="68" y="25"/>
                  <a:pt x="68" y="25"/>
                  <a:pt x="68" y="25"/>
                </a:cubicBezTo>
                <a:cubicBezTo>
                  <a:pt x="67" y="26"/>
                  <a:pt x="67" y="26"/>
                  <a:pt x="67" y="26"/>
                </a:cubicBezTo>
                <a:cubicBezTo>
                  <a:pt x="68" y="23"/>
                  <a:pt x="68" y="23"/>
                  <a:pt x="68" y="23"/>
                </a:cubicBezTo>
                <a:cubicBezTo>
                  <a:pt x="68" y="22"/>
                  <a:pt x="68" y="22"/>
                  <a:pt x="68" y="22"/>
                </a:cubicBezTo>
                <a:cubicBezTo>
                  <a:pt x="67" y="22"/>
                  <a:pt x="67" y="22"/>
                  <a:pt x="67" y="22"/>
                </a:cubicBezTo>
                <a:cubicBezTo>
                  <a:pt x="65" y="26"/>
                  <a:pt x="65" y="26"/>
                  <a:pt x="65" y="26"/>
                </a:cubicBezTo>
                <a:cubicBezTo>
                  <a:pt x="61" y="28"/>
                  <a:pt x="61" y="28"/>
                  <a:pt x="61" y="28"/>
                </a:cubicBezTo>
                <a:cubicBezTo>
                  <a:pt x="61" y="28"/>
                  <a:pt x="60" y="27"/>
                  <a:pt x="60" y="27"/>
                </a:cubicBezTo>
                <a:cubicBezTo>
                  <a:pt x="60" y="27"/>
                  <a:pt x="60" y="27"/>
                  <a:pt x="60" y="27"/>
                </a:cubicBezTo>
                <a:cubicBezTo>
                  <a:pt x="59" y="28"/>
                  <a:pt x="59" y="28"/>
                  <a:pt x="59" y="28"/>
                </a:cubicBezTo>
                <a:cubicBezTo>
                  <a:pt x="51" y="31"/>
                  <a:pt x="51" y="31"/>
                  <a:pt x="51" y="31"/>
                </a:cubicBezTo>
                <a:cubicBezTo>
                  <a:pt x="54" y="26"/>
                  <a:pt x="54" y="26"/>
                  <a:pt x="54" y="26"/>
                </a:cubicBezTo>
                <a:cubicBezTo>
                  <a:pt x="53" y="26"/>
                  <a:pt x="53" y="26"/>
                  <a:pt x="53" y="26"/>
                </a:cubicBezTo>
                <a:cubicBezTo>
                  <a:pt x="53" y="26"/>
                  <a:pt x="53" y="26"/>
                  <a:pt x="53" y="26"/>
                </a:cubicBezTo>
                <a:cubicBezTo>
                  <a:pt x="50" y="31"/>
                  <a:pt x="50" y="31"/>
                  <a:pt x="50" y="31"/>
                </a:cubicBezTo>
                <a:cubicBezTo>
                  <a:pt x="48" y="32"/>
                  <a:pt x="48" y="32"/>
                  <a:pt x="48" y="32"/>
                </a:cubicBezTo>
                <a:cubicBezTo>
                  <a:pt x="50" y="28"/>
                  <a:pt x="50" y="28"/>
                  <a:pt x="50" y="28"/>
                </a:cubicBezTo>
                <a:cubicBezTo>
                  <a:pt x="49" y="27"/>
                  <a:pt x="49" y="27"/>
                  <a:pt x="49" y="27"/>
                </a:cubicBezTo>
                <a:cubicBezTo>
                  <a:pt x="49" y="27"/>
                  <a:pt x="49" y="27"/>
                  <a:pt x="49" y="27"/>
                </a:cubicBezTo>
                <a:cubicBezTo>
                  <a:pt x="46" y="33"/>
                  <a:pt x="46" y="33"/>
                  <a:pt x="46" y="33"/>
                </a:cubicBezTo>
                <a:cubicBezTo>
                  <a:pt x="39" y="35"/>
                  <a:pt x="39" y="35"/>
                  <a:pt x="39" y="35"/>
                </a:cubicBezTo>
                <a:cubicBezTo>
                  <a:pt x="38" y="35"/>
                  <a:pt x="38" y="35"/>
                  <a:pt x="38" y="35"/>
                </a:cubicBezTo>
                <a:cubicBezTo>
                  <a:pt x="42" y="28"/>
                  <a:pt x="42" y="28"/>
                  <a:pt x="42" y="28"/>
                </a:cubicBezTo>
                <a:cubicBezTo>
                  <a:pt x="48" y="26"/>
                  <a:pt x="48" y="26"/>
                  <a:pt x="48" y="26"/>
                </a:cubicBezTo>
                <a:cubicBezTo>
                  <a:pt x="48" y="25"/>
                  <a:pt x="48" y="25"/>
                  <a:pt x="48" y="25"/>
                </a:cubicBezTo>
                <a:cubicBezTo>
                  <a:pt x="48" y="25"/>
                  <a:pt x="48" y="25"/>
                  <a:pt x="48" y="25"/>
                </a:cubicBezTo>
                <a:cubicBezTo>
                  <a:pt x="43" y="26"/>
                  <a:pt x="43" y="26"/>
                  <a:pt x="43" y="26"/>
                </a:cubicBezTo>
                <a:cubicBezTo>
                  <a:pt x="44" y="24"/>
                  <a:pt x="44" y="24"/>
                  <a:pt x="44" y="24"/>
                </a:cubicBezTo>
                <a:cubicBezTo>
                  <a:pt x="50" y="22"/>
                  <a:pt x="50" y="22"/>
                  <a:pt x="50" y="22"/>
                </a:cubicBezTo>
                <a:cubicBezTo>
                  <a:pt x="50" y="21"/>
                  <a:pt x="50" y="21"/>
                  <a:pt x="50" y="21"/>
                </a:cubicBezTo>
                <a:cubicBezTo>
                  <a:pt x="49" y="21"/>
                  <a:pt x="49" y="21"/>
                  <a:pt x="49" y="21"/>
                </a:cubicBezTo>
                <a:cubicBezTo>
                  <a:pt x="45" y="22"/>
                  <a:pt x="45" y="22"/>
                  <a:pt x="45" y="22"/>
                </a:cubicBezTo>
                <a:cubicBezTo>
                  <a:pt x="46" y="19"/>
                  <a:pt x="46" y="19"/>
                  <a:pt x="46" y="19"/>
                </a:cubicBezTo>
                <a:cubicBezTo>
                  <a:pt x="47" y="19"/>
                  <a:pt x="47" y="19"/>
                  <a:pt x="47" y="19"/>
                </a:cubicBezTo>
                <a:cubicBezTo>
                  <a:pt x="47" y="18"/>
                  <a:pt x="47" y="18"/>
                  <a:pt x="47" y="17"/>
                </a:cubicBezTo>
                <a:cubicBezTo>
                  <a:pt x="51" y="10"/>
                  <a:pt x="51" y="10"/>
                  <a:pt x="51" y="10"/>
                </a:cubicBezTo>
                <a:cubicBezTo>
                  <a:pt x="55" y="9"/>
                  <a:pt x="55" y="9"/>
                  <a:pt x="55" y="9"/>
                </a:cubicBezTo>
                <a:cubicBezTo>
                  <a:pt x="55" y="8"/>
                  <a:pt x="55" y="8"/>
                  <a:pt x="55" y="8"/>
                </a:cubicBezTo>
                <a:cubicBezTo>
                  <a:pt x="55" y="8"/>
                  <a:pt x="55" y="8"/>
                  <a:pt x="55" y="8"/>
                </a:cubicBezTo>
                <a:cubicBezTo>
                  <a:pt x="51" y="9"/>
                  <a:pt x="51" y="9"/>
                  <a:pt x="51" y="9"/>
                </a:cubicBezTo>
                <a:cubicBezTo>
                  <a:pt x="52" y="8"/>
                  <a:pt x="52" y="8"/>
                  <a:pt x="52" y="8"/>
                </a:cubicBezTo>
                <a:cubicBezTo>
                  <a:pt x="56" y="6"/>
                  <a:pt x="56" y="6"/>
                  <a:pt x="56" y="6"/>
                </a:cubicBezTo>
                <a:cubicBezTo>
                  <a:pt x="57" y="5"/>
                  <a:pt x="57" y="5"/>
                  <a:pt x="57" y="5"/>
                </a:cubicBezTo>
                <a:cubicBezTo>
                  <a:pt x="56" y="5"/>
                  <a:pt x="56" y="5"/>
                  <a:pt x="56" y="5"/>
                </a:cubicBezTo>
                <a:cubicBezTo>
                  <a:pt x="53" y="6"/>
                  <a:pt x="53" y="6"/>
                  <a:pt x="53" y="6"/>
                </a:cubicBezTo>
                <a:cubicBezTo>
                  <a:pt x="54" y="4"/>
                  <a:pt x="54" y="4"/>
                  <a:pt x="54" y="4"/>
                </a:cubicBezTo>
                <a:cubicBezTo>
                  <a:pt x="54" y="4"/>
                  <a:pt x="55" y="3"/>
                  <a:pt x="55" y="3"/>
                </a:cubicBezTo>
                <a:cubicBezTo>
                  <a:pt x="55" y="2"/>
                  <a:pt x="55" y="2"/>
                  <a:pt x="54" y="1"/>
                </a:cubicBezTo>
                <a:cubicBezTo>
                  <a:pt x="54" y="1"/>
                  <a:pt x="54" y="1"/>
                  <a:pt x="54" y="1"/>
                </a:cubicBezTo>
                <a:cubicBezTo>
                  <a:pt x="53" y="1"/>
                  <a:pt x="53" y="2"/>
                  <a:pt x="53" y="2"/>
                </a:cubicBezTo>
                <a:cubicBezTo>
                  <a:pt x="53" y="2"/>
                  <a:pt x="53" y="3"/>
                  <a:pt x="53" y="3"/>
                </a:cubicBezTo>
                <a:cubicBezTo>
                  <a:pt x="52" y="6"/>
                  <a:pt x="52" y="6"/>
                  <a:pt x="52" y="6"/>
                </a:cubicBezTo>
                <a:cubicBezTo>
                  <a:pt x="51" y="3"/>
                  <a:pt x="51" y="3"/>
                  <a:pt x="51" y="3"/>
                </a:cubicBezTo>
                <a:cubicBezTo>
                  <a:pt x="50" y="2"/>
                  <a:pt x="50" y="2"/>
                  <a:pt x="50" y="2"/>
                </a:cubicBezTo>
                <a:cubicBezTo>
                  <a:pt x="50" y="3"/>
                  <a:pt x="50" y="3"/>
                  <a:pt x="50" y="3"/>
                </a:cubicBezTo>
                <a:cubicBezTo>
                  <a:pt x="50" y="3"/>
                  <a:pt x="50" y="3"/>
                  <a:pt x="50" y="3"/>
                </a:cubicBezTo>
                <a:cubicBezTo>
                  <a:pt x="51" y="7"/>
                  <a:pt x="51" y="7"/>
                  <a:pt x="51" y="7"/>
                </a:cubicBezTo>
                <a:cubicBezTo>
                  <a:pt x="50" y="8"/>
                  <a:pt x="50" y="8"/>
                  <a:pt x="50" y="8"/>
                </a:cubicBezTo>
                <a:cubicBezTo>
                  <a:pt x="49" y="5"/>
                  <a:pt x="49" y="5"/>
                  <a:pt x="49" y="5"/>
                </a:cubicBezTo>
                <a:cubicBezTo>
                  <a:pt x="49" y="5"/>
                  <a:pt x="49" y="5"/>
                  <a:pt x="49" y="5"/>
                </a:cubicBezTo>
                <a:cubicBezTo>
                  <a:pt x="48" y="6"/>
                  <a:pt x="48" y="6"/>
                  <a:pt x="48" y="6"/>
                </a:cubicBezTo>
                <a:cubicBezTo>
                  <a:pt x="48" y="6"/>
                  <a:pt x="48" y="6"/>
                  <a:pt x="48" y="6"/>
                </a:cubicBezTo>
                <a:cubicBezTo>
                  <a:pt x="50" y="10"/>
                  <a:pt x="50" y="10"/>
                  <a:pt x="50" y="10"/>
                </a:cubicBezTo>
                <a:cubicBezTo>
                  <a:pt x="46" y="17"/>
                  <a:pt x="46" y="17"/>
                  <a:pt x="46" y="17"/>
                </a:cubicBezTo>
                <a:cubicBezTo>
                  <a:pt x="46" y="17"/>
                  <a:pt x="45" y="17"/>
                  <a:pt x="45" y="18"/>
                </a:cubicBezTo>
                <a:cubicBezTo>
                  <a:pt x="45" y="18"/>
                  <a:pt x="45" y="18"/>
                  <a:pt x="45" y="19"/>
                </a:cubicBezTo>
                <a:cubicBezTo>
                  <a:pt x="44" y="22"/>
                  <a:pt x="44" y="22"/>
                  <a:pt x="44" y="22"/>
                </a:cubicBezTo>
                <a:cubicBezTo>
                  <a:pt x="42" y="17"/>
                  <a:pt x="42" y="17"/>
                  <a:pt x="42" y="17"/>
                </a:cubicBezTo>
                <a:cubicBezTo>
                  <a:pt x="41" y="17"/>
                  <a:pt x="41" y="17"/>
                  <a:pt x="41" y="17"/>
                </a:cubicBezTo>
                <a:cubicBezTo>
                  <a:pt x="41" y="18"/>
                  <a:pt x="41" y="18"/>
                  <a:pt x="41" y="18"/>
                </a:cubicBezTo>
                <a:cubicBezTo>
                  <a:pt x="43" y="23"/>
                  <a:pt x="43" y="23"/>
                  <a:pt x="43" y="23"/>
                </a:cubicBezTo>
                <a:cubicBezTo>
                  <a:pt x="42" y="26"/>
                  <a:pt x="42" y="26"/>
                  <a:pt x="42" y="26"/>
                </a:cubicBezTo>
                <a:cubicBezTo>
                  <a:pt x="40" y="21"/>
                  <a:pt x="40" y="21"/>
                  <a:pt x="40" y="21"/>
                </a:cubicBezTo>
                <a:cubicBezTo>
                  <a:pt x="39" y="21"/>
                  <a:pt x="39" y="21"/>
                  <a:pt x="39" y="21"/>
                </a:cubicBezTo>
                <a:cubicBezTo>
                  <a:pt x="39" y="21"/>
                  <a:pt x="39" y="21"/>
                  <a:pt x="39" y="21"/>
                </a:cubicBezTo>
                <a:cubicBezTo>
                  <a:pt x="39" y="21"/>
                  <a:pt x="39" y="21"/>
                  <a:pt x="39" y="21"/>
                </a:cubicBezTo>
                <a:cubicBezTo>
                  <a:pt x="41" y="27"/>
                  <a:pt x="41" y="27"/>
                  <a:pt x="41" y="27"/>
                </a:cubicBezTo>
                <a:cubicBezTo>
                  <a:pt x="37" y="35"/>
                  <a:pt x="37" y="35"/>
                  <a:pt x="37" y="35"/>
                </a:cubicBezTo>
                <a:cubicBezTo>
                  <a:pt x="37" y="35"/>
                  <a:pt x="37" y="35"/>
                  <a:pt x="37" y="35"/>
                </a:cubicBezTo>
                <a:cubicBezTo>
                  <a:pt x="35" y="28"/>
                  <a:pt x="35" y="28"/>
                  <a:pt x="35" y="28"/>
                </a:cubicBezTo>
                <a:cubicBezTo>
                  <a:pt x="38" y="22"/>
                  <a:pt x="38" y="22"/>
                  <a:pt x="38" y="22"/>
                </a:cubicBezTo>
                <a:cubicBezTo>
                  <a:pt x="37" y="21"/>
                  <a:pt x="37" y="21"/>
                  <a:pt x="37" y="21"/>
                </a:cubicBezTo>
                <a:cubicBezTo>
                  <a:pt x="37" y="22"/>
                  <a:pt x="37" y="22"/>
                  <a:pt x="37" y="22"/>
                </a:cubicBezTo>
                <a:cubicBezTo>
                  <a:pt x="34" y="26"/>
                  <a:pt x="34" y="26"/>
                  <a:pt x="34" y="26"/>
                </a:cubicBezTo>
                <a:cubicBezTo>
                  <a:pt x="34" y="24"/>
                  <a:pt x="34" y="24"/>
                  <a:pt x="34" y="24"/>
                </a:cubicBezTo>
                <a:cubicBezTo>
                  <a:pt x="36" y="18"/>
                  <a:pt x="36" y="18"/>
                  <a:pt x="36" y="18"/>
                </a:cubicBezTo>
                <a:cubicBezTo>
                  <a:pt x="36" y="18"/>
                  <a:pt x="36" y="18"/>
                  <a:pt x="36" y="18"/>
                </a:cubicBezTo>
                <a:cubicBezTo>
                  <a:pt x="35" y="18"/>
                  <a:pt x="35" y="18"/>
                  <a:pt x="35" y="18"/>
                </a:cubicBezTo>
                <a:cubicBezTo>
                  <a:pt x="33" y="22"/>
                  <a:pt x="33" y="22"/>
                  <a:pt x="33" y="22"/>
                </a:cubicBezTo>
                <a:cubicBezTo>
                  <a:pt x="31" y="16"/>
                  <a:pt x="31" y="16"/>
                  <a:pt x="31" y="16"/>
                </a:cubicBezTo>
                <a:cubicBezTo>
                  <a:pt x="31" y="16"/>
                  <a:pt x="31" y="15"/>
                  <a:pt x="31" y="15"/>
                </a:cubicBezTo>
                <a:cubicBezTo>
                  <a:pt x="31" y="14"/>
                  <a:pt x="31" y="14"/>
                  <a:pt x="30" y="14"/>
                </a:cubicBezTo>
                <a:cubicBezTo>
                  <a:pt x="28" y="9"/>
                  <a:pt x="28" y="9"/>
                  <a:pt x="28" y="9"/>
                </a:cubicBezTo>
                <a:cubicBezTo>
                  <a:pt x="31" y="5"/>
                  <a:pt x="31" y="5"/>
                  <a:pt x="31" y="5"/>
                </a:cubicBezTo>
                <a:cubicBezTo>
                  <a:pt x="30" y="4"/>
                  <a:pt x="30" y="4"/>
                  <a:pt x="30" y="4"/>
                </a:cubicBezTo>
                <a:cubicBezTo>
                  <a:pt x="30" y="4"/>
                  <a:pt x="30" y="4"/>
                  <a:pt x="30" y="4"/>
                </a:cubicBezTo>
                <a:cubicBezTo>
                  <a:pt x="28" y="7"/>
                  <a:pt x="28" y="7"/>
                  <a:pt x="28" y="7"/>
                </a:cubicBezTo>
                <a:cubicBezTo>
                  <a:pt x="28" y="6"/>
                  <a:pt x="28" y="6"/>
                  <a:pt x="28" y="6"/>
                </a:cubicBezTo>
                <a:cubicBezTo>
                  <a:pt x="30" y="2"/>
                  <a:pt x="30" y="2"/>
                  <a:pt x="30" y="2"/>
                </a:cubicBezTo>
                <a:cubicBezTo>
                  <a:pt x="29" y="1"/>
                  <a:pt x="29" y="1"/>
                  <a:pt x="29" y="1"/>
                </a:cubicBezTo>
                <a:cubicBezTo>
                  <a:pt x="29" y="1"/>
                  <a:pt x="29" y="1"/>
                  <a:pt x="29" y="1"/>
                </a:cubicBezTo>
                <a:cubicBezTo>
                  <a:pt x="27" y="4"/>
                  <a:pt x="27" y="4"/>
                  <a:pt x="27" y="4"/>
                </a:cubicBezTo>
                <a:cubicBezTo>
                  <a:pt x="26" y="2"/>
                  <a:pt x="26" y="2"/>
                  <a:pt x="26" y="2"/>
                </a:cubicBezTo>
                <a:cubicBezTo>
                  <a:pt x="26" y="1"/>
                  <a:pt x="26" y="1"/>
                  <a:pt x="26" y="0"/>
                </a:cubicBezTo>
                <a:cubicBezTo>
                  <a:pt x="26" y="0"/>
                  <a:pt x="26" y="0"/>
                  <a:pt x="25" y="0"/>
                </a:cubicBezTo>
              </a:path>
            </a:pathLst>
          </a:custGeom>
          <a:solidFill>
            <a:srgbClr val="89E9FF"/>
          </a:solidFill>
          <a:ln w="3175" cap="flat" cmpd="sng" algn="ctr">
            <a:solidFill>
              <a:srgbClr val="89E9FF"/>
            </a:solidFill>
            <a:prstDash val="solid"/>
            <a:round/>
            <a:headEnd type="none" w="med" len="med"/>
            <a:tailEnd type="none" w="med" len="med"/>
          </a:ln>
          <a:effectLst>
            <a:glow rad="50800">
              <a:schemeClr val="accent5">
                <a:satMod val="175000"/>
                <a:alpha val="20000"/>
              </a:schemeClr>
            </a:glow>
          </a:effectLst>
          <a:scene3d>
            <a:camera prst="orthographicFront"/>
            <a:lightRig rig="glow" dir="t"/>
          </a:scene3d>
          <a:sp3d prstMaterial="powder"/>
        </p:spPr>
        <p:txBody>
          <a:bodyPr vert="horz" wrap="square" lIns="91440" tIns="45720" rIns="91440" bIns="45720" numCol="1" rtlCol="0" anchor="t" anchorCtr="0" compatLnSpc="1">
            <a:prstTxWarp prst="textNoShape">
              <a:avLst/>
            </a:prstTxWarp>
          </a:bodyPr>
          <a:lstStyle/>
          <a:p>
            <a:endParaRPr lang="en-US" dirty="0"/>
          </a:p>
        </p:txBody>
      </p:sp>
      <p:sp>
        <p:nvSpPr>
          <p:cNvPr id="15" name="Freeform 13"/>
          <p:cNvSpPr>
            <a:spLocks/>
          </p:cNvSpPr>
          <p:nvPr/>
        </p:nvSpPr>
        <p:spPr bwMode="auto">
          <a:xfrm rot="10587135">
            <a:off x="7344614" y="3205662"/>
            <a:ext cx="253571" cy="252367"/>
          </a:xfrm>
          <a:custGeom>
            <a:avLst/>
            <a:gdLst>
              <a:gd name="T0" fmla="*/ 117 w 177"/>
              <a:gd name="T1" fmla="*/ 15 h 177"/>
              <a:gd name="T2" fmla="*/ 108 w 177"/>
              <a:gd name="T3" fmla="*/ 37 h 177"/>
              <a:gd name="T4" fmla="*/ 91 w 177"/>
              <a:gd name="T5" fmla="*/ 51 h 177"/>
              <a:gd name="T6" fmla="*/ 84 w 177"/>
              <a:gd name="T7" fmla="*/ 50 h 177"/>
              <a:gd name="T8" fmla="*/ 71 w 177"/>
              <a:gd name="T9" fmla="*/ 45 h 177"/>
              <a:gd name="T10" fmla="*/ 59 w 177"/>
              <a:gd name="T11" fmla="*/ 16 h 177"/>
              <a:gd name="T12" fmla="*/ 51 w 177"/>
              <a:gd name="T13" fmla="*/ 2 h 177"/>
              <a:gd name="T14" fmla="*/ 56 w 177"/>
              <a:gd name="T15" fmla="*/ 17 h 177"/>
              <a:gd name="T16" fmla="*/ 66 w 177"/>
              <a:gd name="T17" fmla="*/ 45 h 177"/>
              <a:gd name="T18" fmla="*/ 76 w 177"/>
              <a:gd name="T19" fmla="*/ 64 h 177"/>
              <a:gd name="T20" fmla="*/ 68 w 177"/>
              <a:gd name="T21" fmla="*/ 80 h 177"/>
              <a:gd name="T22" fmla="*/ 52 w 177"/>
              <a:gd name="T23" fmla="*/ 61 h 177"/>
              <a:gd name="T24" fmla="*/ 17 w 177"/>
              <a:gd name="T25" fmla="*/ 50 h 177"/>
              <a:gd name="T26" fmla="*/ 12 w 177"/>
              <a:gd name="T27" fmla="*/ 57 h 177"/>
              <a:gd name="T28" fmla="*/ 4 w 177"/>
              <a:gd name="T29" fmla="*/ 62 h 177"/>
              <a:gd name="T30" fmla="*/ 12 w 177"/>
              <a:gd name="T31" fmla="*/ 68 h 177"/>
              <a:gd name="T32" fmla="*/ 43 w 177"/>
              <a:gd name="T33" fmla="*/ 84 h 177"/>
              <a:gd name="T34" fmla="*/ 67 w 177"/>
              <a:gd name="T35" fmla="*/ 82 h 177"/>
              <a:gd name="T36" fmla="*/ 42 w 177"/>
              <a:gd name="T37" fmla="*/ 95 h 177"/>
              <a:gd name="T38" fmla="*/ 22 w 177"/>
              <a:gd name="T39" fmla="*/ 115 h 177"/>
              <a:gd name="T40" fmla="*/ 4 w 177"/>
              <a:gd name="T41" fmla="*/ 114 h 177"/>
              <a:gd name="T42" fmla="*/ 6 w 177"/>
              <a:gd name="T43" fmla="*/ 125 h 177"/>
              <a:gd name="T44" fmla="*/ 17 w 177"/>
              <a:gd name="T45" fmla="*/ 126 h 177"/>
              <a:gd name="T46" fmla="*/ 45 w 177"/>
              <a:gd name="T47" fmla="*/ 108 h 177"/>
              <a:gd name="T48" fmla="*/ 58 w 177"/>
              <a:gd name="T49" fmla="*/ 112 h 177"/>
              <a:gd name="T50" fmla="*/ 65 w 177"/>
              <a:gd name="T51" fmla="*/ 114 h 177"/>
              <a:gd name="T52" fmla="*/ 62 w 177"/>
              <a:gd name="T53" fmla="*/ 126 h 177"/>
              <a:gd name="T54" fmla="*/ 51 w 177"/>
              <a:gd name="T55" fmla="*/ 160 h 177"/>
              <a:gd name="T56" fmla="*/ 51 w 177"/>
              <a:gd name="T57" fmla="*/ 173 h 177"/>
              <a:gd name="T58" fmla="*/ 64 w 177"/>
              <a:gd name="T59" fmla="*/ 173 h 177"/>
              <a:gd name="T60" fmla="*/ 63 w 177"/>
              <a:gd name="T61" fmla="*/ 155 h 177"/>
              <a:gd name="T62" fmla="*/ 83 w 177"/>
              <a:gd name="T63" fmla="*/ 133 h 177"/>
              <a:gd name="T64" fmla="*/ 88 w 177"/>
              <a:gd name="T65" fmla="*/ 93 h 177"/>
              <a:gd name="T66" fmla="*/ 93 w 177"/>
              <a:gd name="T67" fmla="*/ 133 h 177"/>
              <a:gd name="T68" fmla="*/ 113 w 177"/>
              <a:gd name="T69" fmla="*/ 154 h 177"/>
              <a:gd name="T70" fmla="*/ 113 w 177"/>
              <a:gd name="T71" fmla="*/ 172 h 177"/>
              <a:gd name="T72" fmla="*/ 125 w 177"/>
              <a:gd name="T73" fmla="*/ 171 h 177"/>
              <a:gd name="T74" fmla="*/ 125 w 177"/>
              <a:gd name="T75" fmla="*/ 159 h 177"/>
              <a:gd name="T76" fmla="*/ 115 w 177"/>
              <a:gd name="T77" fmla="*/ 127 h 177"/>
              <a:gd name="T78" fmla="*/ 112 w 177"/>
              <a:gd name="T79" fmla="*/ 115 h 177"/>
              <a:gd name="T80" fmla="*/ 116 w 177"/>
              <a:gd name="T81" fmla="*/ 102 h 177"/>
              <a:gd name="T82" fmla="*/ 140 w 177"/>
              <a:gd name="T83" fmla="*/ 112 h 177"/>
              <a:gd name="T84" fmla="*/ 164 w 177"/>
              <a:gd name="T85" fmla="*/ 130 h 177"/>
              <a:gd name="T86" fmla="*/ 172 w 177"/>
              <a:gd name="T87" fmla="*/ 120 h 177"/>
              <a:gd name="T88" fmla="*/ 164 w 177"/>
              <a:gd name="T89" fmla="*/ 113 h 177"/>
              <a:gd name="T90" fmla="*/ 120 w 177"/>
              <a:gd name="T91" fmla="*/ 101 h 177"/>
              <a:gd name="T92" fmla="*/ 122 w 177"/>
              <a:gd name="T93" fmla="*/ 89 h 177"/>
              <a:gd name="T94" fmla="*/ 127 w 177"/>
              <a:gd name="T95" fmla="*/ 85 h 177"/>
              <a:gd name="T96" fmla="*/ 125 w 177"/>
              <a:gd name="T97" fmla="*/ 75 h 177"/>
              <a:gd name="T98" fmla="*/ 165 w 177"/>
              <a:gd name="T99" fmla="*/ 67 h 177"/>
              <a:gd name="T100" fmla="*/ 173 w 177"/>
              <a:gd name="T101" fmla="*/ 63 h 177"/>
              <a:gd name="T102" fmla="*/ 171 w 177"/>
              <a:gd name="T103" fmla="*/ 52 h 177"/>
              <a:gd name="T104" fmla="*/ 159 w 177"/>
              <a:gd name="T105" fmla="*/ 49 h 177"/>
              <a:gd name="T106" fmla="*/ 128 w 177"/>
              <a:gd name="T107" fmla="*/ 61 h 177"/>
              <a:gd name="T108" fmla="*/ 116 w 177"/>
              <a:gd name="T109" fmla="*/ 64 h 177"/>
              <a:gd name="T110" fmla="*/ 102 w 177"/>
              <a:gd name="T111" fmla="*/ 59 h 177"/>
              <a:gd name="T112" fmla="*/ 116 w 177"/>
              <a:gd name="T113" fmla="*/ 23 h 177"/>
              <a:gd name="T114" fmla="*/ 130 w 177"/>
              <a:gd name="T115"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7" h="177">
                <a:moveTo>
                  <a:pt x="123" y="0"/>
                </a:moveTo>
                <a:cubicBezTo>
                  <a:pt x="122" y="0"/>
                  <a:pt x="121" y="1"/>
                  <a:pt x="121" y="2"/>
                </a:cubicBezTo>
                <a:cubicBezTo>
                  <a:pt x="120" y="3"/>
                  <a:pt x="120" y="4"/>
                  <a:pt x="121" y="5"/>
                </a:cubicBezTo>
                <a:cubicBezTo>
                  <a:pt x="118" y="11"/>
                  <a:pt x="118" y="11"/>
                  <a:pt x="118" y="11"/>
                </a:cubicBezTo>
                <a:cubicBezTo>
                  <a:pt x="115" y="4"/>
                  <a:pt x="115" y="4"/>
                  <a:pt x="115" y="4"/>
                </a:cubicBezTo>
                <a:cubicBezTo>
                  <a:pt x="115" y="4"/>
                  <a:pt x="115" y="3"/>
                  <a:pt x="114" y="3"/>
                </a:cubicBezTo>
                <a:cubicBezTo>
                  <a:pt x="114" y="3"/>
                  <a:pt x="114" y="3"/>
                  <a:pt x="113" y="3"/>
                </a:cubicBezTo>
                <a:cubicBezTo>
                  <a:pt x="113" y="4"/>
                  <a:pt x="112" y="5"/>
                  <a:pt x="113" y="5"/>
                </a:cubicBezTo>
                <a:cubicBezTo>
                  <a:pt x="117" y="15"/>
                  <a:pt x="117" y="15"/>
                  <a:pt x="117" y="15"/>
                </a:cubicBezTo>
                <a:cubicBezTo>
                  <a:pt x="116" y="18"/>
                  <a:pt x="116" y="18"/>
                  <a:pt x="116" y="18"/>
                </a:cubicBezTo>
                <a:cubicBezTo>
                  <a:pt x="112" y="11"/>
                  <a:pt x="112" y="11"/>
                  <a:pt x="112" y="11"/>
                </a:cubicBezTo>
                <a:cubicBezTo>
                  <a:pt x="112" y="10"/>
                  <a:pt x="112" y="10"/>
                  <a:pt x="111" y="10"/>
                </a:cubicBezTo>
                <a:cubicBezTo>
                  <a:pt x="111" y="10"/>
                  <a:pt x="111" y="10"/>
                  <a:pt x="111" y="10"/>
                </a:cubicBezTo>
                <a:cubicBezTo>
                  <a:pt x="110" y="11"/>
                  <a:pt x="110" y="11"/>
                  <a:pt x="110" y="12"/>
                </a:cubicBezTo>
                <a:cubicBezTo>
                  <a:pt x="114" y="22"/>
                  <a:pt x="114" y="22"/>
                  <a:pt x="114" y="22"/>
                </a:cubicBezTo>
                <a:cubicBezTo>
                  <a:pt x="110" y="32"/>
                  <a:pt x="110" y="32"/>
                  <a:pt x="110" y="32"/>
                </a:cubicBezTo>
                <a:cubicBezTo>
                  <a:pt x="109" y="32"/>
                  <a:pt x="108" y="33"/>
                  <a:pt x="108" y="34"/>
                </a:cubicBezTo>
                <a:cubicBezTo>
                  <a:pt x="107" y="35"/>
                  <a:pt x="107" y="36"/>
                  <a:pt x="108" y="37"/>
                </a:cubicBezTo>
                <a:cubicBezTo>
                  <a:pt x="101" y="54"/>
                  <a:pt x="101" y="54"/>
                  <a:pt x="101" y="54"/>
                </a:cubicBezTo>
                <a:cubicBezTo>
                  <a:pt x="96" y="43"/>
                  <a:pt x="96" y="43"/>
                  <a:pt x="96" y="43"/>
                </a:cubicBezTo>
                <a:cubicBezTo>
                  <a:pt x="96" y="42"/>
                  <a:pt x="95" y="42"/>
                  <a:pt x="95" y="42"/>
                </a:cubicBezTo>
                <a:cubicBezTo>
                  <a:pt x="94" y="42"/>
                  <a:pt x="94" y="42"/>
                  <a:pt x="94" y="42"/>
                </a:cubicBezTo>
                <a:cubicBezTo>
                  <a:pt x="93" y="43"/>
                  <a:pt x="93" y="43"/>
                  <a:pt x="93" y="44"/>
                </a:cubicBezTo>
                <a:cubicBezTo>
                  <a:pt x="99" y="58"/>
                  <a:pt x="99" y="58"/>
                  <a:pt x="99" y="58"/>
                </a:cubicBezTo>
                <a:cubicBezTo>
                  <a:pt x="97" y="64"/>
                  <a:pt x="97" y="64"/>
                  <a:pt x="97" y="64"/>
                </a:cubicBezTo>
                <a:cubicBezTo>
                  <a:pt x="92" y="52"/>
                  <a:pt x="92" y="52"/>
                  <a:pt x="92" y="52"/>
                </a:cubicBezTo>
                <a:cubicBezTo>
                  <a:pt x="92" y="52"/>
                  <a:pt x="91" y="51"/>
                  <a:pt x="91" y="51"/>
                </a:cubicBezTo>
                <a:cubicBezTo>
                  <a:pt x="91" y="51"/>
                  <a:pt x="90" y="51"/>
                  <a:pt x="90" y="52"/>
                </a:cubicBezTo>
                <a:cubicBezTo>
                  <a:pt x="90" y="52"/>
                  <a:pt x="89" y="53"/>
                  <a:pt x="90" y="53"/>
                </a:cubicBezTo>
                <a:cubicBezTo>
                  <a:pt x="95" y="67"/>
                  <a:pt x="95" y="67"/>
                  <a:pt x="95" y="67"/>
                </a:cubicBezTo>
                <a:cubicBezTo>
                  <a:pt x="88" y="85"/>
                  <a:pt x="88" y="85"/>
                  <a:pt x="88" y="85"/>
                </a:cubicBezTo>
                <a:cubicBezTo>
                  <a:pt x="88" y="85"/>
                  <a:pt x="88" y="85"/>
                  <a:pt x="88" y="85"/>
                </a:cubicBezTo>
                <a:cubicBezTo>
                  <a:pt x="80" y="66"/>
                  <a:pt x="80" y="66"/>
                  <a:pt x="80" y="66"/>
                </a:cubicBezTo>
                <a:cubicBezTo>
                  <a:pt x="86" y="52"/>
                  <a:pt x="86" y="52"/>
                  <a:pt x="86" y="52"/>
                </a:cubicBezTo>
                <a:cubicBezTo>
                  <a:pt x="86" y="51"/>
                  <a:pt x="85" y="51"/>
                  <a:pt x="85" y="50"/>
                </a:cubicBezTo>
                <a:cubicBezTo>
                  <a:pt x="85" y="50"/>
                  <a:pt x="84" y="50"/>
                  <a:pt x="84" y="50"/>
                </a:cubicBezTo>
                <a:cubicBezTo>
                  <a:pt x="84" y="50"/>
                  <a:pt x="83" y="51"/>
                  <a:pt x="83" y="51"/>
                </a:cubicBezTo>
                <a:cubicBezTo>
                  <a:pt x="78" y="62"/>
                  <a:pt x="78" y="62"/>
                  <a:pt x="78" y="62"/>
                </a:cubicBezTo>
                <a:cubicBezTo>
                  <a:pt x="76" y="57"/>
                  <a:pt x="76" y="57"/>
                  <a:pt x="76" y="57"/>
                </a:cubicBezTo>
                <a:cubicBezTo>
                  <a:pt x="82" y="43"/>
                  <a:pt x="82" y="43"/>
                  <a:pt x="82" y="43"/>
                </a:cubicBezTo>
                <a:cubicBezTo>
                  <a:pt x="82" y="42"/>
                  <a:pt x="82" y="41"/>
                  <a:pt x="81" y="41"/>
                </a:cubicBezTo>
                <a:cubicBezTo>
                  <a:pt x="81" y="41"/>
                  <a:pt x="80" y="41"/>
                  <a:pt x="80" y="41"/>
                </a:cubicBezTo>
                <a:cubicBezTo>
                  <a:pt x="80" y="41"/>
                  <a:pt x="79" y="41"/>
                  <a:pt x="79" y="42"/>
                </a:cubicBezTo>
                <a:cubicBezTo>
                  <a:pt x="74" y="53"/>
                  <a:pt x="74" y="53"/>
                  <a:pt x="74" y="53"/>
                </a:cubicBezTo>
                <a:cubicBezTo>
                  <a:pt x="71" y="45"/>
                  <a:pt x="71" y="45"/>
                  <a:pt x="71" y="45"/>
                </a:cubicBezTo>
                <a:cubicBezTo>
                  <a:pt x="72" y="44"/>
                  <a:pt x="72" y="43"/>
                  <a:pt x="71" y="42"/>
                </a:cubicBezTo>
                <a:cubicBezTo>
                  <a:pt x="71" y="41"/>
                  <a:pt x="70" y="41"/>
                  <a:pt x="69" y="41"/>
                </a:cubicBezTo>
                <a:cubicBezTo>
                  <a:pt x="62" y="23"/>
                  <a:pt x="62" y="23"/>
                  <a:pt x="62" y="23"/>
                </a:cubicBezTo>
                <a:cubicBezTo>
                  <a:pt x="66" y="13"/>
                  <a:pt x="66" y="13"/>
                  <a:pt x="66" y="13"/>
                </a:cubicBezTo>
                <a:cubicBezTo>
                  <a:pt x="66" y="12"/>
                  <a:pt x="66" y="11"/>
                  <a:pt x="65" y="11"/>
                </a:cubicBezTo>
                <a:cubicBezTo>
                  <a:pt x="65" y="11"/>
                  <a:pt x="65" y="11"/>
                  <a:pt x="65" y="11"/>
                </a:cubicBezTo>
                <a:cubicBezTo>
                  <a:pt x="64" y="11"/>
                  <a:pt x="63" y="11"/>
                  <a:pt x="63" y="12"/>
                </a:cubicBezTo>
                <a:cubicBezTo>
                  <a:pt x="60" y="19"/>
                  <a:pt x="60" y="19"/>
                  <a:pt x="60" y="19"/>
                </a:cubicBezTo>
                <a:cubicBezTo>
                  <a:pt x="59" y="16"/>
                  <a:pt x="59" y="16"/>
                  <a:pt x="59" y="16"/>
                </a:cubicBezTo>
                <a:cubicBezTo>
                  <a:pt x="63" y="6"/>
                  <a:pt x="63" y="6"/>
                  <a:pt x="63" y="6"/>
                </a:cubicBezTo>
                <a:cubicBezTo>
                  <a:pt x="63" y="5"/>
                  <a:pt x="63" y="4"/>
                  <a:pt x="62" y="4"/>
                </a:cubicBezTo>
                <a:cubicBezTo>
                  <a:pt x="62" y="4"/>
                  <a:pt x="62" y="4"/>
                  <a:pt x="62" y="4"/>
                </a:cubicBezTo>
                <a:cubicBezTo>
                  <a:pt x="61" y="4"/>
                  <a:pt x="61" y="4"/>
                  <a:pt x="60" y="5"/>
                </a:cubicBezTo>
                <a:cubicBezTo>
                  <a:pt x="57" y="12"/>
                  <a:pt x="57" y="12"/>
                  <a:pt x="57" y="12"/>
                </a:cubicBezTo>
                <a:cubicBezTo>
                  <a:pt x="54" y="6"/>
                  <a:pt x="54" y="6"/>
                  <a:pt x="54" y="6"/>
                </a:cubicBezTo>
                <a:cubicBezTo>
                  <a:pt x="55" y="5"/>
                  <a:pt x="55" y="4"/>
                  <a:pt x="55" y="3"/>
                </a:cubicBezTo>
                <a:cubicBezTo>
                  <a:pt x="54" y="2"/>
                  <a:pt x="53" y="2"/>
                  <a:pt x="52" y="2"/>
                </a:cubicBezTo>
                <a:cubicBezTo>
                  <a:pt x="52" y="2"/>
                  <a:pt x="51" y="2"/>
                  <a:pt x="51" y="2"/>
                </a:cubicBezTo>
                <a:cubicBezTo>
                  <a:pt x="50" y="2"/>
                  <a:pt x="49" y="4"/>
                  <a:pt x="50" y="5"/>
                </a:cubicBezTo>
                <a:cubicBezTo>
                  <a:pt x="50" y="6"/>
                  <a:pt x="51" y="7"/>
                  <a:pt x="52" y="7"/>
                </a:cubicBezTo>
                <a:cubicBezTo>
                  <a:pt x="54" y="13"/>
                  <a:pt x="54" y="13"/>
                  <a:pt x="54" y="13"/>
                </a:cubicBezTo>
                <a:cubicBezTo>
                  <a:pt x="47" y="10"/>
                  <a:pt x="47" y="10"/>
                  <a:pt x="47" y="10"/>
                </a:cubicBezTo>
                <a:cubicBezTo>
                  <a:pt x="47" y="10"/>
                  <a:pt x="47" y="10"/>
                  <a:pt x="47" y="10"/>
                </a:cubicBezTo>
                <a:cubicBezTo>
                  <a:pt x="46" y="10"/>
                  <a:pt x="46" y="11"/>
                  <a:pt x="45" y="11"/>
                </a:cubicBezTo>
                <a:cubicBezTo>
                  <a:pt x="45" y="12"/>
                  <a:pt x="45" y="13"/>
                  <a:pt x="46" y="13"/>
                </a:cubicBezTo>
                <a:cubicBezTo>
                  <a:pt x="46" y="13"/>
                  <a:pt x="46" y="13"/>
                  <a:pt x="46" y="13"/>
                </a:cubicBezTo>
                <a:cubicBezTo>
                  <a:pt x="56" y="17"/>
                  <a:pt x="56" y="17"/>
                  <a:pt x="56" y="17"/>
                </a:cubicBezTo>
                <a:cubicBezTo>
                  <a:pt x="57" y="20"/>
                  <a:pt x="57" y="20"/>
                  <a:pt x="57" y="20"/>
                </a:cubicBezTo>
                <a:cubicBezTo>
                  <a:pt x="50" y="17"/>
                  <a:pt x="50" y="17"/>
                  <a:pt x="50" y="17"/>
                </a:cubicBezTo>
                <a:cubicBezTo>
                  <a:pt x="50" y="17"/>
                  <a:pt x="50" y="17"/>
                  <a:pt x="49" y="17"/>
                </a:cubicBezTo>
                <a:cubicBezTo>
                  <a:pt x="49" y="17"/>
                  <a:pt x="48" y="17"/>
                  <a:pt x="48" y="18"/>
                </a:cubicBezTo>
                <a:cubicBezTo>
                  <a:pt x="48" y="19"/>
                  <a:pt x="48" y="19"/>
                  <a:pt x="49" y="20"/>
                </a:cubicBezTo>
                <a:cubicBezTo>
                  <a:pt x="49" y="20"/>
                  <a:pt x="49" y="20"/>
                  <a:pt x="49" y="20"/>
                </a:cubicBezTo>
                <a:cubicBezTo>
                  <a:pt x="59" y="24"/>
                  <a:pt x="59" y="24"/>
                  <a:pt x="59" y="24"/>
                </a:cubicBezTo>
                <a:cubicBezTo>
                  <a:pt x="66" y="42"/>
                  <a:pt x="66" y="42"/>
                  <a:pt x="66" y="42"/>
                </a:cubicBezTo>
                <a:cubicBezTo>
                  <a:pt x="66" y="42"/>
                  <a:pt x="66" y="44"/>
                  <a:pt x="66" y="45"/>
                </a:cubicBezTo>
                <a:cubicBezTo>
                  <a:pt x="66" y="46"/>
                  <a:pt x="67" y="46"/>
                  <a:pt x="68" y="46"/>
                </a:cubicBezTo>
                <a:cubicBezTo>
                  <a:pt x="72" y="54"/>
                  <a:pt x="72" y="54"/>
                  <a:pt x="72" y="54"/>
                </a:cubicBezTo>
                <a:cubicBezTo>
                  <a:pt x="60" y="50"/>
                  <a:pt x="60" y="50"/>
                  <a:pt x="60" y="50"/>
                </a:cubicBezTo>
                <a:cubicBezTo>
                  <a:pt x="60" y="50"/>
                  <a:pt x="60" y="50"/>
                  <a:pt x="60" y="50"/>
                </a:cubicBezTo>
                <a:cubicBezTo>
                  <a:pt x="59" y="50"/>
                  <a:pt x="59" y="50"/>
                  <a:pt x="58" y="50"/>
                </a:cubicBezTo>
                <a:cubicBezTo>
                  <a:pt x="58" y="51"/>
                  <a:pt x="58" y="52"/>
                  <a:pt x="59" y="52"/>
                </a:cubicBezTo>
                <a:cubicBezTo>
                  <a:pt x="59" y="52"/>
                  <a:pt x="59" y="52"/>
                  <a:pt x="59" y="52"/>
                </a:cubicBezTo>
                <a:cubicBezTo>
                  <a:pt x="73" y="58"/>
                  <a:pt x="73" y="58"/>
                  <a:pt x="73" y="58"/>
                </a:cubicBezTo>
                <a:cubicBezTo>
                  <a:pt x="76" y="64"/>
                  <a:pt x="76" y="64"/>
                  <a:pt x="76" y="64"/>
                </a:cubicBezTo>
                <a:cubicBezTo>
                  <a:pt x="64" y="59"/>
                  <a:pt x="64" y="59"/>
                  <a:pt x="64" y="59"/>
                </a:cubicBezTo>
                <a:cubicBezTo>
                  <a:pt x="64" y="59"/>
                  <a:pt x="64" y="59"/>
                  <a:pt x="64" y="59"/>
                </a:cubicBezTo>
                <a:cubicBezTo>
                  <a:pt x="63" y="59"/>
                  <a:pt x="63" y="59"/>
                  <a:pt x="62" y="60"/>
                </a:cubicBezTo>
                <a:cubicBezTo>
                  <a:pt x="62" y="61"/>
                  <a:pt x="62" y="61"/>
                  <a:pt x="63" y="62"/>
                </a:cubicBezTo>
                <a:cubicBezTo>
                  <a:pt x="63" y="62"/>
                  <a:pt x="63" y="62"/>
                  <a:pt x="63" y="62"/>
                </a:cubicBezTo>
                <a:cubicBezTo>
                  <a:pt x="77" y="67"/>
                  <a:pt x="77" y="67"/>
                  <a:pt x="77" y="67"/>
                </a:cubicBezTo>
                <a:cubicBezTo>
                  <a:pt x="85" y="86"/>
                  <a:pt x="85" y="86"/>
                  <a:pt x="85" y="86"/>
                </a:cubicBezTo>
                <a:cubicBezTo>
                  <a:pt x="85" y="86"/>
                  <a:pt x="85" y="86"/>
                  <a:pt x="85" y="86"/>
                </a:cubicBezTo>
                <a:cubicBezTo>
                  <a:pt x="68" y="80"/>
                  <a:pt x="68" y="80"/>
                  <a:pt x="68" y="80"/>
                </a:cubicBezTo>
                <a:cubicBezTo>
                  <a:pt x="63" y="66"/>
                  <a:pt x="63" y="66"/>
                  <a:pt x="63" y="66"/>
                </a:cubicBezTo>
                <a:cubicBezTo>
                  <a:pt x="63" y="65"/>
                  <a:pt x="62" y="65"/>
                  <a:pt x="61" y="65"/>
                </a:cubicBezTo>
                <a:cubicBezTo>
                  <a:pt x="61" y="65"/>
                  <a:pt x="61" y="65"/>
                  <a:pt x="61" y="65"/>
                </a:cubicBezTo>
                <a:cubicBezTo>
                  <a:pt x="60" y="65"/>
                  <a:pt x="60" y="66"/>
                  <a:pt x="60" y="67"/>
                </a:cubicBezTo>
                <a:cubicBezTo>
                  <a:pt x="65" y="78"/>
                  <a:pt x="65" y="78"/>
                  <a:pt x="65" y="78"/>
                </a:cubicBezTo>
                <a:cubicBezTo>
                  <a:pt x="59" y="76"/>
                  <a:pt x="59" y="76"/>
                  <a:pt x="59" y="76"/>
                </a:cubicBezTo>
                <a:cubicBezTo>
                  <a:pt x="53" y="62"/>
                  <a:pt x="53" y="62"/>
                  <a:pt x="53" y="62"/>
                </a:cubicBezTo>
                <a:cubicBezTo>
                  <a:pt x="53" y="61"/>
                  <a:pt x="53" y="61"/>
                  <a:pt x="52" y="61"/>
                </a:cubicBezTo>
                <a:cubicBezTo>
                  <a:pt x="52" y="61"/>
                  <a:pt x="52" y="61"/>
                  <a:pt x="52" y="61"/>
                </a:cubicBezTo>
                <a:cubicBezTo>
                  <a:pt x="51" y="61"/>
                  <a:pt x="51" y="62"/>
                  <a:pt x="51" y="63"/>
                </a:cubicBezTo>
                <a:cubicBezTo>
                  <a:pt x="55" y="74"/>
                  <a:pt x="55" y="74"/>
                  <a:pt x="55" y="74"/>
                </a:cubicBezTo>
                <a:cubicBezTo>
                  <a:pt x="40" y="68"/>
                  <a:pt x="40" y="68"/>
                  <a:pt x="40" y="68"/>
                </a:cubicBezTo>
                <a:cubicBezTo>
                  <a:pt x="40" y="67"/>
                  <a:pt x="39" y="66"/>
                  <a:pt x="38" y="66"/>
                </a:cubicBezTo>
                <a:cubicBezTo>
                  <a:pt x="38" y="66"/>
                  <a:pt x="38" y="65"/>
                  <a:pt x="37" y="65"/>
                </a:cubicBezTo>
                <a:cubicBezTo>
                  <a:pt x="37" y="65"/>
                  <a:pt x="36" y="66"/>
                  <a:pt x="35" y="66"/>
                </a:cubicBezTo>
                <a:cubicBezTo>
                  <a:pt x="23" y="61"/>
                  <a:pt x="23" y="61"/>
                  <a:pt x="23" y="61"/>
                </a:cubicBezTo>
                <a:cubicBezTo>
                  <a:pt x="19" y="51"/>
                  <a:pt x="19" y="51"/>
                  <a:pt x="19" y="51"/>
                </a:cubicBezTo>
                <a:cubicBezTo>
                  <a:pt x="19" y="50"/>
                  <a:pt x="18" y="50"/>
                  <a:pt x="17" y="50"/>
                </a:cubicBezTo>
                <a:cubicBezTo>
                  <a:pt x="17" y="50"/>
                  <a:pt x="17" y="50"/>
                  <a:pt x="17" y="50"/>
                </a:cubicBezTo>
                <a:cubicBezTo>
                  <a:pt x="16" y="50"/>
                  <a:pt x="16" y="51"/>
                  <a:pt x="16" y="52"/>
                </a:cubicBezTo>
                <a:cubicBezTo>
                  <a:pt x="19" y="60"/>
                  <a:pt x="19" y="60"/>
                  <a:pt x="19" y="60"/>
                </a:cubicBezTo>
                <a:cubicBezTo>
                  <a:pt x="16" y="58"/>
                  <a:pt x="16" y="58"/>
                  <a:pt x="16" y="58"/>
                </a:cubicBezTo>
                <a:cubicBezTo>
                  <a:pt x="12" y="48"/>
                  <a:pt x="12" y="48"/>
                  <a:pt x="12" y="48"/>
                </a:cubicBezTo>
                <a:cubicBezTo>
                  <a:pt x="12" y="47"/>
                  <a:pt x="11" y="47"/>
                  <a:pt x="11" y="47"/>
                </a:cubicBezTo>
                <a:cubicBezTo>
                  <a:pt x="10" y="47"/>
                  <a:pt x="10" y="47"/>
                  <a:pt x="10" y="47"/>
                </a:cubicBezTo>
                <a:cubicBezTo>
                  <a:pt x="9" y="47"/>
                  <a:pt x="9" y="48"/>
                  <a:pt x="9" y="49"/>
                </a:cubicBezTo>
                <a:cubicBezTo>
                  <a:pt x="12" y="57"/>
                  <a:pt x="12" y="57"/>
                  <a:pt x="12" y="57"/>
                </a:cubicBezTo>
                <a:cubicBezTo>
                  <a:pt x="6" y="54"/>
                  <a:pt x="6" y="54"/>
                  <a:pt x="6" y="54"/>
                </a:cubicBezTo>
                <a:cubicBezTo>
                  <a:pt x="6" y="53"/>
                  <a:pt x="5" y="52"/>
                  <a:pt x="4" y="52"/>
                </a:cubicBezTo>
                <a:cubicBezTo>
                  <a:pt x="4" y="52"/>
                  <a:pt x="4" y="52"/>
                  <a:pt x="3" y="52"/>
                </a:cubicBezTo>
                <a:cubicBezTo>
                  <a:pt x="2" y="52"/>
                  <a:pt x="1" y="52"/>
                  <a:pt x="1" y="53"/>
                </a:cubicBezTo>
                <a:cubicBezTo>
                  <a:pt x="0" y="55"/>
                  <a:pt x="1" y="56"/>
                  <a:pt x="2" y="57"/>
                </a:cubicBezTo>
                <a:cubicBezTo>
                  <a:pt x="3" y="57"/>
                  <a:pt x="3" y="57"/>
                  <a:pt x="3" y="57"/>
                </a:cubicBezTo>
                <a:cubicBezTo>
                  <a:pt x="4" y="57"/>
                  <a:pt x="4" y="57"/>
                  <a:pt x="5" y="57"/>
                </a:cubicBezTo>
                <a:cubicBezTo>
                  <a:pt x="11" y="59"/>
                  <a:pt x="11" y="59"/>
                  <a:pt x="11" y="59"/>
                </a:cubicBezTo>
                <a:cubicBezTo>
                  <a:pt x="4" y="62"/>
                  <a:pt x="4" y="62"/>
                  <a:pt x="4" y="62"/>
                </a:cubicBezTo>
                <a:cubicBezTo>
                  <a:pt x="3" y="63"/>
                  <a:pt x="3" y="63"/>
                  <a:pt x="3" y="64"/>
                </a:cubicBezTo>
                <a:cubicBezTo>
                  <a:pt x="4" y="65"/>
                  <a:pt x="4" y="65"/>
                  <a:pt x="4" y="65"/>
                </a:cubicBezTo>
                <a:cubicBezTo>
                  <a:pt x="5" y="65"/>
                  <a:pt x="5" y="65"/>
                  <a:pt x="5" y="65"/>
                </a:cubicBezTo>
                <a:cubicBezTo>
                  <a:pt x="15" y="61"/>
                  <a:pt x="15" y="61"/>
                  <a:pt x="15" y="61"/>
                </a:cubicBezTo>
                <a:cubicBezTo>
                  <a:pt x="18" y="62"/>
                  <a:pt x="18" y="62"/>
                  <a:pt x="18" y="62"/>
                </a:cubicBezTo>
                <a:cubicBezTo>
                  <a:pt x="11" y="65"/>
                  <a:pt x="11" y="65"/>
                  <a:pt x="11" y="65"/>
                </a:cubicBezTo>
                <a:cubicBezTo>
                  <a:pt x="10" y="65"/>
                  <a:pt x="10" y="66"/>
                  <a:pt x="10" y="67"/>
                </a:cubicBezTo>
                <a:cubicBezTo>
                  <a:pt x="11" y="68"/>
                  <a:pt x="11" y="68"/>
                  <a:pt x="11" y="68"/>
                </a:cubicBezTo>
                <a:cubicBezTo>
                  <a:pt x="12" y="68"/>
                  <a:pt x="12" y="68"/>
                  <a:pt x="12" y="68"/>
                </a:cubicBezTo>
                <a:cubicBezTo>
                  <a:pt x="22" y="63"/>
                  <a:pt x="22" y="63"/>
                  <a:pt x="22" y="63"/>
                </a:cubicBezTo>
                <a:cubicBezTo>
                  <a:pt x="34" y="69"/>
                  <a:pt x="34" y="69"/>
                  <a:pt x="34" y="69"/>
                </a:cubicBezTo>
                <a:cubicBezTo>
                  <a:pt x="34" y="70"/>
                  <a:pt x="35" y="71"/>
                  <a:pt x="36" y="71"/>
                </a:cubicBezTo>
                <a:cubicBezTo>
                  <a:pt x="36" y="71"/>
                  <a:pt x="37" y="71"/>
                  <a:pt x="37" y="71"/>
                </a:cubicBezTo>
                <a:cubicBezTo>
                  <a:pt x="38" y="71"/>
                  <a:pt x="39" y="71"/>
                  <a:pt x="39" y="71"/>
                </a:cubicBezTo>
                <a:cubicBezTo>
                  <a:pt x="54" y="77"/>
                  <a:pt x="54" y="77"/>
                  <a:pt x="54" y="77"/>
                </a:cubicBezTo>
                <a:cubicBezTo>
                  <a:pt x="43" y="82"/>
                  <a:pt x="43" y="82"/>
                  <a:pt x="43" y="82"/>
                </a:cubicBezTo>
                <a:cubicBezTo>
                  <a:pt x="42" y="82"/>
                  <a:pt x="42" y="83"/>
                  <a:pt x="42" y="84"/>
                </a:cubicBezTo>
                <a:cubicBezTo>
                  <a:pt x="43" y="84"/>
                  <a:pt x="43" y="84"/>
                  <a:pt x="43" y="84"/>
                </a:cubicBezTo>
                <a:cubicBezTo>
                  <a:pt x="43" y="84"/>
                  <a:pt x="43" y="84"/>
                  <a:pt x="44" y="84"/>
                </a:cubicBezTo>
                <a:cubicBezTo>
                  <a:pt x="44" y="84"/>
                  <a:pt x="44" y="84"/>
                  <a:pt x="44" y="84"/>
                </a:cubicBezTo>
                <a:cubicBezTo>
                  <a:pt x="58" y="78"/>
                  <a:pt x="58" y="78"/>
                  <a:pt x="58" y="78"/>
                </a:cubicBezTo>
                <a:cubicBezTo>
                  <a:pt x="64" y="81"/>
                  <a:pt x="64" y="81"/>
                  <a:pt x="64" y="81"/>
                </a:cubicBezTo>
                <a:cubicBezTo>
                  <a:pt x="52" y="86"/>
                  <a:pt x="52" y="86"/>
                  <a:pt x="52" y="86"/>
                </a:cubicBezTo>
                <a:cubicBezTo>
                  <a:pt x="52" y="86"/>
                  <a:pt x="51" y="87"/>
                  <a:pt x="52" y="87"/>
                </a:cubicBezTo>
                <a:cubicBezTo>
                  <a:pt x="52" y="88"/>
                  <a:pt x="52" y="88"/>
                  <a:pt x="52" y="88"/>
                </a:cubicBezTo>
                <a:cubicBezTo>
                  <a:pt x="54" y="88"/>
                  <a:pt x="54" y="88"/>
                  <a:pt x="54" y="88"/>
                </a:cubicBezTo>
                <a:cubicBezTo>
                  <a:pt x="67" y="82"/>
                  <a:pt x="67" y="82"/>
                  <a:pt x="67" y="82"/>
                </a:cubicBezTo>
                <a:cubicBezTo>
                  <a:pt x="84" y="89"/>
                  <a:pt x="84" y="89"/>
                  <a:pt x="84" y="89"/>
                </a:cubicBezTo>
                <a:cubicBezTo>
                  <a:pt x="65" y="97"/>
                  <a:pt x="65" y="97"/>
                  <a:pt x="65" y="97"/>
                </a:cubicBezTo>
                <a:cubicBezTo>
                  <a:pt x="51" y="91"/>
                  <a:pt x="51" y="91"/>
                  <a:pt x="51" y="91"/>
                </a:cubicBezTo>
                <a:cubicBezTo>
                  <a:pt x="51" y="91"/>
                  <a:pt x="51" y="91"/>
                  <a:pt x="51" y="91"/>
                </a:cubicBezTo>
                <a:cubicBezTo>
                  <a:pt x="50" y="91"/>
                  <a:pt x="49" y="91"/>
                  <a:pt x="49" y="92"/>
                </a:cubicBezTo>
                <a:cubicBezTo>
                  <a:pt x="49" y="92"/>
                  <a:pt x="49" y="93"/>
                  <a:pt x="50" y="94"/>
                </a:cubicBezTo>
                <a:cubicBezTo>
                  <a:pt x="61" y="98"/>
                  <a:pt x="61" y="98"/>
                  <a:pt x="61" y="98"/>
                </a:cubicBezTo>
                <a:cubicBezTo>
                  <a:pt x="56" y="101"/>
                  <a:pt x="56" y="101"/>
                  <a:pt x="56" y="101"/>
                </a:cubicBezTo>
                <a:cubicBezTo>
                  <a:pt x="42" y="95"/>
                  <a:pt x="42" y="95"/>
                  <a:pt x="42" y="95"/>
                </a:cubicBezTo>
                <a:cubicBezTo>
                  <a:pt x="42" y="95"/>
                  <a:pt x="41" y="95"/>
                  <a:pt x="41" y="95"/>
                </a:cubicBezTo>
                <a:cubicBezTo>
                  <a:pt x="41" y="95"/>
                  <a:pt x="40" y="95"/>
                  <a:pt x="40" y="96"/>
                </a:cubicBezTo>
                <a:cubicBezTo>
                  <a:pt x="40" y="96"/>
                  <a:pt x="40" y="97"/>
                  <a:pt x="41" y="97"/>
                </a:cubicBezTo>
                <a:cubicBezTo>
                  <a:pt x="52" y="102"/>
                  <a:pt x="52" y="102"/>
                  <a:pt x="52" y="102"/>
                </a:cubicBezTo>
                <a:cubicBezTo>
                  <a:pt x="44" y="106"/>
                  <a:pt x="44" y="106"/>
                  <a:pt x="44" y="106"/>
                </a:cubicBezTo>
                <a:cubicBezTo>
                  <a:pt x="44" y="105"/>
                  <a:pt x="43" y="105"/>
                  <a:pt x="42" y="105"/>
                </a:cubicBezTo>
                <a:cubicBezTo>
                  <a:pt x="42" y="105"/>
                  <a:pt x="42" y="105"/>
                  <a:pt x="41" y="105"/>
                </a:cubicBezTo>
                <a:cubicBezTo>
                  <a:pt x="40" y="106"/>
                  <a:pt x="40" y="106"/>
                  <a:pt x="39" y="108"/>
                </a:cubicBezTo>
                <a:cubicBezTo>
                  <a:pt x="22" y="115"/>
                  <a:pt x="22" y="115"/>
                  <a:pt x="22" y="115"/>
                </a:cubicBezTo>
                <a:cubicBezTo>
                  <a:pt x="12" y="111"/>
                  <a:pt x="12" y="111"/>
                  <a:pt x="12" y="111"/>
                </a:cubicBezTo>
                <a:cubicBezTo>
                  <a:pt x="12" y="110"/>
                  <a:pt x="12" y="110"/>
                  <a:pt x="12" y="110"/>
                </a:cubicBezTo>
                <a:cubicBezTo>
                  <a:pt x="11" y="110"/>
                  <a:pt x="11" y="111"/>
                  <a:pt x="10" y="111"/>
                </a:cubicBezTo>
                <a:cubicBezTo>
                  <a:pt x="10" y="112"/>
                  <a:pt x="10" y="113"/>
                  <a:pt x="11" y="113"/>
                </a:cubicBezTo>
                <a:cubicBezTo>
                  <a:pt x="19" y="116"/>
                  <a:pt x="19" y="116"/>
                  <a:pt x="19" y="116"/>
                </a:cubicBezTo>
                <a:cubicBezTo>
                  <a:pt x="15" y="118"/>
                  <a:pt x="15" y="118"/>
                  <a:pt x="15" y="118"/>
                </a:cubicBezTo>
                <a:cubicBezTo>
                  <a:pt x="5" y="113"/>
                  <a:pt x="5" y="113"/>
                  <a:pt x="5" y="113"/>
                </a:cubicBezTo>
                <a:cubicBezTo>
                  <a:pt x="5" y="113"/>
                  <a:pt x="5" y="113"/>
                  <a:pt x="5" y="113"/>
                </a:cubicBezTo>
                <a:cubicBezTo>
                  <a:pt x="4" y="113"/>
                  <a:pt x="4" y="114"/>
                  <a:pt x="4" y="114"/>
                </a:cubicBezTo>
                <a:cubicBezTo>
                  <a:pt x="3" y="115"/>
                  <a:pt x="4" y="116"/>
                  <a:pt x="4" y="116"/>
                </a:cubicBezTo>
                <a:cubicBezTo>
                  <a:pt x="12" y="119"/>
                  <a:pt x="12" y="119"/>
                  <a:pt x="12" y="119"/>
                </a:cubicBezTo>
                <a:cubicBezTo>
                  <a:pt x="5" y="122"/>
                  <a:pt x="5" y="122"/>
                  <a:pt x="5" y="122"/>
                </a:cubicBezTo>
                <a:cubicBezTo>
                  <a:pt x="4" y="122"/>
                  <a:pt x="4" y="121"/>
                  <a:pt x="3" y="121"/>
                </a:cubicBezTo>
                <a:cubicBezTo>
                  <a:pt x="3" y="121"/>
                  <a:pt x="2" y="122"/>
                  <a:pt x="2" y="122"/>
                </a:cubicBezTo>
                <a:cubicBezTo>
                  <a:pt x="1" y="122"/>
                  <a:pt x="0" y="124"/>
                  <a:pt x="1" y="125"/>
                </a:cubicBezTo>
                <a:cubicBezTo>
                  <a:pt x="1" y="126"/>
                  <a:pt x="2" y="127"/>
                  <a:pt x="3" y="127"/>
                </a:cubicBezTo>
                <a:cubicBezTo>
                  <a:pt x="4" y="127"/>
                  <a:pt x="4" y="127"/>
                  <a:pt x="4" y="127"/>
                </a:cubicBezTo>
                <a:cubicBezTo>
                  <a:pt x="5" y="126"/>
                  <a:pt x="6" y="126"/>
                  <a:pt x="6" y="125"/>
                </a:cubicBezTo>
                <a:cubicBezTo>
                  <a:pt x="13" y="122"/>
                  <a:pt x="13" y="122"/>
                  <a:pt x="13" y="122"/>
                </a:cubicBezTo>
                <a:cubicBezTo>
                  <a:pt x="10" y="129"/>
                  <a:pt x="10" y="129"/>
                  <a:pt x="10" y="129"/>
                </a:cubicBezTo>
                <a:cubicBezTo>
                  <a:pt x="10" y="130"/>
                  <a:pt x="10" y="131"/>
                  <a:pt x="11" y="131"/>
                </a:cubicBezTo>
                <a:cubicBezTo>
                  <a:pt x="11" y="131"/>
                  <a:pt x="11" y="131"/>
                  <a:pt x="11" y="131"/>
                </a:cubicBezTo>
                <a:cubicBezTo>
                  <a:pt x="11" y="131"/>
                  <a:pt x="11" y="131"/>
                  <a:pt x="11" y="131"/>
                </a:cubicBezTo>
                <a:cubicBezTo>
                  <a:pt x="12" y="131"/>
                  <a:pt x="12" y="131"/>
                  <a:pt x="13" y="130"/>
                </a:cubicBezTo>
                <a:cubicBezTo>
                  <a:pt x="17" y="120"/>
                  <a:pt x="17" y="120"/>
                  <a:pt x="17" y="120"/>
                </a:cubicBezTo>
                <a:cubicBezTo>
                  <a:pt x="20" y="119"/>
                  <a:pt x="20" y="119"/>
                  <a:pt x="20" y="119"/>
                </a:cubicBezTo>
                <a:cubicBezTo>
                  <a:pt x="17" y="126"/>
                  <a:pt x="17" y="126"/>
                  <a:pt x="17" y="126"/>
                </a:cubicBezTo>
                <a:cubicBezTo>
                  <a:pt x="16" y="127"/>
                  <a:pt x="17" y="128"/>
                  <a:pt x="17" y="128"/>
                </a:cubicBezTo>
                <a:cubicBezTo>
                  <a:pt x="18" y="128"/>
                  <a:pt x="18" y="128"/>
                  <a:pt x="18" y="128"/>
                </a:cubicBezTo>
                <a:cubicBezTo>
                  <a:pt x="18" y="128"/>
                  <a:pt x="18" y="128"/>
                  <a:pt x="18" y="128"/>
                </a:cubicBezTo>
                <a:cubicBezTo>
                  <a:pt x="19" y="128"/>
                  <a:pt x="19" y="128"/>
                  <a:pt x="19" y="127"/>
                </a:cubicBezTo>
                <a:cubicBezTo>
                  <a:pt x="23" y="117"/>
                  <a:pt x="23" y="117"/>
                  <a:pt x="23" y="117"/>
                </a:cubicBezTo>
                <a:cubicBezTo>
                  <a:pt x="41" y="110"/>
                  <a:pt x="41" y="110"/>
                  <a:pt x="41" y="110"/>
                </a:cubicBezTo>
                <a:cubicBezTo>
                  <a:pt x="41" y="111"/>
                  <a:pt x="42" y="111"/>
                  <a:pt x="42" y="111"/>
                </a:cubicBezTo>
                <a:cubicBezTo>
                  <a:pt x="43" y="111"/>
                  <a:pt x="43" y="111"/>
                  <a:pt x="44" y="111"/>
                </a:cubicBezTo>
                <a:cubicBezTo>
                  <a:pt x="45" y="110"/>
                  <a:pt x="45" y="109"/>
                  <a:pt x="45" y="108"/>
                </a:cubicBezTo>
                <a:cubicBezTo>
                  <a:pt x="53" y="105"/>
                  <a:pt x="53" y="105"/>
                  <a:pt x="53" y="105"/>
                </a:cubicBezTo>
                <a:cubicBezTo>
                  <a:pt x="49" y="116"/>
                  <a:pt x="49" y="116"/>
                  <a:pt x="49" y="116"/>
                </a:cubicBezTo>
                <a:cubicBezTo>
                  <a:pt x="48" y="117"/>
                  <a:pt x="49" y="118"/>
                  <a:pt x="49" y="118"/>
                </a:cubicBezTo>
                <a:cubicBezTo>
                  <a:pt x="49" y="118"/>
                  <a:pt x="49" y="118"/>
                  <a:pt x="49" y="118"/>
                </a:cubicBezTo>
                <a:cubicBezTo>
                  <a:pt x="50" y="118"/>
                  <a:pt x="50" y="118"/>
                  <a:pt x="50" y="118"/>
                </a:cubicBezTo>
                <a:cubicBezTo>
                  <a:pt x="50" y="118"/>
                  <a:pt x="51" y="118"/>
                  <a:pt x="51" y="117"/>
                </a:cubicBezTo>
                <a:cubicBezTo>
                  <a:pt x="57" y="103"/>
                  <a:pt x="57" y="103"/>
                  <a:pt x="57" y="103"/>
                </a:cubicBezTo>
                <a:cubicBezTo>
                  <a:pt x="62" y="101"/>
                  <a:pt x="62" y="101"/>
                  <a:pt x="62" y="101"/>
                </a:cubicBezTo>
                <a:cubicBezTo>
                  <a:pt x="58" y="112"/>
                  <a:pt x="58" y="112"/>
                  <a:pt x="58" y="112"/>
                </a:cubicBezTo>
                <a:cubicBezTo>
                  <a:pt x="58" y="113"/>
                  <a:pt x="58" y="114"/>
                  <a:pt x="59" y="114"/>
                </a:cubicBezTo>
                <a:cubicBezTo>
                  <a:pt x="59" y="114"/>
                  <a:pt x="59" y="114"/>
                  <a:pt x="59" y="114"/>
                </a:cubicBezTo>
                <a:cubicBezTo>
                  <a:pt x="59" y="114"/>
                  <a:pt x="59" y="114"/>
                  <a:pt x="59" y="114"/>
                </a:cubicBezTo>
                <a:cubicBezTo>
                  <a:pt x="60" y="114"/>
                  <a:pt x="60" y="114"/>
                  <a:pt x="60" y="113"/>
                </a:cubicBezTo>
                <a:cubicBezTo>
                  <a:pt x="66" y="99"/>
                  <a:pt x="66" y="99"/>
                  <a:pt x="66" y="99"/>
                </a:cubicBezTo>
                <a:cubicBezTo>
                  <a:pt x="85" y="91"/>
                  <a:pt x="85" y="91"/>
                  <a:pt x="85" y="91"/>
                </a:cubicBezTo>
                <a:cubicBezTo>
                  <a:pt x="86" y="92"/>
                  <a:pt x="86" y="92"/>
                  <a:pt x="86" y="92"/>
                </a:cubicBezTo>
                <a:cubicBezTo>
                  <a:pt x="79" y="109"/>
                  <a:pt x="79" y="109"/>
                  <a:pt x="79" y="109"/>
                </a:cubicBezTo>
                <a:cubicBezTo>
                  <a:pt x="65" y="114"/>
                  <a:pt x="65" y="114"/>
                  <a:pt x="65" y="114"/>
                </a:cubicBezTo>
                <a:cubicBezTo>
                  <a:pt x="64" y="115"/>
                  <a:pt x="64" y="116"/>
                  <a:pt x="64" y="116"/>
                </a:cubicBezTo>
                <a:cubicBezTo>
                  <a:pt x="65" y="117"/>
                  <a:pt x="65" y="117"/>
                  <a:pt x="65" y="117"/>
                </a:cubicBezTo>
                <a:cubicBezTo>
                  <a:pt x="66" y="117"/>
                  <a:pt x="66" y="117"/>
                  <a:pt x="66" y="117"/>
                </a:cubicBezTo>
                <a:cubicBezTo>
                  <a:pt x="77" y="112"/>
                  <a:pt x="77" y="112"/>
                  <a:pt x="77" y="112"/>
                </a:cubicBezTo>
                <a:cubicBezTo>
                  <a:pt x="75" y="118"/>
                  <a:pt x="75" y="118"/>
                  <a:pt x="75" y="118"/>
                </a:cubicBezTo>
                <a:cubicBezTo>
                  <a:pt x="61" y="124"/>
                  <a:pt x="61" y="124"/>
                  <a:pt x="61" y="124"/>
                </a:cubicBezTo>
                <a:cubicBezTo>
                  <a:pt x="60" y="124"/>
                  <a:pt x="60" y="125"/>
                  <a:pt x="60" y="126"/>
                </a:cubicBezTo>
                <a:cubicBezTo>
                  <a:pt x="60" y="126"/>
                  <a:pt x="60" y="126"/>
                  <a:pt x="61" y="126"/>
                </a:cubicBezTo>
                <a:cubicBezTo>
                  <a:pt x="62" y="126"/>
                  <a:pt x="62" y="126"/>
                  <a:pt x="62" y="126"/>
                </a:cubicBezTo>
                <a:cubicBezTo>
                  <a:pt x="73" y="122"/>
                  <a:pt x="73" y="122"/>
                  <a:pt x="73" y="122"/>
                </a:cubicBezTo>
                <a:cubicBezTo>
                  <a:pt x="67" y="136"/>
                  <a:pt x="67" y="136"/>
                  <a:pt x="67" y="136"/>
                </a:cubicBezTo>
                <a:cubicBezTo>
                  <a:pt x="66" y="137"/>
                  <a:pt x="65" y="137"/>
                  <a:pt x="65" y="138"/>
                </a:cubicBezTo>
                <a:cubicBezTo>
                  <a:pt x="64" y="139"/>
                  <a:pt x="65" y="140"/>
                  <a:pt x="65" y="141"/>
                </a:cubicBezTo>
                <a:cubicBezTo>
                  <a:pt x="60" y="154"/>
                  <a:pt x="60" y="154"/>
                  <a:pt x="60" y="154"/>
                </a:cubicBezTo>
                <a:cubicBezTo>
                  <a:pt x="50" y="158"/>
                  <a:pt x="50" y="158"/>
                  <a:pt x="50" y="158"/>
                </a:cubicBezTo>
                <a:cubicBezTo>
                  <a:pt x="49" y="158"/>
                  <a:pt x="49" y="159"/>
                  <a:pt x="49" y="160"/>
                </a:cubicBezTo>
                <a:cubicBezTo>
                  <a:pt x="50" y="160"/>
                  <a:pt x="50" y="160"/>
                  <a:pt x="50" y="160"/>
                </a:cubicBezTo>
                <a:cubicBezTo>
                  <a:pt x="51" y="160"/>
                  <a:pt x="51" y="160"/>
                  <a:pt x="51" y="160"/>
                </a:cubicBezTo>
                <a:cubicBezTo>
                  <a:pt x="59" y="157"/>
                  <a:pt x="59" y="157"/>
                  <a:pt x="59" y="157"/>
                </a:cubicBezTo>
                <a:cubicBezTo>
                  <a:pt x="57" y="161"/>
                  <a:pt x="57" y="161"/>
                  <a:pt x="57" y="161"/>
                </a:cubicBezTo>
                <a:cubicBezTo>
                  <a:pt x="47" y="165"/>
                  <a:pt x="47" y="165"/>
                  <a:pt x="47" y="165"/>
                </a:cubicBezTo>
                <a:cubicBezTo>
                  <a:pt x="47" y="165"/>
                  <a:pt x="46" y="166"/>
                  <a:pt x="47" y="167"/>
                </a:cubicBezTo>
                <a:cubicBezTo>
                  <a:pt x="47" y="167"/>
                  <a:pt x="47" y="167"/>
                  <a:pt x="47" y="167"/>
                </a:cubicBezTo>
                <a:cubicBezTo>
                  <a:pt x="48" y="167"/>
                  <a:pt x="48" y="167"/>
                  <a:pt x="48" y="167"/>
                </a:cubicBezTo>
                <a:cubicBezTo>
                  <a:pt x="56" y="164"/>
                  <a:pt x="56" y="164"/>
                  <a:pt x="56" y="164"/>
                </a:cubicBezTo>
                <a:cubicBezTo>
                  <a:pt x="53" y="171"/>
                  <a:pt x="53" y="171"/>
                  <a:pt x="53" y="171"/>
                </a:cubicBezTo>
                <a:cubicBezTo>
                  <a:pt x="52" y="171"/>
                  <a:pt x="51" y="172"/>
                  <a:pt x="51" y="173"/>
                </a:cubicBezTo>
                <a:cubicBezTo>
                  <a:pt x="50" y="174"/>
                  <a:pt x="51" y="176"/>
                  <a:pt x="52" y="177"/>
                </a:cubicBezTo>
                <a:cubicBezTo>
                  <a:pt x="53" y="177"/>
                  <a:pt x="53" y="177"/>
                  <a:pt x="53" y="177"/>
                </a:cubicBezTo>
                <a:cubicBezTo>
                  <a:pt x="54" y="177"/>
                  <a:pt x="56" y="176"/>
                  <a:pt x="56" y="175"/>
                </a:cubicBezTo>
                <a:cubicBezTo>
                  <a:pt x="56" y="174"/>
                  <a:pt x="56" y="173"/>
                  <a:pt x="56" y="172"/>
                </a:cubicBezTo>
                <a:cubicBezTo>
                  <a:pt x="58" y="165"/>
                  <a:pt x="58" y="165"/>
                  <a:pt x="58" y="165"/>
                </a:cubicBezTo>
                <a:cubicBezTo>
                  <a:pt x="62" y="173"/>
                  <a:pt x="62" y="173"/>
                  <a:pt x="62" y="173"/>
                </a:cubicBezTo>
                <a:cubicBezTo>
                  <a:pt x="62" y="173"/>
                  <a:pt x="62" y="173"/>
                  <a:pt x="62" y="173"/>
                </a:cubicBezTo>
                <a:cubicBezTo>
                  <a:pt x="63" y="174"/>
                  <a:pt x="63" y="174"/>
                  <a:pt x="63" y="174"/>
                </a:cubicBezTo>
                <a:cubicBezTo>
                  <a:pt x="63" y="174"/>
                  <a:pt x="63" y="174"/>
                  <a:pt x="64" y="173"/>
                </a:cubicBezTo>
                <a:cubicBezTo>
                  <a:pt x="64" y="173"/>
                  <a:pt x="65" y="172"/>
                  <a:pt x="64" y="172"/>
                </a:cubicBezTo>
                <a:cubicBezTo>
                  <a:pt x="60" y="162"/>
                  <a:pt x="60" y="162"/>
                  <a:pt x="60" y="162"/>
                </a:cubicBezTo>
                <a:cubicBezTo>
                  <a:pt x="61" y="158"/>
                  <a:pt x="61" y="158"/>
                  <a:pt x="61" y="158"/>
                </a:cubicBezTo>
                <a:cubicBezTo>
                  <a:pt x="64" y="166"/>
                  <a:pt x="64" y="166"/>
                  <a:pt x="64" y="166"/>
                </a:cubicBezTo>
                <a:cubicBezTo>
                  <a:pt x="65" y="167"/>
                  <a:pt x="65" y="167"/>
                  <a:pt x="65" y="167"/>
                </a:cubicBezTo>
                <a:cubicBezTo>
                  <a:pt x="65" y="167"/>
                  <a:pt x="66" y="167"/>
                  <a:pt x="66" y="167"/>
                </a:cubicBezTo>
                <a:cubicBezTo>
                  <a:pt x="66" y="167"/>
                  <a:pt x="66" y="167"/>
                  <a:pt x="66" y="167"/>
                </a:cubicBezTo>
                <a:cubicBezTo>
                  <a:pt x="67" y="166"/>
                  <a:pt x="67" y="165"/>
                  <a:pt x="67" y="165"/>
                </a:cubicBezTo>
                <a:cubicBezTo>
                  <a:pt x="63" y="155"/>
                  <a:pt x="63" y="155"/>
                  <a:pt x="63" y="155"/>
                </a:cubicBezTo>
                <a:cubicBezTo>
                  <a:pt x="68" y="142"/>
                  <a:pt x="68" y="142"/>
                  <a:pt x="68" y="142"/>
                </a:cubicBezTo>
                <a:cubicBezTo>
                  <a:pt x="69" y="142"/>
                  <a:pt x="70" y="142"/>
                  <a:pt x="70" y="140"/>
                </a:cubicBezTo>
                <a:cubicBezTo>
                  <a:pt x="71" y="139"/>
                  <a:pt x="70" y="138"/>
                  <a:pt x="70" y="138"/>
                </a:cubicBezTo>
                <a:cubicBezTo>
                  <a:pt x="76" y="123"/>
                  <a:pt x="76" y="123"/>
                  <a:pt x="76" y="123"/>
                </a:cubicBezTo>
                <a:cubicBezTo>
                  <a:pt x="81" y="134"/>
                  <a:pt x="81" y="134"/>
                  <a:pt x="81" y="134"/>
                </a:cubicBezTo>
                <a:cubicBezTo>
                  <a:pt x="81" y="135"/>
                  <a:pt x="81" y="135"/>
                  <a:pt x="81" y="135"/>
                </a:cubicBezTo>
                <a:cubicBezTo>
                  <a:pt x="82" y="135"/>
                  <a:pt x="82" y="135"/>
                  <a:pt x="82" y="135"/>
                </a:cubicBezTo>
                <a:cubicBezTo>
                  <a:pt x="82" y="135"/>
                  <a:pt x="82" y="135"/>
                  <a:pt x="83" y="135"/>
                </a:cubicBezTo>
                <a:cubicBezTo>
                  <a:pt x="83" y="135"/>
                  <a:pt x="84" y="134"/>
                  <a:pt x="83" y="133"/>
                </a:cubicBezTo>
                <a:cubicBezTo>
                  <a:pt x="77" y="119"/>
                  <a:pt x="77" y="119"/>
                  <a:pt x="77" y="119"/>
                </a:cubicBezTo>
                <a:cubicBezTo>
                  <a:pt x="80" y="113"/>
                  <a:pt x="80" y="113"/>
                  <a:pt x="80" y="113"/>
                </a:cubicBezTo>
                <a:cubicBezTo>
                  <a:pt x="84" y="125"/>
                  <a:pt x="84" y="125"/>
                  <a:pt x="84" y="125"/>
                </a:cubicBezTo>
                <a:cubicBezTo>
                  <a:pt x="85" y="125"/>
                  <a:pt x="85" y="125"/>
                  <a:pt x="85" y="125"/>
                </a:cubicBezTo>
                <a:cubicBezTo>
                  <a:pt x="85" y="126"/>
                  <a:pt x="86" y="126"/>
                  <a:pt x="86" y="126"/>
                </a:cubicBezTo>
                <a:cubicBezTo>
                  <a:pt x="86" y="126"/>
                  <a:pt x="86" y="126"/>
                  <a:pt x="86" y="125"/>
                </a:cubicBezTo>
                <a:cubicBezTo>
                  <a:pt x="87" y="125"/>
                  <a:pt x="87" y="124"/>
                  <a:pt x="87" y="124"/>
                </a:cubicBezTo>
                <a:cubicBezTo>
                  <a:pt x="81" y="110"/>
                  <a:pt x="81" y="110"/>
                  <a:pt x="81" y="110"/>
                </a:cubicBezTo>
                <a:cubicBezTo>
                  <a:pt x="88" y="93"/>
                  <a:pt x="88" y="93"/>
                  <a:pt x="88" y="93"/>
                </a:cubicBezTo>
                <a:cubicBezTo>
                  <a:pt x="95" y="110"/>
                  <a:pt x="95" y="110"/>
                  <a:pt x="95" y="110"/>
                </a:cubicBezTo>
                <a:cubicBezTo>
                  <a:pt x="89" y="124"/>
                  <a:pt x="89" y="124"/>
                  <a:pt x="89" y="124"/>
                </a:cubicBezTo>
                <a:cubicBezTo>
                  <a:pt x="89" y="125"/>
                  <a:pt x="89" y="126"/>
                  <a:pt x="90" y="126"/>
                </a:cubicBezTo>
                <a:cubicBezTo>
                  <a:pt x="90" y="126"/>
                  <a:pt x="90" y="126"/>
                  <a:pt x="90" y="126"/>
                </a:cubicBezTo>
                <a:cubicBezTo>
                  <a:pt x="90" y="126"/>
                  <a:pt x="90" y="126"/>
                  <a:pt x="91" y="126"/>
                </a:cubicBezTo>
                <a:cubicBezTo>
                  <a:pt x="91" y="126"/>
                  <a:pt x="92" y="126"/>
                  <a:pt x="92" y="125"/>
                </a:cubicBezTo>
                <a:cubicBezTo>
                  <a:pt x="97" y="114"/>
                  <a:pt x="97" y="114"/>
                  <a:pt x="97" y="114"/>
                </a:cubicBezTo>
                <a:cubicBezTo>
                  <a:pt x="99" y="119"/>
                  <a:pt x="99" y="119"/>
                  <a:pt x="99" y="119"/>
                </a:cubicBezTo>
                <a:cubicBezTo>
                  <a:pt x="93" y="133"/>
                  <a:pt x="93" y="133"/>
                  <a:pt x="93" y="133"/>
                </a:cubicBezTo>
                <a:cubicBezTo>
                  <a:pt x="93" y="134"/>
                  <a:pt x="93" y="135"/>
                  <a:pt x="94" y="135"/>
                </a:cubicBezTo>
                <a:cubicBezTo>
                  <a:pt x="94" y="135"/>
                  <a:pt x="94" y="135"/>
                  <a:pt x="94" y="135"/>
                </a:cubicBezTo>
                <a:cubicBezTo>
                  <a:pt x="94" y="135"/>
                  <a:pt x="94" y="135"/>
                  <a:pt x="95" y="135"/>
                </a:cubicBezTo>
                <a:cubicBezTo>
                  <a:pt x="95" y="135"/>
                  <a:pt x="96" y="135"/>
                  <a:pt x="96" y="134"/>
                </a:cubicBezTo>
                <a:cubicBezTo>
                  <a:pt x="101" y="123"/>
                  <a:pt x="101" y="123"/>
                  <a:pt x="101" y="123"/>
                </a:cubicBezTo>
                <a:cubicBezTo>
                  <a:pt x="104" y="131"/>
                  <a:pt x="104" y="131"/>
                  <a:pt x="104" y="131"/>
                </a:cubicBezTo>
                <a:cubicBezTo>
                  <a:pt x="103" y="132"/>
                  <a:pt x="103" y="133"/>
                  <a:pt x="103" y="134"/>
                </a:cubicBezTo>
                <a:cubicBezTo>
                  <a:pt x="104" y="135"/>
                  <a:pt x="105" y="136"/>
                  <a:pt x="106" y="136"/>
                </a:cubicBezTo>
                <a:cubicBezTo>
                  <a:pt x="113" y="154"/>
                  <a:pt x="113" y="154"/>
                  <a:pt x="113" y="154"/>
                </a:cubicBezTo>
                <a:cubicBezTo>
                  <a:pt x="109" y="164"/>
                  <a:pt x="109" y="164"/>
                  <a:pt x="109" y="164"/>
                </a:cubicBezTo>
                <a:cubicBezTo>
                  <a:pt x="109" y="164"/>
                  <a:pt x="109" y="165"/>
                  <a:pt x="110" y="166"/>
                </a:cubicBezTo>
                <a:cubicBezTo>
                  <a:pt x="110" y="166"/>
                  <a:pt x="110" y="166"/>
                  <a:pt x="110" y="166"/>
                </a:cubicBezTo>
                <a:cubicBezTo>
                  <a:pt x="110" y="166"/>
                  <a:pt x="110" y="166"/>
                  <a:pt x="110" y="166"/>
                </a:cubicBezTo>
                <a:cubicBezTo>
                  <a:pt x="111" y="166"/>
                  <a:pt x="112" y="165"/>
                  <a:pt x="112" y="165"/>
                </a:cubicBezTo>
                <a:cubicBezTo>
                  <a:pt x="115" y="157"/>
                  <a:pt x="115" y="157"/>
                  <a:pt x="115" y="157"/>
                </a:cubicBezTo>
                <a:cubicBezTo>
                  <a:pt x="116" y="160"/>
                  <a:pt x="116" y="160"/>
                  <a:pt x="116" y="160"/>
                </a:cubicBezTo>
                <a:cubicBezTo>
                  <a:pt x="112" y="171"/>
                  <a:pt x="112" y="171"/>
                  <a:pt x="112" y="171"/>
                </a:cubicBezTo>
                <a:cubicBezTo>
                  <a:pt x="112" y="171"/>
                  <a:pt x="112" y="172"/>
                  <a:pt x="113" y="172"/>
                </a:cubicBezTo>
                <a:cubicBezTo>
                  <a:pt x="113" y="172"/>
                  <a:pt x="113" y="172"/>
                  <a:pt x="113" y="172"/>
                </a:cubicBezTo>
                <a:cubicBezTo>
                  <a:pt x="113" y="172"/>
                  <a:pt x="113" y="172"/>
                  <a:pt x="113" y="172"/>
                </a:cubicBezTo>
                <a:cubicBezTo>
                  <a:pt x="114" y="172"/>
                  <a:pt x="114" y="172"/>
                  <a:pt x="115" y="172"/>
                </a:cubicBezTo>
                <a:cubicBezTo>
                  <a:pt x="118" y="164"/>
                  <a:pt x="118" y="164"/>
                  <a:pt x="118" y="164"/>
                </a:cubicBezTo>
                <a:cubicBezTo>
                  <a:pt x="120" y="170"/>
                  <a:pt x="120" y="170"/>
                  <a:pt x="120" y="170"/>
                </a:cubicBezTo>
                <a:cubicBezTo>
                  <a:pt x="120" y="171"/>
                  <a:pt x="120" y="172"/>
                  <a:pt x="120" y="173"/>
                </a:cubicBezTo>
                <a:cubicBezTo>
                  <a:pt x="121" y="174"/>
                  <a:pt x="122" y="175"/>
                  <a:pt x="123" y="175"/>
                </a:cubicBezTo>
                <a:cubicBezTo>
                  <a:pt x="123" y="175"/>
                  <a:pt x="123" y="175"/>
                  <a:pt x="124" y="174"/>
                </a:cubicBezTo>
                <a:cubicBezTo>
                  <a:pt x="125" y="174"/>
                  <a:pt x="126" y="172"/>
                  <a:pt x="125" y="171"/>
                </a:cubicBezTo>
                <a:cubicBezTo>
                  <a:pt x="125" y="170"/>
                  <a:pt x="124" y="169"/>
                  <a:pt x="123" y="169"/>
                </a:cubicBezTo>
                <a:cubicBezTo>
                  <a:pt x="120" y="163"/>
                  <a:pt x="120" y="163"/>
                  <a:pt x="120" y="163"/>
                </a:cubicBezTo>
                <a:cubicBezTo>
                  <a:pt x="128" y="166"/>
                  <a:pt x="128" y="166"/>
                  <a:pt x="128" y="166"/>
                </a:cubicBezTo>
                <a:cubicBezTo>
                  <a:pt x="128" y="166"/>
                  <a:pt x="128" y="166"/>
                  <a:pt x="128" y="166"/>
                </a:cubicBezTo>
                <a:cubicBezTo>
                  <a:pt x="129" y="166"/>
                  <a:pt x="129" y="166"/>
                  <a:pt x="130" y="165"/>
                </a:cubicBezTo>
                <a:cubicBezTo>
                  <a:pt x="130" y="165"/>
                  <a:pt x="130" y="164"/>
                  <a:pt x="129" y="163"/>
                </a:cubicBezTo>
                <a:cubicBezTo>
                  <a:pt x="119" y="160"/>
                  <a:pt x="119" y="160"/>
                  <a:pt x="119" y="160"/>
                </a:cubicBezTo>
                <a:cubicBezTo>
                  <a:pt x="118" y="156"/>
                  <a:pt x="118" y="156"/>
                  <a:pt x="118" y="156"/>
                </a:cubicBezTo>
                <a:cubicBezTo>
                  <a:pt x="125" y="159"/>
                  <a:pt x="125" y="159"/>
                  <a:pt x="125" y="159"/>
                </a:cubicBezTo>
                <a:cubicBezTo>
                  <a:pt x="125" y="159"/>
                  <a:pt x="125" y="159"/>
                  <a:pt x="126" y="159"/>
                </a:cubicBezTo>
                <a:cubicBezTo>
                  <a:pt x="126" y="159"/>
                  <a:pt x="127" y="159"/>
                  <a:pt x="127" y="158"/>
                </a:cubicBezTo>
                <a:cubicBezTo>
                  <a:pt x="127" y="158"/>
                  <a:pt x="127" y="157"/>
                  <a:pt x="126" y="157"/>
                </a:cubicBezTo>
                <a:cubicBezTo>
                  <a:pt x="116" y="153"/>
                  <a:pt x="116" y="153"/>
                  <a:pt x="116" y="153"/>
                </a:cubicBezTo>
                <a:cubicBezTo>
                  <a:pt x="108" y="135"/>
                  <a:pt x="108" y="135"/>
                  <a:pt x="108" y="135"/>
                </a:cubicBezTo>
                <a:cubicBezTo>
                  <a:pt x="109" y="134"/>
                  <a:pt x="109" y="133"/>
                  <a:pt x="109" y="132"/>
                </a:cubicBezTo>
                <a:cubicBezTo>
                  <a:pt x="108" y="131"/>
                  <a:pt x="108" y="130"/>
                  <a:pt x="106" y="130"/>
                </a:cubicBezTo>
                <a:cubicBezTo>
                  <a:pt x="103" y="122"/>
                  <a:pt x="103" y="122"/>
                  <a:pt x="103" y="122"/>
                </a:cubicBezTo>
                <a:cubicBezTo>
                  <a:pt x="115" y="127"/>
                  <a:pt x="115" y="127"/>
                  <a:pt x="115" y="127"/>
                </a:cubicBezTo>
                <a:cubicBezTo>
                  <a:pt x="115" y="127"/>
                  <a:pt x="115" y="127"/>
                  <a:pt x="115" y="127"/>
                </a:cubicBezTo>
                <a:cubicBezTo>
                  <a:pt x="116" y="127"/>
                  <a:pt x="116" y="126"/>
                  <a:pt x="116" y="126"/>
                </a:cubicBezTo>
                <a:cubicBezTo>
                  <a:pt x="117" y="125"/>
                  <a:pt x="116" y="124"/>
                  <a:pt x="116" y="124"/>
                </a:cubicBezTo>
                <a:cubicBezTo>
                  <a:pt x="102" y="118"/>
                  <a:pt x="102" y="118"/>
                  <a:pt x="102" y="118"/>
                </a:cubicBezTo>
                <a:cubicBezTo>
                  <a:pt x="99" y="113"/>
                  <a:pt x="99" y="113"/>
                  <a:pt x="99" y="113"/>
                </a:cubicBezTo>
                <a:cubicBezTo>
                  <a:pt x="111" y="117"/>
                  <a:pt x="111" y="117"/>
                  <a:pt x="111" y="117"/>
                </a:cubicBezTo>
                <a:cubicBezTo>
                  <a:pt x="111" y="117"/>
                  <a:pt x="111" y="117"/>
                  <a:pt x="111" y="117"/>
                </a:cubicBezTo>
                <a:cubicBezTo>
                  <a:pt x="112" y="117"/>
                  <a:pt x="112" y="117"/>
                  <a:pt x="113" y="116"/>
                </a:cubicBezTo>
                <a:cubicBezTo>
                  <a:pt x="113" y="116"/>
                  <a:pt x="112" y="115"/>
                  <a:pt x="112" y="115"/>
                </a:cubicBezTo>
                <a:cubicBezTo>
                  <a:pt x="98" y="109"/>
                  <a:pt x="98" y="109"/>
                  <a:pt x="98" y="109"/>
                </a:cubicBezTo>
                <a:cubicBezTo>
                  <a:pt x="90" y="92"/>
                  <a:pt x="90" y="92"/>
                  <a:pt x="90" y="92"/>
                </a:cubicBezTo>
                <a:cubicBezTo>
                  <a:pt x="106" y="98"/>
                  <a:pt x="106" y="98"/>
                  <a:pt x="106" y="98"/>
                </a:cubicBezTo>
                <a:cubicBezTo>
                  <a:pt x="112" y="112"/>
                  <a:pt x="112" y="112"/>
                  <a:pt x="112" y="112"/>
                </a:cubicBezTo>
                <a:cubicBezTo>
                  <a:pt x="112" y="112"/>
                  <a:pt x="112" y="113"/>
                  <a:pt x="113" y="113"/>
                </a:cubicBezTo>
                <a:cubicBezTo>
                  <a:pt x="114" y="113"/>
                  <a:pt x="114" y="113"/>
                  <a:pt x="114" y="113"/>
                </a:cubicBezTo>
                <a:cubicBezTo>
                  <a:pt x="115" y="112"/>
                  <a:pt x="115" y="112"/>
                  <a:pt x="115" y="111"/>
                </a:cubicBezTo>
                <a:cubicBezTo>
                  <a:pt x="110" y="100"/>
                  <a:pt x="110" y="100"/>
                  <a:pt x="110" y="100"/>
                </a:cubicBezTo>
                <a:cubicBezTo>
                  <a:pt x="116" y="102"/>
                  <a:pt x="116" y="102"/>
                  <a:pt x="116" y="102"/>
                </a:cubicBezTo>
                <a:cubicBezTo>
                  <a:pt x="121" y="116"/>
                  <a:pt x="121" y="116"/>
                  <a:pt x="121" y="116"/>
                </a:cubicBezTo>
                <a:cubicBezTo>
                  <a:pt x="122" y="116"/>
                  <a:pt x="122" y="116"/>
                  <a:pt x="122" y="117"/>
                </a:cubicBezTo>
                <a:cubicBezTo>
                  <a:pt x="123" y="117"/>
                  <a:pt x="123" y="117"/>
                  <a:pt x="123" y="117"/>
                </a:cubicBezTo>
                <a:cubicBezTo>
                  <a:pt x="124" y="116"/>
                  <a:pt x="124" y="115"/>
                  <a:pt x="124" y="115"/>
                </a:cubicBezTo>
                <a:cubicBezTo>
                  <a:pt x="119" y="103"/>
                  <a:pt x="119" y="103"/>
                  <a:pt x="119" y="103"/>
                </a:cubicBezTo>
                <a:cubicBezTo>
                  <a:pt x="135" y="110"/>
                  <a:pt x="135" y="110"/>
                  <a:pt x="135" y="110"/>
                </a:cubicBezTo>
                <a:cubicBezTo>
                  <a:pt x="135" y="111"/>
                  <a:pt x="136" y="112"/>
                  <a:pt x="137" y="112"/>
                </a:cubicBezTo>
                <a:cubicBezTo>
                  <a:pt x="137" y="112"/>
                  <a:pt x="137" y="112"/>
                  <a:pt x="138" y="112"/>
                </a:cubicBezTo>
                <a:cubicBezTo>
                  <a:pt x="138" y="112"/>
                  <a:pt x="139" y="112"/>
                  <a:pt x="140" y="112"/>
                </a:cubicBezTo>
                <a:cubicBezTo>
                  <a:pt x="152" y="117"/>
                  <a:pt x="152" y="117"/>
                  <a:pt x="152" y="117"/>
                </a:cubicBezTo>
                <a:cubicBezTo>
                  <a:pt x="156" y="127"/>
                  <a:pt x="156" y="127"/>
                  <a:pt x="156" y="127"/>
                </a:cubicBezTo>
                <a:cubicBezTo>
                  <a:pt x="156" y="127"/>
                  <a:pt x="157" y="128"/>
                  <a:pt x="157" y="128"/>
                </a:cubicBezTo>
                <a:cubicBezTo>
                  <a:pt x="158" y="128"/>
                  <a:pt x="158" y="128"/>
                  <a:pt x="158" y="128"/>
                </a:cubicBezTo>
                <a:cubicBezTo>
                  <a:pt x="159" y="127"/>
                  <a:pt x="159" y="127"/>
                  <a:pt x="159" y="126"/>
                </a:cubicBezTo>
                <a:cubicBezTo>
                  <a:pt x="156" y="118"/>
                  <a:pt x="156" y="118"/>
                  <a:pt x="156" y="118"/>
                </a:cubicBezTo>
                <a:cubicBezTo>
                  <a:pt x="159" y="120"/>
                  <a:pt x="159" y="120"/>
                  <a:pt x="159" y="120"/>
                </a:cubicBezTo>
                <a:cubicBezTo>
                  <a:pt x="163" y="130"/>
                  <a:pt x="163" y="130"/>
                  <a:pt x="163" y="130"/>
                </a:cubicBezTo>
                <a:cubicBezTo>
                  <a:pt x="163" y="130"/>
                  <a:pt x="164" y="130"/>
                  <a:pt x="164" y="130"/>
                </a:cubicBezTo>
                <a:cubicBezTo>
                  <a:pt x="165" y="130"/>
                  <a:pt x="165" y="130"/>
                  <a:pt x="165" y="130"/>
                </a:cubicBezTo>
                <a:cubicBezTo>
                  <a:pt x="166" y="130"/>
                  <a:pt x="166" y="129"/>
                  <a:pt x="166" y="129"/>
                </a:cubicBezTo>
                <a:cubicBezTo>
                  <a:pt x="163" y="121"/>
                  <a:pt x="163" y="121"/>
                  <a:pt x="163" y="121"/>
                </a:cubicBezTo>
                <a:cubicBezTo>
                  <a:pt x="169" y="124"/>
                  <a:pt x="169" y="124"/>
                  <a:pt x="169" y="124"/>
                </a:cubicBezTo>
                <a:cubicBezTo>
                  <a:pt x="169" y="125"/>
                  <a:pt x="170" y="125"/>
                  <a:pt x="171" y="126"/>
                </a:cubicBezTo>
                <a:cubicBezTo>
                  <a:pt x="171" y="126"/>
                  <a:pt x="171" y="126"/>
                  <a:pt x="172" y="126"/>
                </a:cubicBezTo>
                <a:cubicBezTo>
                  <a:pt x="173" y="126"/>
                  <a:pt x="174" y="125"/>
                  <a:pt x="174" y="124"/>
                </a:cubicBezTo>
                <a:cubicBezTo>
                  <a:pt x="175" y="123"/>
                  <a:pt x="174" y="121"/>
                  <a:pt x="173" y="121"/>
                </a:cubicBezTo>
                <a:cubicBezTo>
                  <a:pt x="172" y="120"/>
                  <a:pt x="172" y="120"/>
                  <a:pt x="172" y="120"/>
                </a:cubicBezTo>
                <a:cubicBezTo>
                  <a:pt x="171" y="120"/>
                  <a:pt x="170" y="121"/>
                  <a:pt x="170" y="121"/>
                </a:cubicBezTo>
                <a:cubicBezTo>
                  <a:pt x="164" y="119"/>
                  <a:pt x="164" y="119"/>
                  <a:pt x="164" y="119"/>
                </a:cubicBezTo>
                <a:cubicBezTo>
                  <a:pt x="171" y="115"/>
                  <a:pt x="171" y="115"/>
                  <a:pt x="171" y="115"/>
                </a:cubicBezTo>
                <a:cubicBezTo>
                  <a:pt x="172" y="115"/>
                  <a:pt x="172" y="114"/>
                  <a:pt x="172" y="113"/>
                </a:cubicBezTo>
                <a:cubicBezTo>
                  <a:pt x="172" y="113"/>
                  <a:pt x="171" y="113"/>
                  <a:pt x="171" y="113"/>
                </a:cubicBezTo>
                <a:cubicBezTo>
                  <a:pt x="170" y="113"/>
                  <a:pt x="170" y="113"/>
                  <a:pt x="170" y="113"/>
                </a:cubicBezTo>
                <a:cubicBezTo>
                  <a:pt x="160" y="117"/>
                  <a:pt x="160" y="117"/>
                  <a:pt x="160" y="117"/>
                </a:cubicBezTo>
                <a:cubicBezTo>
                  <a:pt x="157" y="116"/>
                  <a:pt x="157" y="116"/>
                  <a:pt x="157" y="116"/>
                </a:cubicBezTo>
                <a:cubicBezTo>
                  <a:pt x="164" y="113"/>
                  <a:pt x="164" y="113"/>
                  <a:pt x="164" y="113"/>
                </a:cubicBezTo>
                <a:cubicBezTo>
                  <a:pt x="165" y="112"/>
                  <a:pt x="165" y="111"/>
                  <a:pt x="165" y="111"/>
                </a:cubicBezTo>
                <a:cubicBezTo>
                  <a:pt x="165" y="110"/>
                  <a:pt x="164" y="110"/>
                  <a:pt x="164" y="110"/>
                </a:cubicBezTo>
                <a:cubicBezTo>
                  <a:pt x="164" y="110"/>
                  <a:pt x="163" y="110"/>
                  <a:pt x="163" y="110"/>
                </a:cubicBezTo>
                <a:cubicBezTo>
                  <a:pt x="153" y="114"/>
                  <a:pt x="153" y="114"/>
                  <a:pt x="153" y="114"/>
                </a:cubicBezTo>
                <a:cubicBezTo>
                  <a:pt x="141" y="109"/>
                  <a:pt x="141" y="109"/>
                  <a:pt x="141" y="109"/>
                </a:cubicBezTo>
                <a:cubicBezTo>
                  <a:pt x="140" y="108"/>
                  <a:pt x="140" y="107"/>
                  <a:pt x="139" y="107"/>
                </a:cubicBezTo>
                <a:cubicBezTo>
                  <a:pt x="138" y="107"/>
                  <a:pt x="138" y="106"/>
                  <a:pt x="138" y="106"/>
                </a:cubicBezTo>
                <a:cubicBezTo>
                  <a:pt x="137" y="106"/>
                  <a:pt x="136" y="107"/>
                  <a:pt x="136" y="107"/>
                </a:cubicBezTo>
                <a:cubicBezTo>
                  <a:pt x="120" y="101"/>
                  <a:pt x="120" y="101"/>
                  <a:pt x="120" y="101"/>
                </a:cubicBezTo>
                <a:cubicBezTo>
                  <a:pt x="132" y="96"/>
                  <a:pt x="132" y="96"/>
                  <a:pt x="132" y="96"/>
                </a:cubicBezTo>
                <a:cubicBezTo>
                  <a:pt x="132" y="96"/>
                  <a:pt x="133" y="95"/>
                  <a:pt x="132" y="94"/>
                </a:cubicBezTo>
                <a:cubicBezTo>
                  <a:pt x="132" y="94"/>
                  <a:pt x="132" y="93"/>
                  <a:pt x="131" y="93"/>
                </a:cubicBezTo>
                <a:cubicBezTo>
                  <a:pt x="131" y="93"/>
                  <a:pt x="131" y="93"/>
                  <a:pt x="131" y="93"/>
                </a:cubicBezTo>
                <a:cubicBezTo>
                  <a:pt x="117" y="99"/>
                  <a:pt x="117" y="99"/>
                  <a:pt x="117" y="99"/>
                </a:cubicBezTo>
                <a:cubicBezTo>
                  <a:pt x="111" y="97"/>
                  <a:pt x="111" y="97"/>
                  <a:pt x="111" y="97"/>
                </a:cubicBezTo>
                <a:cubicBezTo>
                  <a:pt x="122" y="92"/>
                  <a:pt x="122" y="92"/>
                  <a:pt x="122" y="92"/>
                </a:cubicBezTo>
                <a:cubicBezTo>
                  <a:pt x="123" y="92"/>
                  <a:pt x="123" y="91"/>
                  <a:pt x="123" y="90"/>
                </a:cubicBezTo>
                <a:cubicBezTo>
                  <a:pt x="123" y="90"/>
                  <a:pt x="122" y="89"/>
                  <a:pt x="122" y="89"/>
                </a:cubicBezTo>
                <a:cubicBezTo>
                  <a:pt x="122" y="89"/>
                  <a:pt x="121" y="89"/>
                  <a:pt x="121" y="90"/>
                </a:cubicBezTo>
                <a:cubicBezTo>
                  <a:pt x="107" y="96"/>
                  <a:pt x="107" y="96"/>
                  <a:pt x="107" y="96"/>
                </a:cubicBezTo>
                <a:cubicBezTo>
                  <a:pt x="91" y="89"/>
                  <a:pt x="91" y="89"/>
                  <a:pt x="91" y="89"/>
                </a:cubicBezTo>
                <a:cubicBezTo>
                  <a:pt x="91" y="89"/>
                  <a:pt x="91" y="89"/>
                  <a:pt x="91" y="89"/>
                </a:cubicBezTo>
                <a:cubicBezTo>
                  <a:pt x="112" y="80"/>
                  <a:pt x="112" y="80"/>
                  <a:pt x="112" y="80"/>
                </a:cubicBezTo>
                <a:cubicBezTo>
                  <a:pt x="125" y="86"/>
                  <a:pt x="125" y="86"/>
                  <a:pt x="125" y="86"/>
                </a:cubicBezTo>
                <a:cubicBezTo>
                  <a:pt x="126" y="86"/>
                  <a:pt x="126" y="86"/>
                  <a:pt x="126" y="86"/>
                </a:cubicBezTo>
                <a:cubicBezTo>
                  <a:pt x="126" y="86"/>
                  <a:pt x="126" y="86"/>
                  <a:pt x="126" y="86"/>
                </a:cubicBezTo>
                <a:cubicBezTo>
                  <a:pt x="127" y="86"/>
                  <a:pt x="127" y="86"/>
                  <a:pt x="127" y="85"/>
                </a:cubicBezTo>
                <a:cubicBezTo>
                  <a:pt x="128" y="85"/>
                  <a:pt x="127" y="84"/>
                  <a:pt x="127" y="83"/>
                </a:cubicBezTo>
                <a:cubicBezTo>
                  <a:pt x="115" y="79"/>
                  <a:pt x="115" y="79"/>
                  <a:pt x="115" y="79"/>
                </a:cubicBezTo>
                <a:cubicBezTo>
                  <a:pt x="121" y="76"/>
                  <a:pt x="121" y="76"/>
                  <a:pt x="121" y="76"/>
                </a:cubicBezTo>
                <a:cubicBezTo>
                  <a:pt x="135" y="82"/>
                  <a:pt x="135" y="82"/>
                  <a:pt x="135" y="82"/>
                </a:cubicBezTo>
                <a:cubicBezTo>
                  <a:pt x="135" y="82"/>
                  <a:pt x="135" y="82"/>
                  <a:pt x="135" y="82"/>
                </a:cubicBezTo>
                <a:cubicBezTo>
                  <a:pt x="135" y="82"/>
                  <a:pt x="135" y="82"/>
                  <a:pt x="135" y="82"/>
                </a:cubicBezTo>
                <a:cubicBezTo>
                  <a:pt x="136" y="82"/>
                  <a:pt x="136" y="82"/>
                  <a:pt x="137" y="81"/>
                </a:cubicBezTo>
                <a:cubicBezTo>
                  <a:pt x="137" y="81"/>
                  <a:pt x="137" y="80"/>
                  <a:pt x="136" y="80"/>
                </a:cubicBezTo>
                <a:cubicBezTo>
                  <a:pt x="125" y="75"/>
                  <a:pt x="125" y="75"/>
                  <a:pt x="125" y="75"/>
                </a:cubicBezTo>
                <a:cubicBezTo>
                  <a:pt x="132" y="72"/>
                  <a:pt x="132" y="72"/>
                  <a:pt x="132" y="72"/>
                </a:cubicBezTo>
                <a:cubicBezTo>
                  <a:pt x="133" y="72"/>
                  <a:pt x="134" y="72"/>
                  <a:pt x="134" y="72"/>
                </a:cubicBezTo>
                <a:cubicBezTo>
                  <a:pt x="135" y="72"/>
                  <a:pt x="135" y="72"/>
                  <a:pt x="135" y="72"/>
                </a:cubicBezTo>
                <a:cubicBezTo>
                  <a:pt x="136" y="72"/>
                  <a:pt x="137" y="71"/>
                  <a:pt x="137" y="70"/>
                </a:cubicBezTo>
                <a:cubicBezTo>
                  <a:pt x="154" y="62"/>
                  <a:pt x="154" y="62"/>
                  <a:pt x="154" y="62"/>
                </a:cubicBezTo>
                <a:cubicBezTo>
                  <a:pt x="154" y="62"/>
                  <a:pt x="154" y="62"/>
                  <a:pt x="154" y="62"/>
                </a:cubicBezTo>
                <a:cubicBezTo>
                  <a:pt x="165" y="67"/>
                  <a:pt x="165" y="67"/>
                  <a:pt x="165" y="67"/>
                </a:cubicBezTo>
                <a:cubicBezTo>
                  <a:pt x="165" y="67"/>
                  <a:pt x="165" y="67"/>
                  <a:pt x="165" y="67"/>
                </a:cubicBezTo>
                <a:cubicBezTo>
                  <a:pt x="165" y="67"/>
                  <a:pt x="165" y="67"/>
                  <a:pt x="165" y="67"/>
                </a:cubicBezTo>
                <a:cubicBezTo>
                  <a:pt x="166" y="67"/>
                  <a:pt x="166" y="66"/>
                  <a:pt x="167" y="66"/>
                </a:cubicBezTo>
                <a:cubicBezTo>
                  <a:pt x="167" y="65"/>
                  <a:pt x="166" y="64"/>
                  <a:pt x="166" y="64"/>
                </a:cubicBezTo>
                <a:cubicBezTo>
                  <a:pt x="158" y="61"/>
                  <a:pt x="158" y="61"/>
                  <a:pt x="158" y="61"/>
                </a:cubicBezTo>
                <a:cubicBezTo>
                  <a:pt x="161" y="59"/>
                  <a:pt x="161" y="59"/>
                  <a:pt x="161" y="59"/>
                </a:cubicBezTo>
                <a:cubicBezTo>
                  <a:pt x="161" y="59"/>
                  <a:pt x="161" y="59"/>
                  <a:pt x="161" y="59"/>
                </a:cubicBezTo>
                <a:cubicBezTo>
                  <a:pt x="171" y="64"/>
                  <a:pt x="171" y="64"/>
                  <a:pt x="171" y="64"/>
                </a:cubicBezTo>
                <a:cubicBezTo>
                  <a:pt x="172" y="64"/>
                  <a:pt x="172" y="64"/>
                  <a:pt x="172" y="64"/>
                </a:cubicBezTo>
                <a:cubicBezTo>
                  <a:pt x="172" y="64"/>
                  <a:pt x="172" y="64"/>
                  <a:pt x="172" y="64"/>
                </a:cubicBezTo>
                <a:cubicBezTo>
                  <a:pt x="173" y="64"/>
                  <a:pt x="173" y="64"/>
                  <a:pt x="173" y="63"/>
                </a:cubicBezTo>
                <a:cubicBezTo>
                  <a:pt x="174" y="62"/>
                  <a:pt x="173" y="61"/>
                  <a:pt x="173" y="61"/>
                </a:cubicBezTo>
                <a:cubicBezTo>
                  <a:pt x="165" y="58"/>
                  <a:pt x="165" y="58"/>
                  <a:pt x="165" y="58"/>
                </a:cubicBezTo>
                <a:cubicBezTo>
                  <a:pt x="172" y="55"/>
                  <a:pt x="172" y="55"/>
                  <a:pt x="172" y="55"/>
                </a:cubicBezTo>
                <a:cubicBezTo>
                  <a:pt x="172" y="55"/>
                  <a:pt x="173" y="56"/>
                  <a:pt x="173" y="56"/>
                </a:cubicBezTo>
                <a:cubicBezTo>
                  <a:pt x="174" y="56"/>
                  <a:pt x="174" y="55"/>
                  <a:pt x="174" y="55"/>
                </a:cubicBezTo>
                <a:cubicBezTo>
                  <a:pt x="176" y="55"/>
                  <a:pt x="177" y="53"/>
                  <a:pt x="176" y="52"/>
                </a:cubicBezTo>
                <a:cubicBezTo>
                  <a:pt x="175" y="51"/>
                  <a:pt x="174" y="50"/>
                  <a:pt x="173" y="50"/>
                </a:cubicBezTo>
                <a:cubicBezTo>
                  <a:pt x="173" y="50"/>
                  <a:pt x="173" y="50"/>
                  <a:pt x="172" y="50"/>
                </a:cubicBezTo>
                <a:cubicBezTo>
                  <a:pt x="171" y="51"/>
                  <a:pt x="171" y="51"/>
                  <a:pt x="171" y="52"/>
                </a:cubicBezTo>
                <a:cubicBezTo>
                  <a:pt x="164" y="55"/>
                  <a:pt x="164" y="55"/>
                  <a:pt x="164" y="55"/>
                </a:cubicBezTo>
                <a:cubicBezTo>
                  <a:pt x="167" y="48"/>
                  <a:pt x="167" y="48"/>
                  <a:pt x="167" y="48"/>
                </a:cubicBezTo>
                <a:cubicBezTo>
                  <a:pt x="167" y="47"/>
                  <a:pt x="167" y="46"/>
                  <a:pt x="166" y="46"/>
                </a:cubicBezTo>
                <a:cubicBezTo>
                  <a:pt x="166" y="46"/>
                  <a:pt x="166" y="46"/>
                  <a:pt x="166" y="46"/>
                </a:cubicBezTo>
                <a:cubicBezTo>
                  <a:pt x="165" y="46"/>
                  <a:pt x="165" y="46"/>
                  <a:pt x="164" y="47"/>
                </a:cubicBezTo>
                <a:cubicBezTo>
                  <a:pt x="161" y="57"/>
                  <a:pt x="161" y="57"/>
                  <a:pt x="161" y="57"/>
                </a:cubicBezTo>
                <a:cubicBezTo>
                  <a:pt x="157" y="58"/>
                  <a:pt x="157" y="58"/>
                  <a:pt x="157" y="58"/>
                </a:cubicBezTo>
                <a:cubicBezTo>
                  <a:pt x="160" y="51"/>
                  <a:pt x="160" y="51"/>
                  <a:pt x="160" y="51"/>
                </a:cubicBezTo>
                <a:cubicBezTo>
                  <a:pt x="160" y="50"/>
                  <a:pt x="160" y="49"/>
                  <a:pt x="159" y="49"/>
                </a:cubicBezTo>
                <a:cubicBezTo>
                  <a:pt x="159" y="49"/>
                  <a:pt x="159" y="49"/>
                  <a:pt x="159" y="49"/>
                </a:cubicBezTo>
                <a:cubicBezTo>
                  <a:pt x="158" y="49"/>
                  <a:pt x="158" y="49"/>
                  <a:pt x="158" y="50"/>
                </a:cubicBezTo>
                <a:cubicBezTo>
                  <a:pt x="154" y="59"/>
                  <a:pt x="154" y="59"/>
                  <a:pt x="154" y="59"/>
                </a:cubicBezTo>
                <a:cubicBezTo>
                  <a:pt x="136" y="67"/>
                  <a:pt x="136" y="67"/>
                  <a:pt x="136" y="67"/>
                </a:cubicBezTo>
                <a:cubicBezTo>
                  <a:pt x="135" y="67"/>
                  <a:pt x="135" y="66"/>
                  <a:pt x="134" y="66"/>
                </a:cubicBezTo>
                <a:cubicBezTo>
                  <a:pt x="134" y="66"/>
                  <a:pt x="133" y="66"/>
                  <a:pt x="133" y="67"/>
                </a:cubicBezTo>
                <a:cubicBezTo>
                  <a:pt x="132" y="67"/>
                  <a:pt x="131" y="68"/>
                  <a:pt x="131" y="69"/>
                </a:cubicBezTo>
                <a:cubicBezTo>
                  <a:pt x="123" y="72"/>
                  <a:pt x="123" y="72"/>
                  <a:pt x="123" y="72"/>
                </a:cubicBezTo>
                <a:cubicBezTo>
                  <a:pt x="128" y="61"/>
                  <a:pt x="128" y="61"/>
                  <a:pt x="128" y="61"/>
                </a:cubicBezTo>
                <a:cubicBezTo>
                  <a:pt x="128" y="60"/>
                  <a:pt x="128" y="59"/>
                  <a:pt x="127" y="59"/>
                </a:cubicBezTo>
                <a:cubicBezTo>
                  <a:pt x="127" y="59"/>
                  <a:pt x="127" y="59"/>
                  <a:pt x="127" y="59"/>
                </a:cubicBezTo>
                <a:cubicBezTo>
                  <a:pt x="126" y="59"/>
                  <a:pt x="126" y="59"/>
                  <a:pt x="125" y="60"/>
                </a:cubicBezTo>
                <a:cubicBezTo>
                  <a:pt x="120" y="74"/>
                  <a:pt x="120" y="74"/>
                  <a:pt x="120" y="74"/>
                </a:cubicBezTo>
                <a:cubicBezTo>
                  <a:pt x="114" y="76"/>
                  <a:pt x="114" y="76"/>
                  <a:pt x="114" y="76"/>
                </a:cubicBezTo>
                <a:cubicBezTo>
                  <a:pt x="119" y="65"/>
                  <a:pt x="119" y="65"/>
                  <a:pt x="119" y="65"/>
                </a:cubicBezTo>
                <a:cubicBezTo>
                  <a:pt x="119" y="64"/>
                  <a:pt x="119" y="63"/>
                  <a:pt x="118" y="63"/>
                </a:cubicBezTo>
                <a:cubicBezTo>
                  <a:pt x="118" y="63"/>
                  <a:pt x="118" y="63"/>
                  <a:pt x="117" y="63"/>
                </a:cubicBezTo>
                <a:cubicBezTo>
                  <a:pt x="117" y="63"/>
                  <a:pt x="116" y="63"/>
                  <a:pt x="116" y="64"/>
                </a:cubicBezTo>
                <a:cubicBezTo>
                  <a:pt x="111" y="78"/>
                  <a:pt x="111" y="78"/>
                  <a:pt x="111" y="78"/>
                </a:cubicBezTo>
                <a:cubicBezTo>
                  <a:pt x="91" y="86"/>
                  <a:pt x="91" y="86"/>
                  <a:pt x="91" y="86"/>
                </a:cubicBezTo>
                <a:cubicBezTo>
                  <a:pt x="98" y="68"/>
                  <a:pt x="98" y="68"/>
                  <a:pt x="98" y="68"/>
                </a:cubicBezTo>
                <a:cubicBezTo>
                  <a:pt x="112" y="63"/>
                  <a:pt x="112" y="63"/>
                  <a:pt x="112" y="63"/>
                </a:cubicBezTo>
                <a:cubicBezTo>
                  <a:pt x="113" y="62"/>
                  <a:pt x="113" y="61"/>
                  <a:pt x="113" y="61"/>
                </a:cubicBezTo>
                <a:cubicBezTo>
                  <a:pt x="113" y="60"/>
                  <a:pt x="112" y="60"/>
                  <a:pt x="111" y="60"/>
                </a:cubicBezTo>
                <a:cubicBezTo>
                  <a:pt x="111" y="60"/>
                  <a:pt x="111" y="60"/>
                  <a:pt x="111" y="60"/>
                </a:cubicBezTo>
                <a:cubicBezTo>
                  <a:pt x="100" y="65"/>
                  <a:pt x="100" y="65"/>
                  <a:pt x="100" y="65"/>
                </a:cubicBezTo>
                <a:cubicBezTo>
                  <a:pt x="102" y="59"/>
                  <a:pt x="102" y="59"/>
                  <a:pt x="102" y="59"/>
                </a:cubicBezTo>
                <a:cubicBezTo>
                  <a:pt x="116" y="53"/>
                  <a:pt x="116" y="53"/>
                  <a:pt x="116" y="53"/>
                </a:cubicBezTo>
                <a:cubicBezTo>
                  <a:pt x="117" y="53"/>
                  <a:pt x="117" y="52"/>
                  <a:pt x="117" y="51"/>
                </a:cubicBezTo>
                <a:cubicBezTo>
                  <a:pt x="116" y="51"/>
                  <a:pt x="116" y="51"/>
                  <a:pt x="115" y="51"/>
                </a:cubicBezTo>
                <a:cubicBezTo>
                  <a:pt x="115" y="51"/>
                  <a:pt x="115" y="51"/>
                  <a:pt x="115" y="51"/>
                </a:cubicBezTo>
                <a:cubicBezTo>
                  <a:pt x="103" y="55"/>
                  <a:pt x="103" y="55"/>
                  <a:pt x="103" y="55"/>
                </a:cubicBezTo>
                <a:cubicBezTo>
                  <a:pt x="111" y="38"/>
                  <a:pt x="111" y="38"/>
                  <a:pt x="111" y="38"/>
                </a:cubicBezTo>
                <a:cubicBezTo>
                  <a:pt x="112" y="38"/>
                  <a:pt x="113" y="37"/>
                  <a:pt x="113" y="36"/>
                </a:cubicBezTo>
                <a:cubicBezTo>
                  <a:pt x="113" y="35"/>
                  <a:pt x="113" y="34"/>
                  <a:pt x="113" y="33"/>
                </a:cubicBezTo>
                <a:cubicBezTo>
                  <a:pt x="116" y="23"/>
                  <a:pt x="116" y="23"/>
                  <a:pt x="116" y="23"/>
                </a:cubicBezTo>
                <a:cubicBezTo>
                  <a:pt x="117" y="23"/>
                  <a:pt x="117" y="23"/>
                  <a:pt x="117" y="23"/>
                </a:cubicBezTo>
                <a:cubicBezTo>
                  <a:pt x="127" y="19"/>
                  <a:pt x="127" y="19"/>
                  <a:pt x="127" y="19"/>
                </a:cubicBezTo>
                <a:cubicBezTo>
                  <a:pt x="128" y="19"/>
                  <a:pt x="128" y="18"/>
                  <a:pt x="128" y="17"/>
                </a:cubicBezTo>
                <a:cubicBezTo>
                  <a:pt x="127" y="17"/>
                  <a:pt x="127" y="16"/>
                  <a:pt x="126" y="16"/>
                </a:cubicBezTo>
                <a:cubicBezTo>
                  <a:pt x="126" y="16"/>
                  <a:pt x="126" y="16"/>
                  <a:pt x="126" y="16"/>
                </a:cubicBezTo>
                <a:cubicBezTo>
                  <a:pt x="118" y="20"/>
                  <a:pt x="118" y="20"/>
                  <a:pt x="118" y="20"/>
                </a:cubicBezTo>
                <a:cubicBezTo>
                  <a:pt x="119" y="16"/>
                  <a:pt x="119" y="16"/>
                  <a:pt x="119" y="16"/>
                </a:cubicBezTo>
                <a:cubicBezTo>
                  <a:pt x="119" y="16"/>
                  <a:pt x="119" y="16"/>
                  <a:pt x="119" y="16"/>
                </a:cubicBezTo>
                <a:cubicBezTo>
                  <a:pt x="130" y="12"/>
                  <a:pt x="130" y="12"/>
                  <a:pt x="130" y="12"/>
                </a:cubicBezTo>
                <a:cubicBezTo>
                  <a:pt x="130" y="12"/>
                  <a:pt x="131" y="11"/>
                  <a:pt x="130" y="10"/>
                </a:cubicBezTo>
                <a:cubicBezTo>
                  <a:pt x="130" y="10"/>
                  <a:pt x="130" y="9"/>
                  <a:pt x="129" y="9"/>
                </a:cubicBezTo>
                <a:cubicBezTo>
                  <a:pt x="129" y="9"/>
                  <a:pt x="129" y="10"/>
                  <a:pt x="129" y="10"/>
                </a:cubicBezTo>
                <a:cubicBezTo>
                  <a:pt x="121" y="13"/>
                  <a:pt x="121" y="13"/>
                  <a:pt x="121" y="13"/>
                </a:cubicBezTo>
                <a:cubicBezTo>
                  <a:pt x="124" y="6"/>
                  <a:pt x="124" y="6"/>
                  <a:pt x="124" y="6"/>
                </a:cubicBezTo>
                <a:cubicBezTo>
                  <a:pt x="125" y="6"/>
                  <a:pt x="125" y="5"/>
                  <a:pt x="126" y="4"/>
                </a:cubicBezTo>
                <a:cubicBezTo>
                  <a:pt x="126" y="3"/>
                  <a:pt x="126" y="1"/>
                  <a:pt x="124" y="0"/>
                </a:cubicBezTo>
                <a:cubicBezTo>
                  <a:pt x="124" y="0"/>
                  <a:pt x="124" y="0"/>
                  <a:pt x="123" y="0"/>
                </a:cubicBezTo>
              </a:path>
            </a:pathLst>
          </a:custGeom>
          <a:solidFill>
            <a:srgbClr val="89E9FF"/>
          </a:solidFill>
          <a:ln w="3175" cap="flat" cmpd="sng" algn="ctr">
            <a:solidFill>
              <a:srgbClr val="89E9FF"/>
            </a:solidFill>
            <a:prstDash val="solid"/>
            <a:round/>
            <a:headEnd type="none" w="med" len="med"/>
            <a:tailEnd type="none" w="med" len="med"/>
          </a:ln>
          <a:effectLst>
            <a:glow rad="50800">
              <a:schemeClr val="accent5">
                <a:satMod val="175000"/>
                <a:alpha val="20000"/>
              </a:schemeClr>
            </a:glow>
          </a:effectLst>
          <a:scene3d>
            <a:camera prst="orthographicFront"/>
            <a:lightRig rig="glow" dir="t"/>
          </a:scene3d>
          <a:sp3d prstMaterial="powder"/>
        </p:spPr>
        <p:txBody>
          <a:bodyPr vert="horz" wrap="square" lIns="91440" tIns="45720" rIns="91440" bIns="45720" numCol="1" rtlCol="0" anchor="t" anchorCtr="0" compatLnSpc="1">
            <a:prstTxWarp prst="textNoShape">
              <a:avLst/>
            </a:prstTxWarp>
          </a:bodyPr>
          <a:lstStyle/>
          <a:p>
            <a:endParaRPr lang="en-US" dirty="0"/>
          </a:p>
        </p:txBody>
      </p:sp>
      <p:pic>
        <p:nvPicPr>
          <p:cNvPr id="16" name="Picture 14" descr="UNEP GP Website.JP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3886910" y="5075353"/>
            <a:ext cx="185737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descr="Z:\Relations\3-Refrigerants, Naturally!\Bilder\logos2013.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47662" y="5075353"/>
            <a:ext cx="338613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508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75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100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par>
                                <p:cTn id="25" presetID="53" presetClass="entr" presetSubtype="16" fill="hold" grpId="0" nodeType="withEffect">
                                  <p:stCondLst>
                                    <p:cond delay="15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175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200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53" presetClass="entr" presetSubtype="16" fill="hold" grpId="0" nodeType="withEffect">
                                  <p:stCondLst>
                                    <p:cond delay="225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par>
                                <p:cTn id="45" presetID="53" presetClass="entr" presetSubtype="16" fill="hold" grpId="0" nodeType="withEffect">
                                  <p:stCondLst>
                                    <p:cond delay="250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par>
                                <p:cTn id="50" presetID="53" presetClass="entr" presetSubtype="16" fill="hold" grpId="0" nodeType="withEffect">
                                  <p:stCondLst>
                                    <p:cond delay="275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 end="1"/>
                                            </p:txEl>
                                          </p:spTgt>
                                        </p:tgtEl>
                                        <p:attrNameLst>
                                          <p:attrName>style.visibility</p:attrName>
                                        </p:attrNameLst>
                                      </p:cBhvr>
                                      <p:to>
                                        <p:strVal val="visible"/>
                                      </p:to>
                                    </p:set>
                                    <p:animEffect transition="in" filter="fade">
                                      <p:cBhvr>
                                        <p:cTn id="67" dur="500"/>
                                        <p:tgtEl>
                                          <p:spTgt spid="3">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2" end="2"/>
                                            </p:txEl>
                                          </p:spTgt>
                                        </p:tgtEl>
                                        <p:attrNameLst>
                                          <p:attrName>style.visibility</p:attrName>
                                        </p:attrNameLst>
                                      </p:cBhvr>
                                      <p:to>
                                        <p:strVal val="visible"/>
                                      </p:to>
                                    </p:set>
                                    <p:animEffect transition="in" filter="fade">
                                      <p:cBhvr>
                                        <p:cTn id="7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77969" y="1153744"/>
            <a:ext cx="7600862" cy="658615"/>
          </a:xfrm>
          <a:prstGeom prst="roundRect">
            <a:avLst/>
          </a:prstGeom>
          <a:solidFill>
            <a:srgbClr val="595959"/>
          </a:solidFill>
          <a:ln w="9525" cap="flat" cmpd="sng" algn="ctr">
            <a:noFill/>
            <a:prstDash val="solid"/>
          </a:ln>
          <a:effectLst/>
        </p:spPr>
        <p:txBody>
          <a:bodyPr lIns="274320" rIns="0" anchor="ctr"/>
          <a:lstStyle/>
          <a:p>
            <a:pPr defTabSz="914400" fontAlgn="base">
              <a:spcBef>
                <a:spcPct val="0"/>
              </a:spcBef>
              <a:spcAft>
                <a:spcPct val="0"/>
              </a:spcAft>
              <a:tabLst>
                <a:tab pos="0" algn="l"/>
              </a:tabLst>
              <a:defRPr/>
            </a:pPr>
            <a:r>
              <a:rPr lang="en-US" sz="2000" dirty="0">
                <a:solidFill>
                  <a:schemeClr val="bg1"/>
                </a:solidFill>
                <a:latin typeface="Arial" pitchFamily="34" charset="0"/>
                <a:ea typeface="ＭＳ Ｐゴシック" charset="0"/>
                <a:cs typeface="Arial" pitchFamily="34" charset="0"/>
              </a:rPr>
              <a:t>Reduce carbon of the drink in your hand (</a:t>
            </a:r>
            <a:r>
              <a:rPr lang="en-US" sz="2000" dirty="0" smtClean="0">
                <a:solidFill>
                  <a:schemeClr val="bg1"/>
                </a:solidFill>
                <a:latin typeface="Arial" pitchFamily="34" charset="0"/>
                <a:ea typeface="ＭＳ Ｐゴシック" charset="0"/>
                <a:cs typeface="Arial" pitchFamily="34" charset="0"/>
              </a:rPr>
              <a:t>25%) </a:t>
            </a:r>
            <a:r>
              <a:rPr lang="en-US" sz="2000" dirty="0">
                <a:solidFill>
                  <a:schemeClr val="bg1"/>
                </a:solidFill>
                <a:latin typeface="Arial" pitchFamily="34" charset="0"/>
                <a:ea typeface="ＭＳ Ｐゴシック" charset="0"/>
                <a:cs typeface="Arial" pitchFamily="34" charset="0"/>
              </a:rPr>
              <a:t>by 2020 </a:t>
            </a:r>
            <a:r>
              <a:rPr lang="en-US" sz="2000" dirty="0" smtClean="0">
                <a:solidFill>
                  <a:schemeClr val="bg1"/>
                </a:solidFill>
                <a:latin typeface="Arial" pitchFamily="34" charset="0"/>
                <a:ea typeface="ＭＳ Ｐゴシック" charset="0"/>
                <a:cs typeface="Arial" pitchFamily="34" charset="0"/>
              </a:rPr>
              <a:t/>
            </a:r>
            <a:br>
              <a:rPr lang="en-US" sz="2000" dirty="0" smtClean="0">
                <a:solidFill>
                  <a:schemeClr val="bg1"/>
                </a:solidFill>
                <a:latin typeface="Arial" pitchFamily="34" charset="0"/>
                <a:ea typeface="ＭＳ Ｐゴシック" charset="0"/>
                <a:cs typeface="Arial" pitchFamily="34" charset="0"/>
              </a:rPr>
            </a:br>
            <a:r>
              <a:rPr lang="en-US" sz="2000" dirty="0" smtClean="0">
                <a:solidFill>
                  <a:schemeClr val="bg1"/>
                </a:solidFill>
                <a:latin typeface="Arial" pitchFamily="34" charset="0"/>
                <a:ea typeface="ＭＳ Ｐゴシック" charset="0"/>
                <a:cs typeface="Arial" pitchFamily="34" charset="0"/>
              </a:rPr>
              <a:t>(</a:t>
            </a:r>
            <a:r>
              <a:rPr lang="en-US" sz="2000" dirty="0">
                <a:solidFill>
                  <a:schemeClr val="bg1"/>
                </a:solidFill>
                <a:latin typeface="Arial" pitchFamily="34" charset="0"/>
                <a:ea typeface="ＭＳ Ｐゴシック" charset="0"/>
                <a:cs typeface="Arial" pitchFamily="34" charset="0"/>
              </a:rPr>
              <a:t>2010 baseline)</a:t>
            </a:r>
          </a:p>
        </p:txBody>
      </p:sp>
      <p:sp>
        <p:nvSpPr>
          <p:cNvPr id="3" name="Rectangle 2"/>
          <p:cNvSpPr/>
          <p:nvPr/>
        </p:nvSpPr>
        <p:spPr bwMode="auto">
          <a:xfrm>
            <a:off x="301917" y="1906250"/>
            <a:ext cx="8384883" cy="475146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fontAlgn="base">
              <a:lnSpc>
                <a:spcPct val="90000"/>
              </a:lnSpc>
              <a:spcBef>
                <a:spcPts val="2400"/>
              </a:spcBef>
              <a:spcAft>
                <a:spcPct val="0"/>
              </a:spcAft>
              <a:buClr>
                <a:srgbClr val="EA0000"/>
              </a:buClr>
              <a:buSzPct val="125000"/>
              <a:tabLst>
                <a:tab pos="0" algn="l"/>
              </a:tabLst>
            </a:pPr>
            <a:r>
              <a:rPr lang="en-US" sz="2800" dirty="0">
                <a:solidFill>
                  <a:schemeClr val="tx1"/>
                </a:solidFill>
                <a:latin typeface="Arial" pitchFamily="34" charset="0"/>
                <a:cs typeface="Arial" pitchFamily="34" charset="0"/>
              </a:rPr>
              <a:t>Revenue (Market):</a:t>
            </a:r>
          </a:p>
          <a:p>
            <a:pPr fontAlgn="base">
              <a:lnSpc>
                <a:spcPct val="90000"/>
              </a:lnSpc>
              <a:spcBef>
                <a:spcPts val="2400"/>
              </a:spcBef>
              <a:spcAft>
                <a:spcPct val="0"/>
              </a:spcAft>
              <a:buClr>
                <a:srgbClr val="EA0000"/>
              </a:buClr>
              <a:buSzPct val="125000"/>
              <a:tabLst>
                <a:tab pos="0" algn="l"/>
              </a:tabLst>
            </a:pPr>
            <a:r>
              <a:rPr lang="en-US" sz="2800" dirty="0">
                <a:solidFill>
                  <a:schemeClr val="tx1"/>
                </a:solidFill>
                <a:latin typeface="Arial" pitchFamily="34" charset="0"/>
                <a:cs typeface="Arial" pitchFamily="34" charset="0"/>
              </a:rPr>
              <a:t>Reputation (Market):</a:t>
            </a:r>
          </a:p>
          <a:p>
            <a:pPr fontAlgn="base">
              <a:lnSpc>
                <a:spcPct val="90000"/>
              </a:lnSpc>
              <a:spcBef>
                <a:spcPts val="2400"/>
              </a:spcBef>
              <a:spcAft>
                <a:spcPct val="0"/>
              </a:spcAft>
              <a:buClr>
                <a:srgbClr val="EA0000"/>
              </a:buClr>
              <a:buSzPct val="125000"/>
              <a:tabLst>
                <a:tab pos="0" algn="l"/>
              </a:tabLst>
            </a:pPr>
            <a:r>
              <a:rPr lang="en-US" sz="2800" dirty="0" smtClean="0">
                <a:solidFill>
                  <a:schemeClr val="tx1"/>
                </a:solidFill>
                <a:latin typeface="Arial" pitchFamily="34" charset="0"/>
                <a:cs typeface="Arial" pitchFamily="34" charset="0"/>
              </a:rPr>
              <a:t>Risk/Cost Avoidance (Weather/Supply &amp; Efficiency):   </a:t>
            </a:r>
          </a:p>
          <a:p>
            <a:pPr fontAlgn="base">
              <a:spcBef>
                <a:spcPts val="2400"/>
              </a:spcBef>
              <a:spcAft>
                <a:spcPct val="0"/>
              </a:spcAft>
              <a:buClr>
                <a:srgbClr val="EA0000"/>
              </a:buClr>
              <a:buSzPct val="125000"/>
              <a:tabLst>
                <a:tab pos="0" algn="l"/>
              </a:tabLst>
            </a:pPr>
            <a:r>
              <a:rPr lang="en-US" sz="2800" dirty="0" smtClean="0">
                <a:solidFill>
                  <a:schemeClr val="tx1"/>
                </a:solidFill>
                <a:latin typeface="Arial" pitchFamily="34" charset="0"/>
                <a:cs typeface="Arial" pitchFamily="34" charset="0"/>
              </a:rPr>
              <a:t>Values:  Personal, Community, Environment </a:t>
            </a:r>
          </a:p>
          <a:p>
            <a:pPr fontAlgn="base">
              <a:spcBef>
                <a:spcPts val="2400"/>
              </a:spcBef>
              <a:spcAft>
                <a:spcPct val="0"/>
              </a:spcAft>
              <a:buClr>
                <a:srgbClr val="EA0000"/>
              </a:buClr>
              <a:buSzPct val="125000"/>
              <a:tabLst>
                <a:tab pos="0" algn="l"/>
              </a:tabLst>
            </a:pPr>
            <a:r>
              <a:rPr lang="en-US" sz="2800" dirty="0">
                <a:solidFill>
                  <a:schemeClr val="tx1"/>
                </a:solidFill>
                <a:latin typeface="Arial" pitchFamily="34" charset="0"/>
                <a:cs typeface="Arial" pitchFamily="34" charset="0"/>
              </a:rPr>
              <a:t>	</a:t>
            </a:r>
            <a:r>
              <a:rPr lang="en-US" sz="2800" dirty="0" smtClean="0">
                <a:solidFill>
                  <a:schemeClr val="tx1"/>
                </a:solidFill>
                <a:latin typeface="Arial" pitchFamily="34" charset="0"/>
                <a:cs typeface="Arial" pitchFamily="34" charset="0"/>
              </a:rPr>
              <a:t>			Me, We, the World</a:t>
            </a:r>
            <a:endParaRPr lang="en-US" sz="2800" dirty="0">
              <a:solidFill>
                <a:schemeClr val="tx1"/>
              </a:solidFill>
              <a:latin typeface="Arial" pitchFamily="34" charset="0"/>
              <a:cs typeface="Arial" pitchFamily="34" charset="0"/>
            </a:endParaRPr>
          </a:p>
        </p:txBody>
      </p:sp>
      <p:sp>
        <p:nvSpPr>
          <p:cNvPr id="5" name="TextBox 4"/>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BACK TO</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THE BUSINESS CASE</a:t>
            </a:r>
          </a:p>
        </p:txBody>
      </p:sp>
      <p:sp>
        <p:nvSpPr>
          <p:cNvPr id="6" name="Rounded Rectangle 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03446" y="1120812"/>
            <a:ext cx="980298" cy="691547"/>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lIns="0" rIns="0" anchor="ctr"/>
          <a:lstStyle/>
          <a:p>
            <a:pPr algn="ctr" defTabSz="914400">
              <a:defRPr/>
            </a:pPr>
            <a:endParaRPr lang="en-US" sz="2000" dirty="0">
              <a:solidFill>
                <a:schemeClr val="bg1"/>
              </a:solidFill>
              <a:latin typeface="Arial Rounded MT Bold" pitchFamily="34" charset="0"/>
              <a:ea typeface="ＭＳ Ｐゴシック" charset="0"/>
              <a:cs typeface="Arial Rounded MT Bold"/>
            </a:endParaRPr>
          </a:p>
        </p:txBody>
      </p:sp>
      <p:pic>
        <p:nvPicPr>
          <p:cNvPr id="7" name="Picture 3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ounded Rectangle 3"/>
          <p:cNvSpPr/>
          <p:nvPr/>
        </p:nvSpPr>
        <p:spPr>
          <a:xfrm>
            <a:off x="346296" y="1139862"/>
            <a:ext cx="980298" cy="658615"/>
          </a:xfrm>
          <a:prstGeom prst="roundRect">
            <a:avLst/>
          </a:prstGeom>
          <a:solidFill>
            <a:srgbClr val="E41E2A"/>
          </a:solidFill>
          <a:ln w="9525" cap="flat" cmpd="sng" algn="ctr">
            <a:noFill/>
            <a:prstDash val="solid"/>
          </a:ln>
          <a:effectLst/>
        </p:spPr>
        <p:txBody>
          <a:bodyPr lIns="0" rIns="0" anchor="ctr"/>
          <a:lstStyle/>
          <a:p>
            <a:pPr algn="ctr" defTabSz="914400">
              <a:defRPr/>
            </a:pPr>
            <a:r>
              <a:rPr lang="en-US" sz="2800" b="1" dirty="0" smtClean="0">
                <a:solidFill>
                  <a:schemeClr val="bg1"/>
                </a:solidFill>
                <a:latin typeface="Arial Narrow" pitchFamily="34" charset="0"/>
                <a:ea typeface="ＭＳ Ｐゴシック" charset="0"/>
                <a:cs typeface="Arial Rounded MT Bold"/>
              </a:rPr>
              <a:t>GOAL</a:t>
            </a:r>
            <a:endParaRPr lang="en-US" sz="2800" b="1" dirty="0">
              <a:solidFill>
                <a:schemeClr val="bg1"/>
              </a:solidFill>
              <a:latin typeface="Arial Narrow" pitchFamily="34" charset="0"/>
              <a:ea typeface="ＭＳ Ｐゴシック" charset="0"/>
              <a:cs typeface="Arial Rounded MT Bold"/>
            </a:endParaRPr>
          </a:p>
        </p:txBody>
      </p:sp>
    </p:spTree>
    <p:extLst>
      <p:ext uri="{BB962C8B-B14F-4D97-AF65-F5344CB8AC3E}">
        <p14:creationId xmlns:p14="http://schemas.microsoft.com/office/powerpoint/2010/main" val="361228396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OUTSIDE OF SPHERE OF CONTROL</a:t>
            </a:r>
          </a:p>
          <a:p>
            <a:pPr>
              <a:lnSpc>
                <a:spcPct val="80000"/>
              </a:lnSpc>
            </a:pPr>
            <a:r>
              <a:rPr lang="en-US" sz="4000" b="1" dirty="0" smtClean="0">
                <a:latin typeface="Arial Narrow" pitchFamily="34" charset="0"/>
                <a:cs typeface="Arial"/>
              </a:rPr>
              <a:t>PARTNERING IS CRUCIAL</a:t>
            </a:r>
          </a:p>
        </p:txBody>
      </p:sp>
      <p:sp>
        <p:nvSpPr>
          <p:cNvPr id="6" name="Rounded Rectangle 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03446" y="1120812"/>
            <a:ext cx="980298" cy="691547"/>
          </a:xfrm>
          <a:prstGeom prst="round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lIns="0" rIns="0" anchor="ctr"/>
          <a:lstStyle/>
          <a:p>
            <a:pPr algn="ctr" defTabSz="914400">
              <a:defRPr/>
            </a:pPr>
            <a:endParaRPr lang="en-US" sz="2000" dirty="0">
              <a:solidFill>
                <a:schemeClr val="bg1"/>
              </a:solidFill>
              <a:latin typeface="Arial Rounded MT Bold" pitchFamily="34" charset="0"/>
              <a:ea typeface="ＭＳ Ｐゴシック" charset="0"/>
              <a:cs typeface="Arial Rounded MT Bold"/>
            </a:endParaRPr>
          </a:p>
        </p:txBody>
      </p:sp>
      <p:pic>
        <p:nvPicPr>
          <p:cNvPr id="7" name="Picture 3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N\Desktop\Coca-Cola_Ardagh_2Oct12[1].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1273212"/>
            <a:ext cx="9144000" cy="504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8541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14500"/>
            <a:ext cx="9144000" cy="5143500"/>
          </a:xfrm>
          <a:prstGeom prst="rect">
            <a:avLst/>
          </a:prstGeom>
        </p:spPr>
      </p:pic>
      <p:sp>
        <p:nvSpPr>
          <p:cNvPr id="54" name="TextBox 53"/>
          <p:cNvSpPr txBox="1"/>
          <p:nvPr/>
        </p:nvSpPr>
        <p:spPr>
          <a:xfrm>
            <a:off x="20009" y="279287"/>
            <a:ext cx="9041207" cy="535531"/>
          </a:xfrm>
          <a:prstGeom prst="rect">
            <a:avLst/>
          </a:prstGeom>
          <a:noFill/>
        </p:spPr>
        <p:txBody>
          <a:bodyPr wrap="square" rtlCol="0">
            <a:spAutoFit/>
          </a:bodyPr>
          <a:lstStyle/>
          <a:p>
            <a:pPr>
              <a:lnSpc>
                <a:spcPct val="80000"/>
              </a:lnSpc>
            </a:pPr>
            <a:r>
              <a:rPr lang="en-US" sz="3600" b="1" dirty="0" smtClean="0">
                <a:solidFill>
                  <a:schemeClr val="bg1"/>
                </a:solidFill>
                <a:latin typeface="Arial Narrow"/>
                <a:cs typeface="Arial Narrow"/>
              </a:rPr>
              <a:t>UP NEXT</a:t>
            </a:r>
            <a:endParaRPr lang="en-US" sz="3600" b="1" dirty="0">
              <a:solidFill>
                <a:schemeClr val="bg1"/>
              </a:solidFill>
              <a:latin typeface="Arial Narrow"/>
              <a:cs typeface="Arial Narrow"/>
            </a:endParaRPr>
          </a:p>
        </p:txBody>
      </p:sp>
      <p:sp>
        <p:nvSpPr>
          <p:cNvPr id="52" name="TextBox 51"/>
          <p:cNvSpPr txBox="1"/>
          <p:nvPr/>
        </p:nvSpPr>
        <p:spPr>
          <a:xfrm>
            <a:off x="36943" y="762936"/>
            <a:ext cx="7943272" cy="387798"/>
          </a:xfrm>
          <a:prstGeom prst="rect">
            <a:avLst/>
          </a:prstGeom>
          <a:noFill/>
        </p:spPr>
        <p:txBody>
          <a:bodyPr wrap="square" rtlCol="0">
            <a:spAutoFit/>
          </a:bodyPr>
          <a:lstStyle/>
          <a:p>
            <a:pPr>
              <a:lnSpc>
                <a:spcPct val="80000"/>
              </a:lnSpc>
            </a:pPr>
            <a:r>
              <a:rPr lang="en-US" sz="2400" dirty="0" smtClean="0">
                <a:solidFill>
                  <a:schemeClr val="bg1"/>
                </a:solidFill>
                <a:latin typeface="Arial Narrow" pitchFamily="34" charset="0"/>
                <a:cs typeface="Arial"/>
              </a:rPr>
              <a:t>Module 4 – ENGAGING SUPPLIERS</a:t>
            </a:r>
            <a:endParaRPr lang="en-US" sz="2400" dirty="0">
              <a:solidFill>
                <a:schemeClr val="bg1"/>
              </a:solidFill>
              <a:latin typeface="Arial Narrow" pitchFamily="34" charset="0"/>
              <a:cs typeface="Arial"/>
            </a:endParaRPr>
          </a:p>
        </p:txBody>
      </p:sp>
      <p:pic>
        <p:nvPicPr>
          <p:cNvPr id="12" name="Picture 2" descr="C:\Users\N\Desktop\263px-WWF_logo.sv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05800" y="5791200"/>
            <a:ext cx="625475" cy="9275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423348" y="6472167"/>
            <a:ext cx="1837783" cy="250593"/>
          </a:xfrm>
          <a:prstGeom prst="rect">
            <a:avLst/>
          </a:prstGeom>
          <a:noFill/>
        </p:spPr>
        <p:txBody>
          <a:bodyPr wrap="square" rtlCol="0">
            <a:spAutoFit/>
          </a:bodyPr>
          <a:lstStyle/>
          <a:p>
            <a:pPr algn="r"/>
            <a:r>
              <a:rPr lang="en-US" sz="1000" i="1" dirty="0" err="1" smtClean="0">
                <a:solidFill>
                  <a:schemeClr val="bg1"/>
                </a:solidFill>
                <a:latin typeface="Arial" pitchFamily="34" charset="0"/>
                <a:cs typeface="Arial" pitchFamily="34" charset="0"/>
              </a:rPr>
              <a:t>ini</a:t>
            </a:r>
            <a:r>
              <a:rPr lang="en-US" sz="1000" i="1" dirty="0" smtClean="0">
                <a:solidFill>
                  <a:schemeClr val="bg1"/>
                </a:solidFill>
                <a:latin typeface="Arial" pitchFamily="34" charset="0"/>
                <a:cs typeface="Arial" pitchFamily="34" charset="0"/>
              </a:rPr>
              <a:t> partnership with </a:t>
            </a:r>
            <a:endParaRPr lang="en-US" sz="1000"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2417539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p:cNvSpPr/>
          <p:nvPr/>
        </p:nvSpPr>
        <p:spPr>
          <a:xfrm>
            <a:off x="5570655"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6" name="Rounded Rectangle 95"/>
          <p:cNvSpPr/>
          <p:nvPr/>
        </p:nvSpPr>
        <p:spPr>
          <a:xfrm>
            <a:off x="3764539"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4" name="Rounded Rectangle 93"/>
          <p:cNvSpPr/>
          <p:nvPr/>
        </p:nvSpPr>
        <p:spPr>
          <a:xfrm>
            <a:off x="1952718"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3" name="Rounded Rectangle 92"/>
          <p:cNvSpPr/>
          <p:nvPr/>
        </p:nvSpPr>
        <p:spPr>
          <a:xfrm>
            <a:off x="171190"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64" name="Rounded Rectangle 63"/>
          <p:cNvSpPr/>
          <p:nvPr/>
        </p:nvSpPr>
        <p:spPr bwMode="auto">
          <a:xfrm>
            <a:off x="158362" y="1987458"/>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INGREDIENTS</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67" name="Rounded Rectangle 66"/>
          <p:cNvSpPr/>
          <p:nvPr/>
        </p:nvSpPr>
        <p:spPr bwMode="auto">
          <a:xfrm>
            <a:off x="1952718" y="1987458"/>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PACKAGING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70" name="Rounded Rectangle 69"/>
          <p:cNvSpPr/>
          <p:nvPr/>
        </p:nvSpPr>
        <p:spPr bwMode="auto">
          <a:xfrm>
            <a:off x="3747074" y="1987458"/>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MANUFACTURING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73" name="Rounded Rectangle 72"/>
          <p:cNvSpPr/>
          <p:nvPr/>
        </p:nvSpPr>
        <p:spPr bwMode="auto">
          <a:xfrm>
            <a:off x="5541430" y="1987458"/>
            <a:ext cx="1675185" cy="469649"/>
          </a:xfrm>
          <a:prstGeom prst="roundRect">
            <a:avLst>
              <a:gd name="adj" fmla="val 13658"/>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DISTRIBUTION</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60" name="TextBox 59"/>
          <p:cNvSpPr txBox="1">
            <a:spLocks noChangeArrowheads="1"/>
          </p:cNvSpPr>
          <p:nvPr/>
        </p:nvSpPr>
        <p:spPr bwMode="auto">
          <a:xfrm>
            <a:off x="171190" y="4413296"/>
            <a:ext cx="1662358" cy="895630"/>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Arial"/>
                <a:cs typeface="Arial"/>
              </a:rPr>
              <a:t>35%</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noProof="0" dirty="0" smtClean="0">
                <a:ln>
                  <a:noFill/>
                </a:ln>
                <a:solidFill>
                  <a:schemeClr val="bg1">
                    <a:lumMod val="50000"/>
                  </a:schemeClr>
                </a:solidFill>
                <a:effectLst/>
                <a:uLnTx/>
                <a:uFillTx/>
                <a:latin typeface="Arial"/>
                <a:cs typeface="Arial"/>
              </a:rPr>
              <a:t>FARM OPERATIONS</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6" name="TextBox 45"/>
          <p:cNvSpPr txBox="1">
            <a:spLocks noChangeArrowheads="1"/>
          </p:cNvSpPr>
          <p:nvPr/>
        </p:nvSpPr>
        <p:spPr bwMode="auto">
          <a:xfrm>
            <a:off x="1952718" y="4413296"/>
            <a:ext cx="1683554"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dirty="0">
                <a:solidFill>
                  <a:srgbClr val="000000"/>
                </a:solidFill>
                <a:latin typeface="Arial"/>
                <a:cs typeface="Arial"/>
              </a:rPr>
              <a:t>1</a:t>
            </a:r>
            <a:r>
              <a:rPr kumimoji="0" lang="en-US" sz="3000" b="1" i="0" u="none" strike="noStrike" kern="0" cap="none" spc="0" normalizeH="0" baseline="0" noProof="0" dirty="0" smtClean="0">
                <a:ln>
                  <a:noFill/>
                </a:ln>
                <a:solidFill>
                  <a:srgbClr val="000000"/>
                </a:solidFill>
                <a:effectLst/>
                <a:uLnTx/>
                <a:uFillTx/>
                <a:latin typeface="Arial"/>
                <a:cs typeface="Arial"/>
              </a:rPr>
              <a:t>5%</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PACKAGING</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7" name="TextBox 46"/>
          <p:cNvSpPr txBox="1">
            <a:spLocks noChangeArrowheads="1"/>
          </p:cNvSpPr>
          <p:nvPr/>
        </p:nvSpPr>
        <p:spPr bwMode="auto">
          <a:xfrm>
            <a:off x="3636272" y="4413296"/>
            <a:ext cx="1995740"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000000"/>
                </a:solidFill>
                <a:latin typeface="Arial"/>
                <a:cs typeface="Arial"/>
              </a:rPr>
              <a:t>24</a:t>
            </a:r>
            <a:r>
              <a:rPr kumimoji="0" lang="en-US" sz="3000" b="1" i="0" u="none" strike="noStrike" kern="0" cap="none" spc="0" normalizeH="0" baseline="0" noProof="0" dirty="0" smtClean="0">
                <a:ln>
                  <a:noFill/>
                </a:ln>
                <a:solidFill>
                  <a:srgbClr val="000000"/>
                </a:solidFill>
                <a:effectLst/>
                <a:uLnTx/>
                <a:uFillTx/>
                <a:latin typeface="Arial"/>
                <a:cs typeface="Arial"/>
              </a:rPr>
              <a:t>%</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MANUFACTURING</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8" name="TextBox 47"/>
          <p:cNvSpPr txBox="1">
            <a:spLocks noChangeArrowheads="1"/>
          </p:cNvSpPr>
          <p:nvPr/>
        </p:nvSpPr>
        <p:spPr bwMode="auto">
          <a:xfrm>
            <a:off x="5541430" y="4413296"/>
            <a:ext cx="1675186"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000000"/>
                </a:solidFill>
                <a:latin typeface="Arial"/>
                <a:cs typeface="Arial"/>
              </a:rPr>
              <a:t>22</a:t>
            </a:r>
            <a:r>
              <a:rPr kumimoji="0" lang="en-US" sz="3000" b="1" i="0" u="none" strike="noStrike" kern="0" cap="none" spc="0" normalizeH="0" baseline="0" noProof="0" dirty="0" smtClean="0">
                <a:ln>
                  <a:noFill/>
                </a:ln>
                <a:solidFill>
                  <a:srgbClr val="000000"/>
                </a:solidFill>
                <a:effectLst/>
                <a:uLnTx/>
                <a:uFillTx/>
                <a:latin typeface="Arial"/>
                <a:cs typeface="Arial"/>
              </a:rPr>
              <a:t>%</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DISTRIBUTION</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50" name="Oval 49"/>
          <p:cNvSpPr/>
          <p:nvPr/>
        </p:nvSpPr>
        <p:spPr>
          <a:xfrm>
            <a:off x="2027533"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52" name="Oval 51"/>
          <p:cNvSpPr/>
          <p:nvPr/>
        </p:nvSpPr>
        <p:spPr>
          <a:xfrm>
            <a:off x="246005"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pic>
        <p:nvPicPr>
          <p:cNvPr id="55" name="Picture 54" descr="Tractor_v01.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3822" y="2924064"/>
            <a:ext cx="1470945" cy="893925"/>
          </a:xfrm>
          <a:prstGeom prst="rect">
            <a:avLst/>
          </a:prstGeom>
        </p:spPr>
      </p:pic>
      <p:sp>
        <p:nvSpPr>
          <p:cNvPr id="57" name="Oval 56"/>
          <p:cNvSpPr/>
          <p:nvPr/>
        </p:nvSpPr>
        <p:spPr>
          <a:xfrm>
            <a:off x="5645470"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pic>
        <p:nvPicPr>
          <p:cNvPr id="65" name="Picture 3" descr="C:\Users\N\Desktop\67495-Tropicana-new.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3494" y="2814139"/>
            <a:ext cx="637730" cy="1177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Desktop\ur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31054" y="2923321"/>
            <a:ext cx="1179346" cy="907190"/>
          </a:xfrm>
          <a:prstGeom prst="rect">
            <a:avLst/>
          </a:prstGeom>
          <a:noFill/>
          <a:extLst>
            <a:ext uri="{909E8E84-426E-40DD-AFC4-6F175D3DCCD1}">
              <a14:hiddenFill xmlns:a14="http://schemas.microsoft.com/office/drawing/2010/main">
                <a:solidFill>
                  <a:srgbClr val="FFFFFF"/>
                </a:solidFill>
              </a14:hiddenFill>
            </a:ext>
          </a:extLst>
        </p:spPr>
      </p:pic>
      <p:sp>
        <p:nvSpPr>
          <p:cNvPr id="58" name="Oval 57"/>
          <p:cNvSpPr/>
          <p:nvPr/>
        </p:nvSpPr>
        <p:spPr>
          <a:xfrm>
            <a:off x="5634951" y="2654657"/>
            <a:ext cx="1499898" cy="1499896"/>
          </a:xfrm>
          <a:prstGeom prst="ellipse">
            <a:avLst/>
          </a:prstGeom>
          <a:no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59" name="Rounded Rectangle 58"/>
          <p:cNvSpPr/>
          <p:nvPr/>
        </p:nvSpPr>
        <p:spPr>
          <a:xfrm>
            <a:off x="7353296"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61" name="Rounded Rectangle 60"/>
          <p:cNvSpPr/>
          <p:nvPr/>
        </p:nvSpPr>
        <p:spPr bwMode="auto">
          <a:xfrm>
            <a:off x="7335785" y="1987458"/>
            <a:ext cx="1675185" cy="469649"/>
          </a:xfrm>
          <a:prstGeom prst="roundRect">
            <a:avLst>
              <a:gd name="adj" fmla="val 10926"/>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ysClr val="window" lastClr="FFFFFF"/>
                </a:solidFill>
                <a:latin typeface="Arial Rounded MT Bold" pitchFamily="34" charset="0"/>
              </a:rPr>
              <a:t>CONSUMER USE</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62" name="TextBox 61"/>
          <p:cNvSpPr txBox="1">
            <a:spLocks noChangeArrowheads="1"/>
          </p:cNvSpPr>
          <p:nvPr/>
        </p:nvSpPr>
        <p:spPr bwMode="auto">
          <a:xfrm>
            <a:off x="7353296" y="4413296"/>
            <a:ext cx="1675186" cy="70173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dirty="0" smtClean="0">
                <a:solidFill>
                  <a:srgbClr val="000000"/>
                </a:solidFill>
                <a:latin typeface="Arial"/>
                <a:cs typeface="Arial"/>
              </a:rPr>
              <a:t>3</a:t>
            </a:r>
            <a:r>
              <a:rPr kumimoji="0" lang="en-US" sz="3000" b="1" i="0" u="none" strike="noStrike" kern="0" cap="none" spc="0" normalizeH="0" baseline="0" noProof="0" dirty="0" smtClean="0">
                <a:ln>
                  <a:noFill/>
                </a:ln>
                <a:solidFill>
                  <a:srgbClr val="000000"/>
                </a:solidFill>
                <a:effectLst/>
                <a:uLnTx/>
                <a:uFillTx/>
                <a:latin typeface="Arial"/>
                <a:cs typeface="Arial"/>
              </a:rPr>
              <a:t>%</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CONSUMER USE</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63" name="Oval 62"/>
          <p:cNvSpPr/>
          <p:nvPr/>
        </p:nvSpPr>
        <p:spPr>
          <a:xfrm>
            <a:off x="7428111"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pic>
        <p:nvPicPr>
          <p:cNvPr id="66" name="Picture 65" descr="tropicanavendingmachine.JP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37420" y="2817147"/>
            <a:ext cx="748080" cy="1174917"/>
          </a:xfrm>
          <a:prstGeom prst="rect">
            <a:avLst/>
          </a:prstGeom>
        </p:spPr>
      </p:pic>
      <p:grpSp>
        <p:nvGrpSpPr>
          <p:cNvPr id="30" name="Group 29"/>
          <p:cNvGrpSpPr/>
          <p:nvPr/>
        </p:nvGrpSpPr>
        <p:grpSpPr>
          <a:xfrm>
            <a:off x="0" y="6324048"/>
            <a:ext cx="9144000" cy="551566"/>
            <a:chOff x="0" y="6324048"/>
            <a:chExt cx="9144000" cy="551566"/>
          </a:xfrm>
        </p:grpSpPr>
        <p:sp>
          <p:nvSpPr>
            <p:cNvPr id="31" name="Rounded Rectangle 3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descr="bottle_new.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grpSp>
        <p:nvGrpSpPr>
          <p:cNvPr id="5" name="Group 4"/>
          <p:cNvGrpSpPr/>
          <p:nvPr/>
        </p:nvGrpSpPr>
        <p:grpSpPr>
          <a:xfrm>
            <a:off x="3778250" y="2644258"/>
            <a:ext cx="1642146" cy="1510295"/>
            <a:chOff x="3742050" y="2667681"/>
            <a:chExt cx="1642146" cy="1510295"/>
          </a:xfrm>
        </p:grpSpPr>
        <p:pic>
          <p:nvPicPr>
            <p:cNvPr id="2" name="Picture 1" descr="oj-facto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42050" y="2667681"/>
              <a:ext cx="1642146" cy="1510295"/>
            </a:xfrm>
            <a:prstGeom prst="rect">
              <a:avLst/>
            </a:prstGeom>
          </p:spPr>
        </p:pic>
        <p:sp>
          <p:nvSpPr>
            <p:cNvPr id="36" name="Oval 35"/>
            <p:cNvSpPr/>
            <p:nvPr/>
          </p:nvSpPr>
          <p:spPr>
            <a:xfrm>
              <a:off x="3813174" y="2672880"/>
              <a:ext cx="1499898" cy="1499896"/>
            </a:xfrm>
            <a:prstGeom prst="ellipse">
              <a:avLst/>
            </a:prstGeom>
            <a:no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grpSp>
      <p:sp>
        <p:nvSpPr>
          <p:cNvPr id="35" name="TextBox 34"/>
          <p:cNvSpPr txBox="1"/>
          <p:nvPr/>
        </p:nvSpPr>
        <p:spPr>
          <a:xfrm>
            <a:off x="158362" y="145570"/>
            <a:ext cx="6262365"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TROPICANA’S</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BETTER FERTILIZER USE</a:t>
            </a:r>
          </a:p>
        </p:txBody>
      </p:sp>
      <p:sp>
        <p:nvSpPr>
          <p:cNvPr id="37" name="TextBox 36"/>
          <p:cNvSpPr txBox="1"/>
          <p:nvPr/>
        </p:nvSpPr>
        <p:spPr>
          <a:xfrm>
            <a:off x="158363" y="5479161"/>
            <a:ext cx="8997892" cy="1074140"/>
          </a:xfrm>
          <a:prstGeom prst="rect">
            <a:avLst/>
          </a:prstGeom>
          <a:noFill/>
        </p:spPr>
        <p:txBody>
          <a:bodyPr wrap="square" rtlCol="0">
            <a:spAutoFit/>
          </a:bodyPr>
          <a:lstStyle/>
          <a:p>
            <a:pPr>
              <a:lnSpc>
                <a:spcPct val="110000"/>
              </a:lnSpc>
            </a:pPr>
            <a:r>
              <a:rPr lang="en-US" sz="2000" b="1" dirty="0" smtClean="0">
                <a:solidFill>
                  <a:srgbClr val="FF0000"/>
                </a:solidFill>
                <a:latin typeface="Arial Narrow"/>
                <a:cs typeface="Arial Narrow"/>
              </a:rPr>
              <a:t>GOAL OF PRACTICE</a:t>
            </a:r>
            <a:endParaRPr lang="en-US" sz="2000" b="1" dirty="0">
              <a:solidFill>
                <a:srgbClr val="FF0000"/>
              </a:solidFill>
              <a:latin typeface="Arial Narrow"/>
              <a:cs typeface="Arial Narrow"/>
            </a:endParaRPr>
          </a:p>
          <a:p>
            <a:pPr>
              <a:lnSpc>
                <a:spcPct val="110000"/>
              </a:lnSpc>
            </a:pPr>
            <a:r>
              <a:rPr lang="en-US" b="1" dirty="0">
                <a:solidFill>
                  <a:srgbClr val="FF0000"/>
                </a:solidFill>
                <a:latin typeface="Arial"/>
                <a:cs typeface="Arial"/>
                <a:sym typeface="Symbol"/>
              </a:rPr>
              <a:t></a:t>
            </a:r>
            <a:r>
              <a:rPr lang="en-US" dirty="0" smtClean="0">
                <a:solidFill>
                  <a:schemeClr val="bg2">
                    <a:lumMod val="10000"/>
                  </a:schemeClr>
                </a:solidFill>
                <a:latin typeface="Arial"/>
                <a:cs typeface="Arial"/>
              </a:rPr>
              <a:t> nitrogen oxides emissions from fertilizer =</a:t>
            </a:r>
            <a:r>
              <a:rPr lang="en-US" b="1" dirty="0" smtClean="0">
                <a:solidFill>
                  <a:srgbClr val="FF0000"/>
                </a:solidFill>
                <a:latin typeface="Arial"/>
                <a:cs typeface="Arial"/>
              </a:rPr>
              <a:t> </a:t>
            </a:r>
            <a:r>
              <a:rPr lang="en-US" b="1" dirty="0">
                <a:solidFill>
                  <a:srgbClr val="FF0000"/>
                </a:solidFill>
                <a:latin typeface="Arial"/>
                <a:cs typeface="Arial"/>
                <a:sym typeface="Symbol"/>
              </a:rPr>
              <a:t></a:t>
            </a:r>
            <a:r>
              <a:rPr lang="en-US" b="1" dirty="0" smtClean="0">
                <a:solidFill>
                  <a:srgbClr val="FF0000"/>
                </a:solidFill>
                <a:latin typeface="Arial"/>
                <a:cs typeface="Arial"/>
              </a:rPr>
              <a:t> </a:t>
            </a:r>
            <a:r>
              <a:rPr lang="en-US" dirty="0" smtClean="0">
                <a:solidFill>
                  <a:schemeClr val="bg2">
                    <a:lumMod val="10000"/>
                  </a:schemeClr>
                </a:solidFill>
                <a:latin typeface="Arial"/>
                <a:cs typeface="Arial"/>
              </a:rPr>
              <a:t>footprint of growing oranges by 50%</a:t>
            </a:r>
          </a:p>
          <a:p>
            <a:pPr>
              <a:lnSpc>
                <a:spcPct val="110000"/>
              </a:lnSpc>
            </a:pPr>
            <a:endParaRPr lang="en-US" sz="2000" dirty="0" smtClean="0">
              <a:solidFill>
                <a:srgbClr val="CF1C20"/>
              </a:solidFill>
              <a:latin typeface="Arial Narrow"/>
              <a:cs typeface="Arial Narrow"/>
            </a:endParaRPr>
          </a:p>
        </p:txBody>
      </p:sp>
      <p:sp>
        <p:nvSpPr>
          <p:cNvPr id="38" name="Donut 37"/>
          <p:cNvSpPr/>
          <p:nvPr/>
        </p:nvSpPr>
        <p:spPr>
          <a:xfrm>
            <a:off x="0" y="4192638"/>
            <a:ext cx="2199672" cy="1433314"/>
          </a:xfrm>
          <a:prstGeom prst="donut">
            <a:avLst>
              <a:gd name="adj" fmla="val 10823"/>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Rounded Rectangle 38"/>
          <p:cNvSpPr/>
          <p:nvPr/>
        </p:nvSpPr>
        <p:spPr>
          <a:xfrm>
            <a:off x="7589065" y="-960886"/>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58100" y="52101"/>
            <a:ext cx="1421954" cy="1421954"/>
          </a:xfrm>
          <a:prstGeom prst="rect">
            <a:avLst/>
          </a:prstGeom>
        </p:spPr>
      </p:pic>
    </p:spTree>
    <p:extLst>
      <p:ext uri="{BB962C8B-B14F-4D97-AF65-F5344CB8AC3E}">
        <p14:creationId xmlns:p14="http://schemas.microsoft.com/office/powerpoint/2010/main" val="425688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787312"/>
            <a:ext cx="9144000" cy="4810125"/>
          </a:xfrm>
          <a:prstGeom prst="rect">
            <a:avLst/>
          </a:prstGeom>
        </p:spPr>
      </p:pic>
      <p:sp>
        <p:nvSpPr>
          <p:cNvPr id="29" name="Rectangle 28"/>
          <p:cNvSpPr/>
          <p:nvPr/>
        </p:nvSpPr>
        <p:spPr>
          <a:xfrm>
            <a:off x="135470" y="1206268"/>
            <a:ext cx="8686797" cy="523220"/>
          </a:xfrm>
          <a:prstGeom prst="rect">
            <a:avLst/>
          </a:prstGeom>
        </p:spPr>
        <p:txBody>
          <a:bodyPr wrap="square">
            <a:spAutoFit/>
          </a:bodyPr>
          <a:lstStyle/>
          <a:p>
            <a:r>
              <a:rPr lang="en-US" sz="2800" b="1" dirty="0" smtClean="0">
                <a:latin typeface="Arial Narrow" pitchFamily="34" charset="0"/>
              </a:rPr>
              <a:t>PROBLEM? </a:t>
            </a:r>
            <a:r>
              <a:rPr lang="en-US" sz="2400" b="1" dirty="0" smtClean="0">
                <a:latin typeface="Arial Narrow" pitchFamily="34" charset="0"/>
              </a:rPr>
              <a:t>Over-plowing </a:t>
            </a:r>
            <a:r>
              <a:rPr lang="en-US" sz="2400" b="1" dirty="0">
                <a:latin typeface="Arial Narrow" pitchFamily="34" charset="0"/>
              </a:rPr>
              <a:t>&amp;</a:t>
            </a:r>
            <a:r>
              <a:rPr lang="en-US" sz="2400" b="1" dirty="0" smtClean="0">
                <a:latin typeface="Arial Narrow" pitchFamily="34" charset="0"/>
              </a:rPr>
              <a:t> over-fertilizing = Excessive GHGs.</a:t>
            </a:r>
          </a:p>
        </p:txBody>
      </p:sp>
      <p:sp>
        <p:nvSpPr>
          <p:cNvPr id="3" name="Down Arrow 2"/>
          <p:cNvSpPr/>
          <p:nvPr/>
        </p:nvSpPr>
        <p:spPr>
          <a:xfrm>
            <a:off x="626533" y="1729488"/>
            <a:ext cx="508000" cy="759712"/>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a:latin typeface="Arial Narrow" pitchFamily="34" charset="0"/>
                <a:cs typeface="Arial"/>
              </a:rPr>
              <a:t>PRACTICE</a:t>
            </a:r>
          </a:p>
          <a:p>
            <a:pPr>
              <a:lnSpc>
                <a:spcPct val="80000"/>
              </a:lnSpc>
            </a:pPr>
            <a:r>
              <a:rPr lang="en-US" sz="4000" b="1" dirty="0" smtClean="0">
                <a:latin typeface="Arial Narrow" pitchFamily="34" charset="0"/>
                <a:cs typeface="Arial"/>
              </a:rPr>
              <a:t>GOOD SOIL MANAGEMENT</a:t>
            </a:r>
          </a:p>
        </p:txBody>
      </p:sp>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7589065" y="-960886"/>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8100" y="52101"/>
            <a:ext cx="1421954" cy="1421954"/>
          </a:xfrm>
          <a:prstGeom prst="rect">
            <a:avLst/>
          </a:prstGeom>
        </p:spPr>
      </p:pic>
    </p:spTree>
    <p:extLst>
      <p:ext uri="{BB962C8B-B14F-4D97-AF65-F5344CB8AC3E}">
        <p14:creationId xmlns:p14="http://schemas.microsoft.com/office/powerpoint/2010/main" val="3348106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6200" y="76200"/>
            <a:ext cx="8229600" cy="1143000"/>
          </a:xfrm>
        </p:spPr>
        <p:txBody>
          <a:bodyPr>
            <a:normAutofit fontScale="90000"/>
          </a:bodyPr>
          <a:lstStyle/>
          <a:p>
            <a:pPr algn="l"/>
            <a:r>
              <a:rPr lang="pt-BR" b="1" dirty="0" smtClean="0">
                <a:latin typeface="Arial Narrow" pitchFamily="34" charset="0"/>
              </a:rPr>
              <a:t>HOW ARE COMPANIES DOING IT?</a:t>
            </a:r>
            <a:br>
              <a:rPr lang="pt-BR" b="1" dirty="0" smtClean="0">
                <a:latin typeface="Arial Narrow" pitchFamily="34" charset="0"/>
              </a:rPr>
            </a:br>
            <a:r>
              <a:rPr lang="pt-BR" sz="3100" dirty="0" smtClean="0">
                <a:latin typeface="Arial Narrow" pitchFamily="34" charset="0"/>
              </a:rPr>
              <a:t>CASE: NESTLE FARMER TRAINING</a:t>
            </a:r>
            <a:endParaRPr lang="en-US" sz="3600" dirty="0" smtClean="0">
              <a:latin typeface="Arial Narrow" pitchFamily="34" charset="0"/>
            </a:endParaRPr>
          </a:p>
        </p:txBody>
      </p:sp>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0" name="Picture 2" descr="C:\Users\N\Desktop\cs-training-kabirwala-2-30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11702" y="2637693"/>
            <a:ext cx="4161923" cy="2497154"/>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922946" y="1828801"/>
            <a:ext cx="4821004" cy="10668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50000"/>
                    <a:lumOff val="50000"/>
                  </a:schemeClr>
                </a:solidFill>
                <a:latin typeface="Arial Narrow" pitchFamily="34" charset="0"/>
              </a:rPr>
              <a:t>Nestle Agricultural Services Teams</a:t>
            </a:r>
          </a:p>
          <a:p>
            <a:pPr algn="ctr"/>
            <a:endParaRPr lang="en-US" sz="2400" b="1" dirty="0">
              <a:solidFill>
                <a:schemeClr val="tx1">
                  <a:lumMod val="50000"/>
                  <a:lumOff val="50000"/>
                </a:schemeClr>
              </a:solidFill>
              <a:latin typeface="Arial Narrow" pitchFamily="34" charset="0"/>
            </a:endParaRPr>
          </a:p>
        </p:txBody>
      </p:sp>
      <p:sp>
        <p:nvSpPr>
          <p:cNvPr id="3" name="TextBox 2"/>
          <p:cNvSpPr txBox="1"/>
          <p:nvPr/>
        </p:nvSpPr>
        <p:spPr>
          <a:xfrm>
            <a:off x="5408521" y="3009832"/>
            <a:ext cx="3288537" cy="1846659"/>
          </a:xfrm>
          <a:prstGeom prst="rect">
            <a:avLst/>
          </a:prstGeom>
          <a:noFill/>
        </p:spPr>
        <p:txBody>
          <a:bodyPr wrap="square" rtlCol="0">
            <a:spAutoFit/>
          </a:bodyPr>
          <a:lstStyle/>
          <a:p>
            <a:pPr algn="ctr"/>
            <a:r>
              <a:rPr lang="en-US" sz="6000" b="1" dirty="0" smtClean="0">
                <a:solidFill>
                  <a:srgbClr val="C00000"/>
                </a:solidFill>
                <a:latin typeface="Arial" pitchFamily="34" charset="0"/>
                <a:cs typeface="Arial" pitchFamily="34" charset="0"/>
              </a:rPr>
              <a:t>273,808</a:t>
            </a:r>
          </a:p>
          <a:p>
            <a:pPr algn="ctr"/>
            <a:r>
              <a:rPr lang="en-US" dirty="0" smtClean="0">
                <a:latin typeface="Arial" pitchFamily="34" charset="0"/>
                <a:cs typeface="Arial" pitchFamily="34" charset="0"/>
              </a:rPr>
              <a:t>Farmers </a:t>
            </a:r>
            <a:r>
              <a:rPr lang="en-US" dirty="0">
                <a:latin typeface="Arial" pitchFamily="34" charset="0"/>
                <a:cs typeface="Arial" pitchFamily="34" charset="0"/>
              </a:rPr>
              <a:t>trained through capacity-building </a:t>
            </a:r>
            <a:r>
              <a:rPr lang="en-US" dirty="0" smtClean="0">
                <a:latin typeface="Arial" pitchFamily="34" charset="0"/>
                <a:cs typeface="Arial" pitchFamily="34" charset="0"/>
              </a:rPr>
              <a:t>programs in 2012.</a:t>
            </a:r>
            <a:endParaRPr lang="en-US" dirty="0">
              <a:latin typeface="Arial" pitchFamily="34" charset="0"/>
              <a:cs typeface="Arial" pitchFamily="34" charset="0"/>
            </a:endParaRPr>
          </a:p>
        </p:txBody>
      </p:sp>
      <p:sp>
        <p:nvSpPr>
          <p:cNvPr id="11" name="Rounded Rectangle 10"/>
          <p:cNvSpPr/>
          <p:nvPr/>
        </p:nvSpPr>
        <p:spPr>
          <a:xfrm>
            <a:off x="7589065" y="-960886"/>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8100" y="52101"/>
            <a:ext cx="1421954" cy="1421954"/>
          </a:xfrm>
          <a:prstGeom prst="rect">
            <a:avLst/>
          </a:prstGeom>
        </p:spPr>
      </p:pic>
      <p:sp>
        <p:nvSpPr>
          <p:cNvPr id="4" name="TextBox 3"/>
          <p:cNvSpPr txBox="1"/>
          <p:nvPr/>
        </p:nvSpPr>
        <p:spPr>
          <a:xfrm>
            <a:off x="4555988" y="4859299"/>
            <a:ext cx="1562917" cy="261610"/>
          </a:xfrm>
          <a:prstGeom prst="rect">
            <a:avLst/>
          </a:prstGeom>
          <a:noFill/>
        </p:spPr>
        <p:txBody>
          <a:bodyPr wrap="square" rtlCol="0">
            <a:spAutoFit/>
          </a:bodyPr>
          <a:lstStyle/>
          <a:p>
            <a:r>
              <a:rPr lang="en-US" sz="1100" i="1" dirty="0" smtClean="0">
                <a:solidFill>
                  <a:schemeClr val="bg1"/>
                </a:solidFill>
                <a:latin typeface="Arial" pitchFamily="34" charset="0"/>
                <a:cs typeface="Arial" pitchFamily="34" charset="0"/>
              </a:rPr>
              <a:t>©Nestle</a:t>
            </a:r>
            <a:endParaRPr lang="en-US" sz="1100"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24300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158362" y="145570"/>
            <a:ext cx="8603970" cy="1421928"/>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BUSINESS CASE AT TCCC</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BETTER FERTILIZER </a:t>
            </a:r>
          </a:p>
          <a:p>
            <a:pPr>
              <a:lnSpc>
                <a:spcPct val="80000"/>
              </a:lnSpc>
            </a:pPr>
            <a:r>
              <a:rPr lang="en-US" sz="4000" b="1" dirty="0" smtClean="0">
                <a:latin typeface="Arial Narrow" pitchFamily="34" charset="0"/>
                <a:cs typeface="Arial"/>
              </a:rPr>
              <a:t>MANAGEMENT IN CITRUS </a:t>
            </a:r>
          </a:p>
        </p:txBody>
      </p:sp>
      <p:sp>
        <p:nvSpPr>
          <p:cNvPr id="4" name="Rectangle 3"/>
          <p:cNvSpPr/>
          <p:nvPr/>
        </p:nvSpPr>
        <p:spPr>
          <a:xfrm>
            <a:off x="344171" y="3025802"/>
            <a:ext cx="3055645" cy="2308324"/>
          </a:xfrm>
          <a:prstGeom prst="rect">
            <a:avLst/>
          </a:prstGeom>
        </p:spPr>
        <p:txBody>
          <a:bodyPr wrap="none">
            <a:spAutoFit/>
          </a:bodyPr>
          <a:lstStyle/>
          <a:p>
            <a:r>
              <a:rPr lang="en-US" sz="2400" b="1" dirty="0">
                <a:latin typeface="Arial" pitchFamily="34" charset="0"/>
                <a:cs typeface="Arial" pitchFamily="34" charset="0"/>
              </a:rPr>
              <a:t>CO</a:t>
            </a:r>
            <a:r>
              <a:rPr lang="en-US" sz="2400" b="1" baseline="-25000" dirty="0">
                <a:latin typeface="Arial" pitchFamily="34" charset="0"/>
                <a:cs typeface="Arial" pitchFamily="34" charset="0"/>
              </a:rPr>
              <a:t>2</a:t>
            </a:r>
            <a:r>
              <a:rPr lang="en-US" sz="2400" b="1" dirty="0">
                <a:latin typeface="Arial" pitchFamily="34" charset="0"/>
                <a:cs typeface="Arial" pitchFamily="34" charset="0"/>
              </a:rPr>
              <a:t>e reduction </a:t>
            </a:r>
            <a:endParaRPr lang="en-US" sz="2400" b="1" dirty="0" smtClean="0">
              <a:latin typeface="Arial" pitchFamily="34" charset="0"/>
              <a:cs typeface="Arial" pitchFamily="34" charset="0"/>
            </a:endParaRPr>
          </a:p>
          <a:p>
            <a:r>
              <a:rPr lang="en-US" sz="2400" b="1" dirty="0">
                <a:latin typeface="Arial" pitchFamily="34" charset="0"/>
                <a:cs typeface="Arial" pitchFamily="34" charset="0"/>
              </a:rPr>
              <a:t>w</a:t>
            </a:r>
            <a:r>
              <a:rPr lang="en-US" sz="2400" b="1" dirty="0" smtClean="0">
                <a:latin typeface="Arial" pitchFamily="34" charset="0"/>
                <a:cs typeface="Arial" pitchFamily="34" charset="0"/>
              </a:rPr>
              <a:t>ith best practice</a:t>
            </a:r>
          </a:p>
          <a:p>
            <a:endParaRPr lang="en-US" sz="2400" b="1" dirty="0">
              <a:latin typeface="Arial" pitchFamily="34" charset="0"/>
              <a:cs typeface="Arial" pitchFamily="34" charset="0"/>
            </a:endParaRPr>
          </a:p>
          <a:p>
            <a:r>
              <a:rPr lang="en-US" sz="2400" b="1" dirty="0">
                <a:latin typeface="Arial" pitchFamily="34" charset="0"/>
                <a:cs typeface="Arial" pitchFamily="34" charset="0"/>
              </a:rPr>
              <a:t>Annualized </a:t>
            </a:r>
            <a:r>
              <a:rPr lang="en-US" sz="2400" b="1" dirty="0" smtClean="0">
                <a:latin typeface="Arial" pitchFamily="34" charset="0"/>
                <a:cs typeface="Arial" pitchFamily="34" charset="0"/>
              </a:rPr>
              <a:t>savings</a:t>
            </a:r>
          </a:p>
          <a:p>
            <a:endParaRPr lang="en-US" sz="2400" b="1" dirty="0">
              <a:latin typeface="Arial" pitchFamily="34" charset="0"/>
              <a:cs typeface="Arial" pitchFamily="34" charset="0"/>
            </a:endParaRPr>
          </a:p>
          <a:p>
            <a:r>
              <a:rPr lang="en-US" sz="2400" b="1" dirty="0" smtClean="0">
                <a:latin typeface="Arial" pitchFamily="34" charset="0"/>
                <a:cs typeface="Arial" pitchFamily="34" charset="0"/>
              </a:rPr>
              <a:t>Savings </a:t>
            </a:r>
            <a:r>
              <a:rPr lang="en-US" sz="2400" b="1" dirty="0">
                <a:latin typeface="Arial" pitchFamily="34" charset="0"/>
                <a:cs typeface="Arial" pitchFamily="34" charset="0"/>
              </a:rPr>
              <a:t>per ton</a:t>
            </a:r>
          </a:p>
        </p:txBody>
      </p:sp>
      <p:sp>
        <p:nvSpPr>
          <p:cNvPr id="46" name="Rectangle 45"/>
          <p:cNvSpPr/>
          <p:nvPr/>
        </p:nvSpPr>
        <p:spPr>
          <a:xfrm>
            <a:off x="3561420" y="3189874"/>
            <a:ext cx="1058303" cy="461665"/>
          </a:xfrm>
          <a:prstGeom prst="rect">
            <a:avLst/>
          </a:prstGeom>
        </p:spPr>
        <p:txBody>
          <a:bodyPr wrap="none">
            <a:spAutoFit/>
          </a:bodyPr>
          <a:lstStyle/>
          <a:p>
            <a:r>
              <a:rPr lang="en-US" sz="2400" b="1" dirty="0" smtClean="0">
                <a:latin typeface="Arial" pitchFamily="34" charset="0"/>
                <a:cs typeface="Arial" pitchFamily="34" charset="0"/>
              </a:rPr>
              <a:t>8,039t</a:t>
            </a:r>
          </a:p>
        </p:txBody>
      </p:sp>
      <p:sp>
        <p:nvSpPr>
          <p:cNvPr id="47" name="Rectangle 46"/>
          <p:cNvSpPr/>
          <p:nvPr/>
        </p:nvSpPr>
        <p:spPr>
          <a:xfrm>
            <a:off x="3586437" y="4095299"/>
            <a:ext cx="4628190" cy="738664"/>
          </a:xfrm>
          <a:prstGeom prst="rect">
            <a:avLst/>
          </a:prstGeom>
        </p:spPr>
        <p:txBody>
          <a:bodyPr wrap="none">
            <a:spAutoFit/>
          </a:bodyPr>
          <a:lstStyle/>
          <a:p>
            <a:r>
              <a:rPr lang="en-US" sz="2400" b="1" dirty="0" smtClean="0">
                <a:latin typeface="Arial" pitchFamily="34" charset="0"/>
                <a:cs typeface="Arial" pitchFamily="34" charset="0"/>
              </a:rPr>
              <a:t>2.4million USD </a:t>
            </a:r>
            <a:r>
              <a:rPr lang="en-US" i="1" dirty="0" smtClean="0">
                <a:latin typeface="Arial" pitchFamily="34" charset="0"/>
                <a:cs typeface="Arial" pitchFamily="34" charset="0"/>
              </a:rPr>
              <a:t>(price offset, accruing</a:t>
            </a:r>
          </a:p>
          <a:p>
            <a:r>
              <a:rPr lang="en-US" i="1" dirty="0">
                <a:latin typeface="Arial" pitchFamily="34" charset="0"/>
                <a:cs typeface="Arial" pitchFamily="34" charset="0"/>
              </a:rPr>
              <a:t>t</a:t>
            </a:r>
            <a:r>
              <a:rPr lang="en-US" i="1" dirty="0" smtClean="0">
                <a:latin typeface="Arial" pitchFamily="34" charset="0"/>
                <a:cs typeface="Arial" pitchFamily="34" charset="0"/>
              </a:rPr>
              <a:t>o farmers)</a:t>
            </a:r>
          </a:p>
        </p:txBody>
      </p:sp>
      <p:sp>
        <p:nvSpPr>
          <p:cNvPr id="48" name="Rectangle 47"/>
          <p:cNvSpPr/>
          <p:nvPr/>
        </p:nvSpPr>
        <p:spPr>
          <a:xfrm>
            <a:off x="3586437" y="4872461"/>
            <a:ext cx="3230372" cy="461665"/>
          </a:xfrm>
          <a:prstGeom prst="rect">
            <a:avLst/>
          </a:prstGeom>
        </p:spPr>
        <p:txBody>
          <a:bodyPr wrap="none">
            <a:spAutoFit/>
          </a:bodyPr>
          <a:lstStyle/>
          <a:p>
            <a:r>
              <a:rPr lang="en-US" sz="2400" b="1" dirty="0" smtClean="0">
                <a:latin typeface="Arial" pitchFamily="34" charset="0"/>
                <a:cs typeface="Arial" pitchFamily="34" charset="0"/>
              </a:rPr>
              <a:t>301 USD </a:t>
            </a:r>
            <a:r>
              <a:rPr lang="en-US" sz="2400" i="1" dirty="0">
                <a:latin typeface="Arial" pitchFamily="34" charset="0"/>
                <a:cs typeface="Arial" pitchFamily="34" charset="0"/>
              </a:rPr>
              <a:t>(price </a:t>
            </a:r>
            <a:r>
              <a:rPr lang="en-US" sz="2400" i="1" dirty="0" smtClean="0">
                <a:latin typeface="Arial" pitchFamily="34" charset="0"/>
                <a:cs typeface="Arial" pitchFamily="34" charset="0"/>
              </a:rPr>
              <a:t>offset)</a:t>
            </a:r>
            <a:endParaRPr lang="en-US" sz="2400" i="1" dirty="0">
              <a:latin typeface="Arial" pitchFamily="34" charset="0"/>
              <a:cs typeface="Arial" pitchFamily="34" charset="0"/>
            </a:endParaRPr>
          </a:p>
        </p:txBody>
      </p:sp>
      <p:sp>
        <p:nvSpPr>
          <p:cNvPr id="7" name="Rectangle 6"/>
          <p:cNvSpPr/>
          <p:nvPr/>
        </p:nvSpPr>
        <p:spPr>
          <a:xfrm>
            <a:off x="357321" y="5371994"/>
            <a:ext cx="8227880" cy="646331"/>
          </a:xfrm>
          <a:prstGeom prst="rect">
            <a:avLst/>
          </a:prstGeom>
        </p:spPr>
        <p:txBody>
          <a:bodyPr wrap="square">
            <a:spAutoFit/>
          </a:bodyPr>
          <a:lstStyle/>
          <a:p>
            <a:r>
              <a:rPr lang="en-US" i="1" dirty="0"/>
              <a:t>*Costs of farmer training not included in business case; however savings could fund training through train the trainer model.</a:t>
            </a:r>
            <a:endParaRPr lang="en-US" dirty="0"/>
          </a:p>
        </p:txBody>
      </p:sp>
      <p:sp>
        <p:nvSpPr>
          <p:cNvPr id="52" name="Rounded Rectangle 51"/>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p:cNvSpPr/>
          <p:nvPr/>
        </p:nvSpPr>
        <p:spPr bwMode="auto">
          <a:xfrm>
            <a:off x="344171" y="2126523"/>
            <a:ext cx="7183285" cy="569538"/>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defTabSz="914400" eaLnBrk="1" fontAlgn="base" latinLnBrk="0" hangingPunct="1">
              <a:lnSpc>
                <a:spcPct val="100000"/>
              </a:lnSpc>
              <a:spcBef>
                <a:spcPct val="0"/>
              </a:spcBef>
              <a:spcAft>
                <a:spcPct val="50000"/>
              </a:spcAft>
              <a:buClr>
                <a:srgbClr val="CC0000"/>
              </a:buClr>
              <a:buSzTx/>
              <a:buFontTx/>
              <a:buNone/>
              <a:tabLst/>
              <a:defRPr/>
            </a:pPr>
            <a:r>
              <a:rPr kumimoji="0" lang="en-US" sz="2400" b="0" i="0" u="none" strike="noStrike" kern="0" cap="none" spc="0" normalizeH="0" baseline="0" noProof="0" dirty="0" smtClean="0">
                <a:ln>
                  <a:noFill/>
                </a:ln>
                <a:solidFill>
                  <a:sysClr val="window" lastClr="FFFFFF"/>
                </a:solidFill>
                <a:effectLst/>
                <a:uLnTx/>
                <a:uFillTx/>
                <a:latin typeface="Arial Narrow" pitchFamily="34" charset="0"/>
                <a:cs typeface="Arial" pitchFamily="34" charset="0"/>
              </a:rPr>
              <a:t>   SIMPLE PRACTICE:</a:t>
            </a:r>
            <a:r>
              <a:rPr kumimoji="0" lang="en-US" sz="2400" b="0" i="0" u="none" strike="noStrike" kern="0" cap="none" spc="0" normalizeH="0" noProof="0" dirty="0" smtClean="0">
                <a:ln>
                  <a:noFill/>
                </a:ln>
                <a:solidFill>
                  <a:sysClr val="window" lastClr="FFFFFF"/>
                </a:solidFill>
                <a:effectLst/>
                <a:uLnTx/>
                <a:uFillTx/>
                <a:latin typeface="Arial Narrow" pitchFamily="34" charset="0"/>
                <a:cs typeface="Arial" pitchFamily="34" charset="0"/>
              </a:rPr>
              <a:t> Better placement of fertilizer</a:t>
            </a:r>
            <a:endParaRPr kumimoji="0" lang="en-US" sz="2400" b="0" i="0" u="none" strike="noStrike" kern="0" cap="none" spc="0" normalizeH="0" baseline="0" noProof="0" dirty="0">
              <a:ln>
                <a:noFill/>
              </a:ln>
              <a:solidFill>
                <a:sysClr val="window" lastClr="FFFFFF"/>
              </a:solidFill>
              <a:effectLst/>
              <a:uLnTx/>
              <a:uFillTx/>
              <a:latin typeface="Arial Narrow" pitchFamily="34" charset="0"/>
              <a:cs typeface="Arial" pitchFamily="34" charset="0"/>
            </a:endParaRPr>
          </a:p>
        </p:txBody>
      </p:sp>
      <p:sp>
        <p:nvSpPr>
          <p:cNvPr id="12" name="Rounded Rectangle 11"/>
          <p:cNvSpPr/>
          <p:nvPr/>
        </p:nvSpPr>
        <p:spPr>
          <a:xfrm>
            <a:off x="7589065" y="-960886"/>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58100" y="52101"/>
            <a:ext cx="1421954" cy="1421954"/>
          </a:xfrm>
          <a:prstGeom prst="rect">
            <a:avLst/>
          </a:prstGeom>
        </p:spPr>
      </p:pic>
    </p:spTree>
    <p:extLst>
      <p:ext uri="{BB962C8B-B14F-4D97-AF65-F5344CB8AC3E}">
        <p14:creationId xmlns:p14="http://schemas.microsoft.com/office/powerpoint/2010/main" val="37749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6" grpId="0"/>
      <p:bldP spid="47" grpId="0"/>
      <p:bldP spid="4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 name="TextBox 44"/>
          <p:cNvSpPr txBox="1"/>
          <p:nvPr/>
        </p:nvSpPr>
        <p:spPr>
          <a:xfrm>
            <a:off x="158362" y="145570"/>
            <a:ext cx="8603970" cy="1274195"/>
          </a:xfrm>
          <a:prstGeom prst="rect">
            <a:avLst/>
          </a:prstGeom>
          <a:noFill/>
        </p:spPr>
        <p:txBody>
          <a:bodyPr wrap="square" rtlCol="0">
            <a:spAutoFit/>
          </a:bodyPr>
          <a:lstStyle/>
          <a:p>
            <a:pPr>
              <a:lnSpc>
                <a:spcPct val="80000"/>
              </a:lnSpc>
            </a:pPr>
            <a:r>
              <a:rPr lang="en-US" sz="2800" dirty="0" smtClean="0">
                <a:solidFill>
                  <a:schemeClr val="bg1"/>
                </a:solidFill>
                <a:latin typeface="Arial Narrow" pitchFamily="34" charset="0"/>
                <a:cs typeface="Arial"/>
              </a:rPr>
              <a:t>PRACTICE</a:t>
            </a:r>
          </a:p>
          <a:p>
            <a:pPr>
              <a:lnSpc>
                <a:spcPct val="80000"/>
              </a:lnSpc>
            </a:pPr>
            <a:r>
              <a:rPr lang="en-US" sz="4000" b="1" dirty="0" smtClean="0">
                <a:solidFill>
                  <a:schemeClr val="bg1"/>
                </a:solidFill>
                <a:latin typeface="Arial Narrow" pitchFamily="34" charset="0"/>
                <a:cs typeface="Arial"/>
              </a:rPr>
              <a:t>DRIP IRRIGATION</a:t>
            </a:r>
          </a:p>
          <a:p>
            <a:pPr>
              <a:lnSpc>
                <a:spcPct val="80000"/>
              </a:lnSpc>
            </a:pPr>
            <a:r>
              <a:rPr lang="en-US" sz="2800" dirty="0" smtClean="0">
                <a:solidFill>
                  <a:schemeClr val="bg1"/>
                </a:solidFill>
                <a:latin typeface="Arial Narrow" pitchFamily="34" charset="0"/>
                <a:cs typeface="Arial"/>
              </a:rPr>
              <a:t>MORE EFFICIENT H20 &amp; FERTILIZER USE</a:t>
            </a:r>
          </a:p>
        </p:txBody>
      </p:sp>
      <p:pic>
        <p:nvPicPr>
          <p:cNvPr id="1026" name="Picture 2" descr="C:\Users\N\Desktop\dripirrigation.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6497" y="2039938"/>
            <a:ext cx="6096000" cy="3922712"/>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555846" y="2196803"/>
            <a:ext cx="3083454" cy="2246769"/>
          </a:xfrm>
          <a:prstGeom prst="rect">
            <a:avLst/>
          </a:prstGeom>
          <a:noFill/>
        </p:spPr>
        <p:txBody>
          <a:bodyPr wrap="square" rtlCol="0">
            <a:spAutoFit/>
          </a:bodyPr>
          <a:lstStyle/>
          <a:p>
            <a:r>
              <a:rPr lang="en-US" sz="2800" b="1" dirty="0" smtClean="0">
                <a:solidFill>
                  <a:srgbClr val="C00000"/>
                </a:solidFill>
                <a:latin typeface="Arial" pitchFamily="34" charset="0"/>
                <a:cs typeface="Arial" pitchFamily="34" charset="0"/>
              </a:rPr>
              <a:t>USA</a:t>
            </a:r>
          </a:p>
          <a:p>
            <a:pPr marL="285750" indent="-285750">
              <a:buFont typeface="Arial" pitchFamily="34" charset="0"/>
              <a:buChar char="•"/>
            </a:pPr>
            <a:r>
              <a:rPr lang="en-US" sz="2800" dirty="0" smtClean="0">
                <a:solidFill>
                  <a:schemeClr val="bg1"/>
                </a:solidFill>
                <a:latin typeface="Arial" pitchFamily="34" charset="0"/>
                <a:cs typeface="Arial" pitchFamily="34" charset="0"/>
              </a:rPr>
              <a:t>+19% yield</a:t>
            </a:r>
          </a:p>
          <a:p>
            <a:pPr marL="285750" indent="-285750">
              <a:buFont typeface="Arial" pitchFamily="34" charset="0"/>
              <a:buChar char="•"/>
            </a:pPr>
            <a:r>
              <a:rPr lang="en-US" sz="2800" dirty="0" smtClean="0">
                <a:solidFill>
                  <a:schemeClr val="bg1"/>
                </a:solidFill>
                <a:latin typeface="Arial" pitchFamily="34" charset="0"/>
                <a:cs typeface="Arial" pitchFamily="34" charset="0"/>
              </a:rPr>
              <a:t>-20% water</a:t>
            </a:r>
          </a:p>
          <a:p>
            <a:pPr marL="285750" indent="-285750">
              <a:buFont typeface="Arial" pitchFamily="34" charset="0"/>
              <a:buChar char="•"/>
            </a:pPr>
            <a:r>
              <a:rPr lang="en-US" sz="2800" dirty="0">
                <a:solidFill>
                  <a:schemeClr val="bg1"/>
                </a:solidFill>
                <a:latin typeface="Arial" pitchFamily="34" charset="0"/>
                <a:cs typeface="Arial" pitchFamily="34" charset="0"/>
              </a:rPr>
              <a:t>$</a:t>
            </a:r>
            <a:r>
              <a:rPr lang="en-US" sz="2800" dirty="0" smtClean="0">
                <a:solidFill>
                  <a:schemeClr val="bg1"/>
                </a:solidFill>
                <a:latin typeface="Arial" pitchFamily="34" charset="0"/>
                <a:cs typeface="Arial" pitchFamily="34" charset="0"/>
              </a:rPr>
              <a:t>15/acre savings</a:t>
            </a:r>
            <a:endParaRPr lang="en-US" sz="2800" dirty="0">
              <a:solidFill>
                <a:schemeClr val="bg1"/>
              </a:solidFill>
              <a:latin typeface="Arial" pitchFamily="34" charset="0"/>
              <a:cs typeface="Arial" pitchFamily="34" charset="0"/>
            </a:endParaRPr>
          </a:p>
        </p:txBody>
      </p:sp>
      <p:sp>
        <p:nvSpPr>
          <p:cNvPr id="5" name="TextBox 4"/>
          <p:cNvSpPr txBox="1"/>
          <p:nvPr/>
        </p:nvSpPr>
        <p:spPr>
          <a:xfrm>
            <a:off x="3431647" y="5638800"/>
            <a:ext cx="3048000" cy="338554"/>
          </a:xfrm>
          <a:prstGeom prst="rect">
            <a:avLst/>
          </a:prstGeom>
          <a:noFill/>
        </p:spPr>
        <p:txBody>
          <a:bodyPr wrap="square" rtlCol="0">
            <a:spAutoFit/>
          </a:bodyPr>
          <a:lstStyle/>
          <a:p>
            <a:r>
              <a:rPr lang="en-US" sz="1600" b="1" i="1" dirty="0" smtClean="0">
                <a:solidFill>
                  <a:schemeClr val="bg1"/>
                </a:solidFill>
                <a:latin typeface="Arial" pitchFamily="34" charset="0"/>
                <a:cs typeface="Arial" pitchFamily="34" charset="0"/>
              </a:rPr>
              <a:t>Credit: Sustaining River Life</a:t>
            </a:r>
            <a:endParaRPr lang="en-US" sz="1600" b="1" i="1" dirty="0">
              <a:solidFill>
                <a:schemeClr val="bg1"/>
              </a:solidFill>
              <a:latin typeface="Arial" pitchFamily="34" charset="0"/>
              <a:cs typeface="Arial" pitchFamily="34" charset="0"/>
            </a:endParaRPr>
          </a:p>
        </p:txBody>
      </p:sp>
      <p:sp>
        <p:nvSpPr>
          <p:cNvPr id="11" name="TextBox 10"/>
          <p:cNvSpPr txBox="1"/>
          <p:nvPr/>
        </p:nvSpPr>
        <p:spPr>
          <a:xfrm>
            <a:off x="6579415" y="4607748"/>
            <a:ext cx="3197753" cy="1384995"/>
          </a:xfrm>
          <a:prstGeom prst="rect">
            <a:avLst/>
          </a:prstGeom>
          <a:noFill/>
        </p:spPr>
        <p:txBody>
          <a:bodyPr wrap="square" rtlCol="0">
            <a:spAutoFit/>
          </a:bodyPr>
          <a:lstStyle/>
          <a:p>
            <a:r>
              <a:rPr lang="en-US" sz="2800" b="1" dirty="0" smtClean="0">
                <a:solidFill>
                  <a:srgbClr val="C00000"/>
                </a:solidFill>
                <a:latin typeface="Arial" pitchFamily="34" charset="0"/>
                <a:cs typeface="Arial" pitchFamily="34" charset="0"/>
              </a:rPr>
              <a:t>INDIA</a:t>
            </a:r>
          </a:p>
          <a:p>
            <a:pPr marL="285750" indent="-285750">
              <a:buFont typeface="Arial" pitchFamily="34" charset="0"/>
              <a:buChar char="•"/>
            </a:pPr>
            <a:r>
              <a:rPr lang="en-US" sz="2800" dirty="0" smtClean="0">
                <a:solidFill>
                  <a:schemeClr val="bg1"/>
                </a:solidFill>
                <a:latin typeface="Arial" pitchFamily="34" charset="0"/>
                <a:cs typeface="Arial" pitchFamily="34" charset="0"/>
              </a:rPr>
              <a:t>+31% yield</a:t>
            </a:r>
          </a:p>
          <a:p>
            <a:pPr marL="285750" indent="-285750">
              <a:buFont typeface="Arial" pitchFamily="34" charset="0"/>
              <a:buChar char="•"/>
            </a:pPr>
            <a:r>
              <a:rPr lang="en-US" sz="2800" dirty="0" smtClean="0">
                <a:solidFill>
                  <a:schemeClr val="bg1"/>
                </a:solidFill>
                <a:latin typeface="Arial" pitchFamily="34" charset="0"/>
                <a:cs typeface="Arial" pitchFamily="34" charset="0"/>
              </a:rPr>
              <a:t>-50% water</a:t>
            </a:r>
          </a:p>
        </p:txBody>
      </p:sp>
      <p:sp>
        <p:nvSpPr>
          <p:cNvPr id="10" name="Rounded Rectangle 9"/>
          <p:cNvSpPr/>
          <p:nvPr/>
        </p:nvSpPr>
        <p:spPr>
          <a:xfrm>
            <a:off x="7589065" y="-960886"/>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8100" y="52101"/>
            <a:ext cx="1421954" cy="1421954"/>
          </a:xfrm>
          <a:prstGeom prst="rect">
            <a:avLst/>
          </a:prstGeom>
        </p:spPr>
      </p:pic>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716873"/>
            <a:ext cx="9156255" cy="5150394"/>
          </a:xfrm>
          <a:prstGeom prst="rect">
            <a:avLst/>
          </a:prstGeom>
        </p:spPr>
      </p:pic>
    </p:spTree>
    <p:extLst>
      <p:ext uri="{BB962C8B-B14F-4D97-AF65-F5344CB8AC3E}">
        <p14:creationId xmlns:p14="http://schemas.microsoft.com/office/powerpoint/2010/main" val="181987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158362" y="145570"/>
            <a:ext cx="8603970" cy="127419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FINANCIAL CASE </a:t>
            </a:r>
          </a:p>
          <a:p>
            <a:pPr>
              <a:lnSpc>
                <a:spcPct val="80000"/>
              </a:lnSpc>
            </a:pPr>
            <a:r>
              <a:rPr lang="en-US" sz="4000" b="1" dirty="0" smtClean="0">
                <a:latin typeface="Arial Narrow" pitchFamily="34" charset="0"/>
                <a:cs typeface="Arial"/>
              </a:rPr>
              <a:t>ORGANIC SUGAR </a:t>
            </a:r>
          </a:p>
          <a:p>
            <a:pPr>
              <a:lnSpc>
                <a:spcPct val="80000"/>
              </a:lnSpc>
            </a:pPr>
            <a:r>
              <a:rPr lang="en-US" sz="2800" dirty="0" smtClean="0">
                <a:latin typeface="Arial Narrow" pitchFamily="34" charset="0"/>
                <a:cs typeface="Arial"/>
              </a:rPr>
              <a:t>IN INDIA</a:t>
            </a:r>
          </a:p>
        </p:txBody>
      </p:sp>
      <p:sp>
        <p:nvSpPr>
          <p:cNvPr id="52" name="Rounded Rectangle 51"/>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23564432"/>
              </p:ext>
            </p:extLst>
          </p:nvPr>
        </p:nvGraphicFramePr>
        <p:xfrm>
          <a:off x="1072044" y="1680310"/>
          <a:ext cx="6921057" cy="4470190"/>
        </p:xfrm>
        <a:graphic>
          <a:graphicData uri="http://schemas.openxmlformats.org/drawingml/2006/table">
            <a:tbl>
              <a:tblPr firstRow="1" firstCol="1" bandRow="1">
                <a:tableStyleId>{5C22544A-7EE6-4342-B048-85BDC9FD1C3A}</a:tableStyleId>
              </a:tblPr>
              <a:tblGrid>
                <a:gridCol w="3058511"/>
                <a:gridCol w="1167621"/>
                <a:gridCol w="1310713"/>
                <a:gridCol w="1384212"/>
              </a:tblGrid>
              <a:tr h="699089">
                <a:tc>
                  <a:txBody>
                    <a:bodyPr/>
                    <a:lstStyle/>
                    <a:p>
                      <a:pPr marL="0" marR="0" algn="ctr">
                        <a:lnSpc>
                          <a:spcPct val="115000"/>
                        </a:lnSpc>
                        <a:spcBef>
                          <a:spcPts val="0"/>
                        </a:spcBef>
                        <a:spcAft>
                          <a:spcPts val="1000"/>
                        </a:spcAft>
                      </a:pPr>
                      <a:r>
                        <a:rPr lang="en-US" sz="1800" dirty="0" smtClean="0">
                          <a:solidFill>
                            <a:schemeClr val="tx1"/>
                          </a:solidFill>
                          <a:effectLst/>
                          <a:latin typeface="Arial Narrow" pitchFamily="34" charset="0"/>
                          <a:cs typeface="Arial" pitchFamily="34" charset="0"/>
                        </a:rPr>
                        <a:t>OPERATIONS ORGANIC &amp; CONVENTIONAL</a:t>
                      </a:r>
                      <a:endParaRPr lang="en-US" sz="1800" dirty="0">
                        <a:solidFill>
                          <a:schemeClr val="tx1"/>
                        </a:solidFill>
                        <a:effectLst/>
                        <a:latin typeface="Arial Narrow" pitchFamily="34" charset="0"/>
                        <a:ea typeface="Calibri"/>
                        <a:cs typeface="Arial" pitchFamily="34" charset="0"/>
                      </a:endParaRPr>
                    </a:p>
                  </a:txBody>
                  <a:tcPr marL="68580" marR="68580" marT="0" marB="0">
                    <a:solidFill>
                      <a:schemeClr val="bg1">
                        <a:lumMod val="85000"/>
                      </a:schemeClr>
                    </a:solidFill>
                  </a:tcPr>
                </a:tc>
                <a:tc>
                  <a:txBody>
                    <a:bodyPr/>
                    <a:lstStyle/>
                    <a:p>
                      <a:pPr marL="0" marR="0" algn="ctr">
                        <a:lnSpc>
                          <a:spcPct val="115000"/>
                        </a:lnSpc>
                        <a:spcBef>
                          <a:spcPts val="0"/>
                        </a:spcBef>
                        <a:spcAft>
                          <a:spcPts val="1000"/>
                        </a:spcAft>
                      </a:pPr>
                      <a:r>
                        <a:rPr lang="en-US" sz="1400" dirty="0" smtClean="0">
                          <a:solidFill>
                            <a:schemeClr val="tx1"/>
                          </a:solidFill>
                          <a:effectLst/>
                          <a:latin typeface="Arial Narrow" pitchFamily="34" charset="0"/>
                          <a:cs typeface="Arial" pitchFamily="34" charset="0"/>
                        </a:rPr>
                        <a:t>ORGANIC</a:t>
                      </a:r>
                      <a:endParaRPr lang="en-US" sz="1400" dirty="0">
                        <a:solidFill>
                          <a:schemeClr val="tx1"/>
                        </a:solidFill>
                        <a:effectLst/>
                        <a:latin typeface="Arial Narrow" pitchFamily="34" charset="0"/>
                        <a:ea typeface="Calibri"/>
                        <a:cs typeface="Arial" pitchFamily="34" charset="0"/>
                      </a:endParaRPr>
                    </a:p>
                  </a:txBody>
                  <a:tcPr marL="68580" marR="68580" marT="0" marB="0">
                    <a:solidFill>
                      <a:schemeClr val="bg1">
                        <a:lumMod val="85000"/>
                      </a:schemeClr>
                    </a:solidFill>
                  </a:tcPr>
                </a:tc>
                <a:tc>
                  <a:txBody>
                    <a:bodyPr/>
                    <a:lstStyle/>
                    <a:p>
                      <a:pPr marL="0" marR="0" algn="ctr">
                        <a:lnSpc>
                          <a:spcPct val="115000"/>
                        </a:lnSpc>
                        <a:spcBef>
                          <a:spcPts val="0"/>
                        </a:spcBef>
                        <a:spcAft>
                          <a:spcPts val="1000"/>
                        </a:spcAft>
                      </a:pPr>
                      <a:r>
                        <a:rPr lang="en-US" sz="1400" dirty="0" smtClean="0">
                          <a:solidFill>
                            <a:schemeClr val="tx1"/>
                          </a:solidFill>
                          <a:effectLst/>
                          <a:latin typeface="Arial Narrow" pitchFamily="34" charset="0"/>
                          <a:cs typeface="Arial" pitchFamily="34" charset="0"/>
                        </a:rPr>
                        <a:t>CONVENTIONAL</a:t>
                      </a:r>
                      <a:endParaRPr lang="en-US" sz="1400" dirty="0">
                        <a:solidFill>
                          <a:schemeClr val="tx1"/>
                        </a:solidFill>
                        <a:effectLst/>
                        <a:latin typeface="Arial Narrow" pitchFamily="34" charset="0"/>
                        <a:ea typeface="Calibri"/>
                        <a:cs typeface="Arial" pitchFamily="34" charset="0"/>
                      </a:endParaRPr>
                    </a:p>
                  </a:txBody>
                  <a:tcPr marL="68580" marR="68580" marT="0" marB="0">
                    <a:solidFill>
                      <a:schemeClr val="bg1">
                        <a:lumMod val="85000"/>
                      </a:schemeClr>
                    </a:solidFill>
                  </a:tcPr>
                </a:tc>
                <a:tc>
                  <a:txBody>
                    <a:bodyPr/>
                    <a:lstStyle/>
                    <a:p>
                      <a:pPr marL="0" marR="0" algn="ctr">
                        <a:lnSpc>
                          <a:spcPct val="115000"/>
                        </a:lnSpc>
                        <a:spcBef>
                          <a:spcPts val="0"/>
                        </a:spcBef>
                        <a:spcAft>
                          <a:spcPts val="1000"/>
                        </a:spcAft>
                      </a:pPr>
                      <a:r>
                        <a:rPr lang="en-US" sz="1400" dirty="0" smtClean="0">
                          <a:solidFill>
                            <a:schemeClr val="tx1"/>
                          </a:solidFill>
                          <a:effectLst/>
                          <a:latin typeface="Arial Narrow" pitchFamily="34" charset="0"/>
                          <a:cs typeface="Arial" pitchFamily="34" charset="0"/>
                        </a:rPr>
                        <a:t>% CHANGE</a:t>
                      </a:r>
                      <a:endParaRPr lang="en-US" sz="1400" dirty="0">
                        <a:solidFill>
                          <a:schemeClr val="tx1"/>
                        </a:solidFill>
                        <a:effectLst/>
                        <a:latin typeface="Arial Narrow" pitchFamily="34" charset="0"/>
                        <a:ea typeface="Calibri"/>
                        <a:cs typeface="Arial" pitchFamily="34" charset="0"/>
                      </a:endParaRPr>
                    </a:p>
                  </a:txBody>
                  <a:tcPr marL="68580" marR="68580" marT="0" marB="0">
                    <a:solidFill>
                      <a:schemeClr val="bg1">
                        <a:lumMod val="85000"/>
                      </a:schemeClr>
                    </a:solidFill>
                  </a:tcPr>
                </a:tc>
              </a:tr>
              <a:tr h="338989">
                <a:tc>
                  <a:txBody>
                    <a:bodyPr/>
                    <a:lstStyle/>
                    <a:p>
                      <a:pPr marL="0" marR="0">
                        <a:lnSpc>
                          <a:spcPct val="115000"/>
                        </a:lnSpc>
                        <a:spcBef>
                          <a:spcPts val="0"/>
                        </a:spcBef>
                        <a:spcAft>
                          <a:spcPts val="1000"/>
                        </a:spcAft>
                      </a:pPr>
                      <a:r>
                        <a:rPr lang="en-US" sz="1800" b="0" dirty="0">
                          <a:solidFill>
                            <a:schemeClr val="tx1"/>
                          </a:solidFill>
                          <a:effectLst/>
                          <a:latin typeface="Arial" pitchFamily="34" charset="0"/>
                          <a:cs typeface="Arial" pitchFamily="34" charset="0"/>
                        </a:rPr>
                        <a:t>Land preparation</a:t>
                      </a:r>
                      <a:endParaRPr lang="en-US" sz="1800" b="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5,838</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c>
                  <a:txBody>
                    <a:bodyPr/>
                    <a:lstStyle/>
                    <a:p>
                      <a:pPr marL="0" marR="0" algn="r">
                        <a:lnSpc>
                          <a:spcPct val="115000"/>
                        </a:lnSpc>
                        <a:spcBef>
                          <a:spcPts val="0"/>
                        </a:spcBef>
                        <a:spcAft>
                          <a:spcPts val="1000"/>
                        </a:spcAft>
                      </a:pPr>
                      <a:r>
                        <a:rPr lang="en-US" sz="1400">
                          <a:solidFill>
                            <a:schemeClr val="tx1"/>
                          </a:solidFill>
                          <a:effectLst/>
                          <a:latin typeface="Arial" pitchFamily="34" charset="0"/>
                          <a:cs typeface="Arial" pitchFamily="34" charset="0"/>
                        </a:rPr>
                        <a:t>5,307</a:t>
                      </a:r>
                      <a:endParaRPr lang="en-US" sz="140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smtClean="0">
                          <a:solidFill>
                            <a:schemeClr val="tx1"/>
                          </a:solidFill>
                          <a:effectLst/>
                          <a:latin typeface="Arial" pitchFamily="34" charset="0"/>
                          <a:cs typeface="Arial" pitchFamily="34" charset="0"/>
                        </a:rPr>
                        <a:t>10.0%</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r>
              <a:tr h="338989">
                <a:tc>
                  <a:txBody>
                    <a:bodyPr/>
                    <a:lstStyle/>
                    <a:p>
                      <a:pPr marL="0" marR="0">
                        <a:lnSpc>
                          <a:spcPct val="115000"/>
                        </a:lnSpc>
                        <a:spcBef>
                          <a:spcPts val="0"/>
                        </a:spcBef>
                        <a:spcAft>
                          <a:spcPts val="1000"/>
                        </a:spcAft>
                      </a:pPr>
                      <a:r>
                        <a:rPr lang="en-US" sz="1800" b="0" dirty="0">
                          <a:solidFill>
                            <a:schemeClr val="tx1"/>
                          </a:solidFill>
                          <a:effectLst/>
                          <a:latin typeface="Arial" pitchFamily="34" charset="0"/>
                          <a:cs typeface="Arial" pitchFamily="34" charset="0"/>
                        </a:rPr>
                        <a:t>Seed and planting</a:t>
                      </a:r>
                      <a:endParaRPr lang="en-US" sz="1800" b="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5,372</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6,974</a:t>
                      </a:r>
                      <a:endParaRPr lang="en-US" sz="140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a:t>
                      </a:r>
                      <a:r>
                        <a:rPr lang="en-US" sz="1400" dirty="0" smtClean="0">
                          <a:solidFill>
                            <a:schemeClr val="tx1"/>
                          </a:solidFill>
                          <a:effectLst/>
                          <a:latin typeface="Arial" pitchFamily="34" charset="0"/>
                          <a:cs typeface="Arial" pitchFamily="34" charset="0"/>
                        </a:rPr>
                        <a:t>23.0%</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r>
              <a:tr h="699089">
                <a:tc>
                  <a:txBody>
                    <a:bodyPr/>
                    <a:lstStyle/>
                    <a:p>
                      <a:pPr marL="0" marR="0">
                        <a:lnSpc>
                          <a:spcPct val="115000"/>
                        </a:lnSpc>
                        <a:spcBef>
                          <a:spcPts val="0"/>
                        </a:spcBef>
                        <a:spcAft>
                          <a:spcPts val="1000"/>
                        </a:spcAft>
                      </a:pPr>
                      <a:r>
                        <a:rPr lang="en-US" sz="1800" b="0" dirty="0">
                          <a:solidFill>
                            <a:schemeClr val="tx1"/>
                          </a:solidFill>
                          <a:effectLst/>
                          <a:latin typeface="Arial" pitchFamily="34" charset="0"/>
                          <a:cs typeface="Arial" pitchFamily="34" charset="0"/>
                        </a:rPr>
                        <a:t>Manures</a:t>
                      </a:r>
                      <a:endParaRPr lang="en-US" sz="1800" b="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10,534</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5,242</a:t>
                      </a:r>
                      <a:endParaRPr lang="en-US" sz="140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smtClean="0">
                          <a:solidFill>
                            <a:schemeClr val="tx1"/>
                          </a:solidFill>
                          <a:effectLst/>
                          <a:latin typeface="Arial" pitchFamily="34" charset="0"/>
                          <a:cs typeface="Arial" pitchFamily="34" charset="0"/>
                        </a:rPr>
                        <a:t>101.0%</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r>
              <a:tr h="338989">
                <a:tc>
                  <a:txBody>
                    <a:bodyPr/>
                    <a:lstStyle/>
                    <a:p>
                      <a:pPr marL="0" marR="0">
                        <a:lnSpc>
                          <a:spcPct val="115000"/>
                        </a:lnSpc>
                        <a:spcBef>
                          <a:spcPts val="0"/>
                        </a:spcBef>
                        <a:spcAft>
                          <a:spcPts val="1000"/>
                        </a:spcAft>
                      </a:pPr>
                      <a:r>
                        <a:rPr lang="en-US" sz="1800" b="0" smtClean="0">
                          <a:solidFill>
                            <a:schemeClr val="tx1"/>
                          </a:solidFill>
                          <a:effectLst/>
                          <a:latin typeface="Arial" pitchFamily="34" charset="0"/>
                          <a:cs typeface="Arial" pitchFamily="34" charset="0"/>
                        </a:rPr>
                        <a:t>Chemical fertilizers</a:t>
                      </a:r>
                      <a:endParaRPr lang="en-US" sz="1800" b="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8,980</a:t>
                      </a:r>
                      <a:endParaRPr lang="en-US" sz="140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smtClean="0">
                          <a:solidFill>
                            <a:schemeClr val="tx1"/>
                          </a:solidFill>
                          <a:effectLst/>
                          <a:latin typeface="Arial" pitchFamily="34" charset="0"/>
                          <a:cs typeface="Arial" pitchFamily="34" charset="0"/>
                        </a:rPr>
                        <a:t>-</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r>
              <a:tr h="338989">
                <a:tc>
                  <a:txBody>
                    <a:bodyPr/>
                    <a:lstStyle/>
                    <a:p>
                      <a:pPr marL="0" marR="0">
                        <a:lnSpc>
                          <a:spcPct val="115000"/>
                        </a:lnSpc>
                        <a:spcBef>
                          <a:spcPts val="0"/>
                        </a:spcBef>
                        <a:spcAft>
                          <a:spcPts val="1000"/>
                        </a:spcAft>
                      </a:pPr>
                      <a:r>
                        <a:rPr lang="en-US" sz="1800" b="0" dirty="0">
                          <a:solidFill>
                            <a:schemeClr val="tx1"/>
                          </a:solidFill>
                          <a:effectLst/>
                          <a:latin typeface="Arial" pitchFamily="34" charset="0"/>
                          <a:cs typeface="Arial" pitchFamily="34" charset="0"/>
                        </a:rPr>
                        <a:t>Weeding and inter-culture</a:t>
                      </a:r>
                      <a:endParaRPr lang="en-US" sz="1800" b="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5,157</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4,959</a:t>
                      </a:r>
                      <a:endParaRPr lang="en-US" sz="140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smtClean="0">
                          <a:solidFill>
                            <a:schemeClr val="tx1"/>
                          </a:solidFill>
                          <a:effectLst/>
                          <a:latin typeface="Arial" pitchFamily="34" charset="0"/>
                          <a:cs typeface="Arial" pitchFamily="34" charset="0"/>
                        </a:rPr>
                        <a:t>4.0%</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r>
              <a:tr h="338989">
                <a:tc>
                  <a:txBody>
                    <a:bodyPr/>
                    <a:lstStyle/>
                    <a:p>
                      <a:pPr marL="0" marR="0">
                        <a:lnSpc>
                          <a:spcPct val="115000"/>
                        </a:lnSpc>
                        <a:spcBef>
                          <a:spcPts val="0"/>
                        </a:spcBef>
                        <a:spcAft>
                          <a:spcPts val="1000"/>
                        </a:spcAft>
                      </a:pPr>
                      <a:r>
                        <a:rPr lang="en-US" sz="1800" b="0" dirty="0">
                          <a:solidFill>
                            <a:schemeClr val="tx1"/>
                          </a:solidFill>
                          <a:effectLst/>
                          <a:latin typeface="Arial" pitchFamily="34" charset="0"/>
                          <a:cs typeface="Arial" pitchFamily="34" charset="0"/>
                        </a:rPr>
                        <a:t>Irrigation</a:t>
                      </a:r>
                      <a:endParaRPr lang="en-US" sz="1800" b="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5,986</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7,587</a:t>
                      </a:r>
                      <a:endParaRPr lang="en-US" sz="140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a:t>
                      </a:r>
                      <a:r>
                        <a:rPr lang="en-US" sz="1400" dirty="0" smtClean="0">
                          <a:solidFill>
                            <a:schemeClr val="tx1"/>
                          </a:solidFill>
                          <a:effectLst/>
                          <a:latin typeface="Arial" pitchFamily="34" charset="0"/>
                          <a:cs typeface="Arial" pitchFamily="34" charset="0"/>
                        </a:rPr>
                        <a:t>21.1%</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r>
              <a:tr h="338989">
                <a:tc>
                  <a:txBody>
                    <a:bodyPr/>
                    <a:lstStyle/>
                    <a:p>
                      <a:pPr marL="0" marR="0">
                        <a:lnSpc>
                          <a:spcPct val="115000"/>
                        </a:lnSpc>
                        <a:spcBef>
                          <a:spcPts val="0"/>
                        </a:spcBef>
                        <a:spcAft>
                          <a:spcPts val="1000"/>
                        </a:spcAft>
                      </a:pPr>
                      <a:r>
                        <a:rPr lang="en-US" sz="1800" b="0" dirty="0">
                          <a:solidFill>
                            <a:schemeClr val="tx1"/>
                          </a:solidFill>
                          <a:effectLst/>
                          <a:latin typeface="Arial" pitchFamily="34" charset="0"/>
                          <a:cs typeface="Arial" pitchFamily="34" charset="0"/>
                        </a:rPr>
                        <a:t>Plant protection</a:t>
                      </a:r>
                      <a:endParaRPr lang="en-US" sz="1800" b="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781</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1,274</a:t>
                      </a:r>
                      <a:endParaRPr lang="en-US" sz="140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a:t>
                      </a:r>
                      <a:r>
                        <a:rPr lang="en-US" sz="1400" dirty="0" smtClean="0">
                          <a:solidFill>
                            <a:schemeClr val="tx1"/>
                          </a:solidFill>
                          <a:effectLst/>
                          <a:latin typeface="Arial" pitchFamily="34" charset="0"/>
                          <a:cs typeface="Arial" pitchFamily="34" charset="0"/>
                        </a:rPr>
                        <a:t>38.7%</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r>
              <a:tr h="338989">
                <a:tc>
                  <a:txBody>
                    <a:bodyPr/>
                    <a:lstStyle/>
                    <a:p>
                      <a:pPr marL="0" marR="0">
                        <a:lnSpc>
                          <a:spcPct val="115000"/>
                        </a:lnSpc>
                        <a:spcBef>
                          <a:spcPts val="0"/>
                        </a:spcBef>
                        <a:spcAft>
                          <a:spcPts val="1000"/>
                        </a:spcAft>
                      </a:pPr>
                      <a:r>
                        <a:rPr lang="en-US" sz="1800" b="0" dirty="0">
                          <a:solidFill>
                            <a:schemeClr val="tx1"/>
                          </a:solidFill>
                          <a:effectLst/>
                          <a:latin typeface="Arial" pitchFamily="34" charset="0"/>
                          <a:cs typeface="Arial" pitchFamily="34" charset="0"/>
                        </a:rPr>
                        <a:t>Others</a:t>
                      </a:r>
                      <a:endParaRPr lang="en-US" sz="1800" b="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1,964</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c>
                  <a:txBody>
                    <a:bodyPr/>
                    <a:lstStyle/>
                    <a:p>
                      <a:pPr marL="0" marR="0" algn="r">
                        <a:lnSpc>
                          <a:spcPct val="115000"/>
                        </a:lnSpc>
                        <a:spcBef>
                          <a:spcPts val="0"/>
                        </a:spcBef>
                        <a:spcAft>
                          <a:spcPts val="1000"/>
                        </a:spcAft>
                      </a:pPr>
                      <a:r>
                        <a:rPr lang="en-US" sz="1400" dirty="0">
                          <a:solidFill>
                            <a:schemeClr val="tx1"/>
                          </a:solidFill>
                          <a:effectLst/>
                          <a:latin typeface="Arial" pitchFamily="34" charset="0"/>
                          <a:cs typeface="Arial" pitchFamily="34" charset="0"/>
                        </a:rPr>
                        <a:t>1,792</a:t>
                      </a:r>
                      <a:endParaRPr lang="en-US" sz="1400"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400" dirty="0" smtClean="0">
                          <a:solidFill>
                            <a:schemeClr val="tx1"/>
                          </a:solidFill>
                          <a:effectLst/>
                          <a:latin typeface="Arial" pitchFamily="34" charset="0"/>
                          <a:cs typeface="Arial" pitchFamily="34" charset="0"/>
                        </a:rPr>
                        <a:t>9.6%</a:t>
                      </a:r>
                      <a:endParaRPr lang="en-US" sz="1400"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r>
              <a:tr h="699089">
                <a:tc>
                  <a:txBody>
                    <a:bodyPr/>
                    <a:lstStyle/>
                    <a:p>
                      <a:pPr marL="0" marR="0">
                        <a:lnSpc>
                          <a:spcPct val="115000"/>
                        </a:lnSpc>
                        <a:spcBef>
                          <a:spcPts val="0"/>
                        </a:spcBef>
                        <a:spcAft>
                          <a:spcPts val="1000"/>
                        </a:spcAft>
                      </a:pPr>
                      <a:r>
                        <a:rPr lang="en-US" sz="1800" b="1" dirty="0">
                          <a:solidFill>
                            <a:schemeClr val="tx1"/>
                          </a:solidFill>
                          <a:effectLst/>
                          <a:latin typeface="Arial" pitchFamily="34" charset="0"/>
                          <a:cs typeface="Arial" pitchFamily="34" charset="0"/>
                        </a:rPr>
                        <a:t>Total*</a:t>
                      </a:r>
                      <a:endParaRPr lang="en-US" sz="1800" b="1"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600" b="1" dirty="0">
                          <a:solidFill>
                            <a:schemeClr val="tx1"/>
                          </a:solidFill>
                          <a:effectLst/>
                          <a:latin typeface="Arial" pitchFamily="34" charset="0"/>
                          <a:cs typeface="Arial" pitchFamily="34" charset="0"/>
                        </a:rPr>
                        <a:t>35,632</a:t>
                      </a:r>
                      <a:endParaRPr lang="en-US" sz="1600" b="1"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c>
                  <a:txBody>
                    <a:bodyPr/>
                    <a:lstStyle/>
                    <a:p>
                      <a:pPr marL="0" marR="0" algn="r">
                        <a:lnSpc>
                          <a:spcPct val="115000"/>
                        </a:lnSpc>
                        <a:spcBef>
                          <a:spcPts val="0"/>
                        </a:spcBef>
                        <a:spcAft>
                          <a:spcPts val="1000"/>
                        </a:spcAft>
                      </a:pPr>
                      <a:r>
                        <a:rPr lang="en-US" sz="1600" b="1" dirty="0">
                          <a:solidFill>
                            <a:schemeClr val="tx1"/>
                          </a:solidFill>
                          <a:effectLst/>
                          <a:latin typeface="Arial" pitchFamily="34" charset="0"/>
                          <a:cs typeface="Arial" pitchFamily="34" charset="0"/>
                        </a:rPr>
                        <a:t>42,115</a:t>
                      </a:r>
                      <a:endParaRPr lang="en-US" sz="1600" b="1" dirty="0">
                        <a:solidFill>
                          <a:schemeClr val="tx1"/>
                        </a:solidFill>
                        <a:effectLst/>
                        <a:latin typeface="Arial" pitchFamily="34" charset="0"/>
                        <a:ea typeface="Calibri"/>
                        <a:cs typeface="Arial" pitchFamily="34" charset="0"/>
                      </a:endParaRPr>
                    </a:p>
                  </a:txBody>
                  <a:tcPr marL="68580" marR="68580" marT="0" marB="0">
                    <a:noFill/>
                  </a:tcPr>
                </a:tc>
                <a:tc>
                  <a:txBody>
                    <a:bodyPr/>
                    <a:lstStyle/>
                    <a:p>
                      <a:pPr marL="0" marR="0" algn="r">
                        <a:lnSpc>
                          <a:spcPct val="115000"/>
                        </a:lnSpc>
                        <a:spcBef>
                          <a:spcPts val="0"/>
                        </a:spcBef>
                        <a:spcAft>
                          <a:spcPts val="1000"/>
                        </a:spcAft>
                      </a:pPr>
                      <a:r>
                        <a:rPr lang="en-US" sz="1600" b="1" dirty="0">
                          <a:solidFill>
                            <a:schemeClr val="tx1"/>
                          </a:solidFill>
                          <a:effectLst/>
                          <a:latin typeface="Arial" pitchFamily="34" charset="0"/>
                          <a:cs typeface="Arial" pitchFamily="34" charset="0"/>
                        </a:rPr>
                        <a:t>-</a:t>
                      </a:r>
                      <a:r>
                        <a:rPr lang="en-US" sz="1600" b="1" dirty="0" smtClean="0">
                          <a:solidFill>
                            <a:schemeClr val="tx1"/>
                          </a:solidFill>
                          <a:effectLst/>
                          <a:latin typeface="Arial" pitchFamily="34" charset="0"/>
                          <a:cs typeface="Arial" pitchFamily="34" charset="0"/>
                        </a:rPr>
                        <a:t>15.4%</a:t>
                      </a:r>
                      <a:endParaRPr lang="en-US" sz="1600" b="1" dirty="0">
                        <a:solidFill>
                          <a:schemeClr val="tx1"/>
                        </a:solidFill>
                        <a:effectLst/>
                        <a:latin typeface="Arial" pitchFamily="34" charset="0"/>
                        <a:ea typeface="Calibri"/>
                        <a:cs typeface="Arial" pitchFamily="34" charset="0"/>
                      </a:endParaRPr>
                    </a:p>
                  </a:txBody>
                  <a:tcPr marL="68580" marR="68580" marT="0" marB="0">
                    <a:solidFill>
                      <a:schemeClr val="bg1">
                        <a:lumMod val="85000"/>
                      </a:schemeClr>
                    </a:solidFill>
                  </a:tcPr>
                </a:tc>
              </a:tr>
            </a:tbl>
          </a:graphicData>
        </a:graphic>
      </p:graphicFrame>
      <p:sp>
        <p:nvSpPr>
          <p:cNvPr id="3" name="Rectangle 1"/>
          <p:cNvSpPr>
            <a:spLocks noChangeArrowheads="1"/>
          </p:cNvSpPr>
          <p:nvPr/>
        </p:nvSpPr>
        <p:spPr bwMode="auto">
          <a:xfrm>
            <a:off x="680229" y="6347943"/>
            <a:ext cx="777007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effectLst/>
                <a:latin typeface="Arial" pitchFamily="34" charset="0"/>
                <a:ea typeface="Calibri" pitchFamily="34" charset="0"/>
                <a:cs typeface="Arial" pitchFamily="34" charset="0"/>
              </a:rPr>
              <a:t>Cost of cultivation of organic and conventional sugarcane crop (Indian rupee)</a:t>
            </a:r>
            <a:endParaRPr kumimoji="0" lang="en-US" sz="105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dirty="0" smtClean="0">
              <a:ln>
                <a:noFill/>
              </a:ln>
              <a:effectLst/>
              <a:latin typeface="Arial" pitchFamily="34" charset="0"/>
              <a:cs typeface="Arial" pitchFamily="34" charset="0"/>
            </a:endParaRPr>
          </a:p>
        </p:txBody>
      </p:sp>
      <p:sp>
        <p:nvSpPr>
          <p:cNvPr id="8" name="Rounded Rectangle 7"/>
          <p:cNvSpPr/>
          <p:nvPr/>
        </p:nvSpPr>
        <p:spPr>
          <a:xfrm>
            <a:off x="7589065" y="-960886"/>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58100" y="52101"/>
            <a:ext cx="1421954" cy="1421954"/>
          </a:xfrm>
          <a:prstGeom prst="rect">
            <a:avLst/>
          </a:prstGeom>
        </p:spPr>
      </p:pic>
    </p:spTree>
    <p:extLst>
      <p:ext uri="{BB962C8B-B14F-4D97-AF65-F5344CB8AC3E}">
        <p14:creationId xmlns:p14="http://schemas.microsoft.com/office/powerpoint/2010/main" val="338365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158362" y="145570"/>
            <a:ext cx="8603970" cy="1323439"/>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CARGILL’S</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METHANE TO BIOGAS</a:t>
            </a:r>
          </a:p>
          <a:p>
            <a:pPr>
              <a:lnSpc>
                <a:spcPct val="80000"/>
              </a:lnSpc>
            </a:pPr>
            <a:r>
              <a:rPr lang="en-US" sz="2800" dirty="0" smtClean="0">
                <a:latin typeface="Arial Narrow" pitchFamily="34" charset="0"/>
                <a:cs typeface="Arial"/>
              </a:rPr>
              <a:t>ON ANIMAL FARMS</a:t>
            </a:r>
          </a:p>
        </p:txBody>
      </p:sp>
      <p:pic>
        <p:nvPicPr>
          <p:cNvPr id="2050" name="Picture 2" descr="C:\Users\N\Desktop\Anaerobic_Lagoon_at_Cal_Poly.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702656"/>
            <a:ext cx="9156256"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7589065" y="-960886"/>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8100" y="52101"/>
            <a:ext cx="1421954" cy="1421954"/>
          </a:xfrm>
          <a:prstGeom prst="rect">
            <a:avLst/>
          </a:prstGeom>
        </p:spPr>
      </p:pic>
      <p:sp>
        <p:nvSpPr>
          <p:cNvPr id="2" name="TextBox 1"/>
          <p:cNvSpPr txBox="1"/>
          <p:nvPr/>
        </p:nvSpPr>
        <p:spPr>
          <a:xfrm>
            <a:off x="158362" y="1846053"/>
            <a:ext cx="8744098" cy="707886"/>
          </a:xfrm>
          <a:prstGeom prst="rect">
            <a:avLst/>
          </a:prstGeom>
          <a:noFill/>
        </p:spPr>
        <p:txBody>
          <a:bodyPr wrap="square" rtlCol="0">
            <a:spAutoFit/>
          </a:bodyPr>
          <a:lstStyle/>
          <a:p>
            <a:r>
              <a:rPr lang="en-US" sz="2000" b="1" dirty="0" smtClean="0">
                <a:solidFill>
                  <a:schemeClr val="bg1"/>
                </a:solidFill>
                <a:effectLst>
                  <a:outerShdw blurRad="38100" dist="38100" dir="2700000" algn="tl">
                    <a:srgbClr val="000000">
                      <a:alpha val="43137"/>
                    </a:srgbClr>
                  </a:outerShdw>
                </a:effectLst>
                <a:latin typeface="Arial" pitchFamily="34" charset="0"/>
                <a:cs typeface="Arial" pitchFamily="34" charset="0"/>
              </a:rPr>
              <a:t>Sample Results:  Biogas </a:t>
            </a:r>
            <a:r>
              <a:rPr lang="en-US" sz="2000" b="1" dirty="0">
                <a:solidFill>
                  <a:schemeClr val="bg1"/>
                </a:solidFill>
                <a:effectLst>
                  <a:outerShdw blurRad="38100" dist="38100" dir="2700000" algn="tl">
                    <a:srgbClr val="000000">
                      <a:alpha val="43137"/>
                    </a:srgbClr>
                  </a:outerShdw>
                </a:effectLst>
                <a:latin typeface="Arial" pitchFamily="34" charset="0"/>
                <a:cs typeface="Arial" pitchFamily="34" charset="0"/>
              </a:rPr>
              <a:t>now displaces </a:t>
            </a:r>
            <a:r>
              <a:rPr lang="en-US" sz="2000" b="1" dirty="0" smtClean="0">
                <a:solidFill>
                  <a:schemeClr val="bg1"/>
                </a:solidFill>
                <a:effectLst>
                  <a:outerShdw blurRad="38100" dist="38100" dir="2700000" algn="tl">
                    <a:srgbClr val="000000">
                      <a:alpha val="43137"/>
                    </a:srgbClr>
                  </a:outerShdw>
                </a:effectLst>
                <a:latin typeface="Arial" pitchFamily="34" charset="0"/>
                <a:cs typeface="Arial" pitchFamily="34" charset="0"/>
              </a:rPr>
              <a:t>20-25% of </a:t>
            </a:r>
            <a:r>
              <a:rPr lang="en-US" sz="2000" b="1" dirty="0">
                <a:solidFill>
                  <a:schemeClr val="bg1"/>
                </a:solidFill>
                <a:effectLst>
                  <a:outerShdw blurRad="38100" dist="38100" dir="2700000" algn="tl">
                    <a:srgbClr val="000000">
                      <a:alpha val="43137"/>
                    </a:srgbClr>
                  </a:outerShdw>
                </a:effectLst>
                <a:latin typeface="Arial" pitchFamily="34" charset="0"/>
                <a:cs typeface="Arial" pitchFamily="34" charset="0"/>
              </a:rPr>
              <a:t>natural gas demand at all eight of Cargill’s US meat processing plants. </a:t>
            </a:r>
          </a:p>
        </p:txBody>
      </p:sp>
    </p:spTree>
    <p:extLst>
      <p:ext uri="{BB962C8B-B14F-4D97-AF65-F5344CB8AC3E}">
        <p14:creationId xmlns:p14="http://schemas.microsoft.com/office/powerpoint/2010/main" val="209987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N\Desktop\small gorilla.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0"/>
            <a:ext cx="9906000" cy="7010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416" y="-8496"/>
            <a:ext cx="9414015" cy="1670510"/>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87185" y="345579"/>
            <a:ext cx="8915400" cy="1027974"/>
          </a:xfrm>
          <a:prstGeom prst="rect">
            <a:avLst/>
          </a:prstGeom>
          <a:noFill/>
        </p:spPr>
        <p:txBody>
          <a:bodyPr wrap="square" rtlCol="0">
            <a:spAutoFit/>
          </a:bodyPr>
          <a:lstStyle/>
          <a:p>
            <a:pPr>
              <a:lnSpc>
                <a:spcPct val="80000"/>
              </a:lnSpc>
            </a:pPr>
            <a:r>
              <a:rPr lang="en-US" sz="4400" b="1" dirty="0" smtClean="0">
                <a:solidFill>
                  <a:schemeClr val="bg1"/>
                </a:solidFill>
                <a:latin typeface="Arial Narrow"/>
                <a:cs typeface="Arial Narrow"/>
              </a:rPr>
              <a:t>EMISSIONS ARE ENERGY </a:t>
            </a:r>
          </a:p>
          <a:p>
            <a:pPr>
              <a:lnSpc>
                <a:spcPct val="80000"/>
              </a:lnSpc>
            </a:pPr>
            <a:r>
              <a:rPr lang="en-US" sz="3200" dirty="0" smtClean="0">
                <a:solidFill>
                  <a:schemeClr val="bg1"/>
                </a:solidFill>
                <a:latin typeface="Arial Narrow"/>
                <a:cs typeface="Arial Narrow"/>
              </a:rPr>
              <a:t>(ENERGY IS MONEY)</a:t>
            </a:r>
            <a:endParaRPr lang="en-US" sz="3200" dirty="0">
              <a:solidFill>
                <a:schemeClr val="bg1"/>
              </a:solidFill>
              <a:latin typeface="Arial Narrow"/>
              <a:cs typeface="Arial Narrow"/>
            </a:endParaRPr>
          </a:p>
        </p:txBody>
      </p:sp>
    </p:spTree>
    <p:extLst>
      <p:ext uri="{BB962C8B-B14F-4D97-AF65-F5344CB8AC3E}">
        <p14:creationId xmlns:p14="http://schemas.microsoft.com/office/powerpoint/2010/main" val="356630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158362" y="145570"/>
            <a:ext cx="8603970" cy="1323439"/>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COCA-COLA</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BETTER SUGARCANE</a:t>
            </a:r>
          </a:p>
          <a:p>
            <a:pPr>
              <a:lnSpc>
                <a:spcPct val="80000"/>
              </a:lnSpc>
            </a:pPr>
            <a:r>
              <a:rPr lang="en-US" sz="2800" dirty="0" smtClean="0">
                <a:latin typeface="Arial Narrow" pitchFamily="34" charset="0"/>
                <a:cs typeface="Arial"/>
              </a:rPr>
              <a:t>GLOBALLY</a:t>
            </a:r>
          </a:p>
        </p:txBody>
      </p:sp>
      <p:sp>
        <p:nvSpPr>
          <p:cNvPr id="52" name="Rounded Rectangle 51"/>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7589065" y="-960886"/>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58100" y="52101"/>
            <a:ext cx="1421954" cy="1421954"/>
          </a:xfrm>
          <a:prstGeom prst="rect">
            <a:avLst/>
          </a:prstGeom>
        </p:spPr>
      </p:pic>
      <p:pic>
        <p:nvPicPr>
          <p:cNvPr id="1026" name="Picture 2" descr="C:\Users\N\Desktop\sugarcane-hero-HI_113149[1].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5547" y="2362200"/>
            <a:ext cx="85344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N\Desktop\bonsucro_wp_logo.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5547" y="2362200"/>
            <a:ext cx="2590800" cy="6563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N\Desktop\263px-WWF_logo.svg.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62347" y="4693470"/>
            <a:ext cx="838200" cy="124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251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ounded Rectangle 1"/>
          <p:cNvSpPr/>
          <p:nvPr/>
        </p:nvSpPr>
        <p:spPr bwMode="auto">
          <a:xfrm>
            <a:off x="1927867" y="1421765"/>
            <a:ext cx="1662112"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3" name="Rounded Rectangle 2"/>
          <p:cNvSpPr/>
          <p:nvPr/>
        </p:nvSpPr>
        <p:spPr bwMode="auto">
          <a:xfrm>
            <a:off x="1910404" y="1817053"/>
            <a:ext cx="1674813" cy="469900"/>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a:t>
            </a:r>
            <a:r>
              <a:rPr lang="en-US" sz="1200" b="1" dirty="0">
                <a:solidFill>
                  <a:srgbClr val="FFFFFF"/>
                </a:solidFill>
                <a:latin typeface="Arial" pitchFamily="34" charset="0"/>
              </a:rPr>
              <a:t>2</a:t>
            </a:r>
            <a:r>
              <a:rPr lang="en-US" sz="1200" b="1" dirty="0" smtClean="0">
                <a:solidFill>
                  <a:srgbClr val="FFFFFF"/>
                </a:solidFill>
                <a:latin typeface="Arial" pitchFamily="34" charset="0"/>
              </a:rPr>
              <a:t>: BUSINESS CASE</a:t>
            </a:r>
            <a:endParaRPr lang="en-US" sz="1200" b="1" dirty="0">
              <a:solidFill>
                <a:srgbClr val="FFFFFF"/>
              </a:solidFill>
              <a:latin typeface="Arial" pitchFamily="34" charset="0"/>
            </a:endParaRPr>
          </a:p>
        </p:txBody>
      </p:sp>
      <p:sp>
        <p:nvSpPr>
          <p:cNvPr id="6" name="Rounded Rectangle 5"/>
          <p:cNvSpPr/>
          <p:nvPr/>
        </p:nvSpPr>
        <p:spPr bwMode="auto">
          <a:xfrm>
            <a:off x="3776352" y="1421765"/>
            <a:ext cx="1663700"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7" name="Rounded Rectangle 6"/>
          <p:cNvSpPr/>
          <p:nvPr/>
        </p:nvSpPr>
        <p:spPr bwMode="auto">
          <a:xfrm>
            <a:off x="3747777" y="1817053"/>
            <a:ext cx="1676400" cy="469900"/>
          </a:xfrm>
          <a:prstGeom prst="roundRect">
            <a:avLst>
              <a:gd name="adj" fmla="val 13658"/>
            </a:avLst>
          </a:prstGeom>
          <a:solidFill>
            <a:srgbClr val="494949"/>
          </a:solidFill>
          <a:ln w="25400" cap="flat" cmpd="sng" algn="ctr">
            <a:noFill/>
            <a:prstDash val="solid"/>
          </a:ln>
          <a:effectLst/>
        </p:spPr>
        <p:txBody>
          <a:bodyPr lIns="0" tIns="0" rIns="0" bIns="0" anchor="ctr"/>
          <a:lstStyle/>
          <a:p>
            <a:pPr algn="ctr" defTabSz="914400"/>
            <a:r>
              <a:rPr lang="en-US" sz="1200" b="1" dirty="0" smtClean="0">
                <a:solidFill>
                  <a:srgbClr val="FFFFFF"/>
                </a:solidFill>
                <a:latin typeface="Arial" pitchFamily="34" charset="0"/>
              </a:rPr>
              <a:t>MODULE </a:t>
            </a:r>
            <a:r>
              <a:rPr lang="en-US" sz="1200" b="1" dirty="0">
                <a:solidFill>
                  <a:srgbClr val="FFFFFF"/>
                </a:solidFill>
                <a:latin typeface="Arial" pitchFamily="34" charset="0"/>
              </a:rPr>
              <a:t>3</a:t>
            </a:r>
            <a:r>
              <a:rPr lang="en-US" sz="1200" b="1" dirty="0" smtClean="0">
                <a:solidFill>
                  <a:srgbClr val="FFFFFF"/>
                </a:solidFill>
                <a:latin typeface="Arial" pitchFamily="34" charset="0"/>
              </a:rPr>
              <a:t>:</a:t>
            </a:r>
          </a:p>
          <a:p>
            <a:pPr algn="ctr" defTabSz="914400"/>
            <a:r>
              <a:rPr lang="en-US" sz="1200" b="1" dirty="0" smtClean="0">
                <a:solidFill>
                  <a:srgbClr val="FFFFFF"/>
                </a:solidFill>
                <a:latin typeface="Arial" pitchFamily="34" charset="0"/>
              </a:rPr>
              <a:t>IN ACTION</a:t>
            </a:r>
            <a:endParaRPr lang="en-US" sz="1200" b="1" dirty="0">
              <a:solidFill>
                <a:srgbClr val="FFFFFF"/>
              </a:solidFill>
              <a:latin typeface="Arial" pitchFamily="34" charset="0"/>
            </a:endParaRPr>
          </a:p>
        </p:txBody>
      </p:sp>
      <p:sp>
        <p:nvSpPr>
          <p:cNvPr id="8" name="TextBox 53"/>
          <p:cNvSpPr txBox="1">
            <a:spLocks noChangeArrowheads="1"/>
          </p:cNvSpPr>
          <p:nvPr/>
        </p:nvSpPr>
        <p:spPr bwMode="auto">
          <a:xfrm>
            <a:off x="-188138"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solidFill>
                  <a:schemeClr val="bg1"/>
                </a:solidFill>
                <a:latin typeface="Arial Narrow" pitchFamily="34" charset="0"/>
              </a:rPr>
              <a:t>CLIMATE AMBASSADOR TRAINING AGENDA</a:t>
            </a:r>
          </a:p>
          <a:p>
            <a:pPr>
              <a:lnSpc>
                <a:spcPct val="80000"/>
              </a:lnSpc>
            </a:pPr>
            <a:r>
              <a:rPr lang="en-US" sz="4000" b="1" dirty="0" smtClean="0">
                <a:solidFill>
                  <a:schemeClr val="bg1"/>
                </a:solidFill>
                <a:latin typeface="Arial Narrow" pitchFamily="34" charset="0"/>
              </a:rPr>
              <a:t>WHERE WE ARE</a:t>
            </a:r>
            <a:endParaRPr lang="en-US" sz="4000" b="1" dirty="0">
              <a:solidFill>
                <a:schemeClr val="bg1"/>
              </a:solidFill>
              <a:latin typeface="Arial Narrow" pitchFamily="34" charset="0"/>
            </a:endParaRPr>
          </a:p>
        </p:txBody>
      </p:sp>
      <p:sp>
        <p:nvSpPr>
          <p:cNvPr id="9" name="TextBox 8"/>
          <p:cNvSpPr txBox="1">
            <a:spLocks noChangeArrowheads="1"/>
          </p:cNvSpPr>
          <p:nvPr/>
        </p:nvSpPr>
        <p:spPr bwMode="auto">
          <a:xfrm>
            <a:off x="1888497" y="4239573"/>
            <a:ext cx="2017106" cy="129266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fontAlgn="base" hangingPunct="1">
              <a:spcBef>
                <a:spcPct val="0"/>
              </a:spcBef>
              <a:spcAft>
                <a:spcPct val="0"/>
              </a:spcAft>
            </a:pPr>
            <a:r>
              <a:rPr lang="en-US" sz="1300" dirty="0" smtClean="0">
                <a:solidFill>
                  <a:schemeClr val="bg1">
                    <a:lumMod val="85000"/>
                  </a:schemeClr>
                </a:solidFill>
                <a:latin typeface="Arial Narrow" pitchFamily="34" charset="0"/>
                <a:cs typeface="Calibri" pitchFamily="34" charset="0"/>
              </a:rPr>
              <a:t>• BUSINESS STRATEGY</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REVENUE</a:t>
            </a:r>
            <a:br>
              <a:rPr lang="en-US" sz="1300" dirty="0" smtClean="0">
                <a:solidFill>
                  <a:schemeClr val="bg1">
                    <a:lumMod val="85000"/>
                  </a:schemeClr>
                </a:solidFill>
                <a:latin typeface="Arial Narrow" pitchFamily="34" charset="0"/>
                <a:cs typeface="Calibri" pitchFamily="34" charset="0"/>
              </a:rPr>
            </a:br>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RISK</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REPUTATION</a:t>
            </a:r>
          </a:p>
          <a:p>
            <a:pPr defTabSz="914196" eaLnBrk="1" hangingPunct="1"/>
            <a:r>
              <a:rPr lang="en-US" sz="1300" dirty="0" smtClean="0">
                <a:solidFill>
                  <a:schemeClr val="bg1">
                    <a:lumMod val="85000"/>
                  </a:schemeClr>
                </a:solidFill>
                <a:latin typeface="Arial Narrow" pitchFamily="34" charset="0"/>
                <a:cs typeface="Calibri" pitchFamily="34" charset="0"/>
              </a:rPr>
              <a:t>ME, WE, WORLD</a:t>
            </a:r>
          </a:p>
          <a:p>
            <a:pPr defTabSz="914196" eaLnBrk="1" fontAlgn="base" hangingPunct="1">
              <a:spcBef>
                <a:spcPct val="0"/>
              </a:spcBef>
              <a:spcAft>
                <a:spcPct val="0"/>
              </a:spcAft>
            </a:pPr>
            <a:endParaRPr lang="en-US" sz="1300" dirty="0" smtClean="0">
              <a:solidFill>
                <a:schemeClr val="bg1">
                  <a:lumMod val="85000"/>
                </a:schemeClr>
              </a:solidFill>
              <a:latin typeface="Arial Narrow" pitchFamily="34" charset="0"/>
              <a:cs typeface="Calibri" pitchFamily="34" charset="0"/>
            </a:endParaRPr>
          </a:p>
        </p:txBody>
      </p:sp>
      <p:sp>
        <p:nvSpPr>
          <p:cNvPr id="10" name="TextBox 9"/>
          <p:cNvSpPr txBox="1">
            <a:spLocks noChangeArrowheads="1"/>
          </p:cNvSpPr>
          <p:nvPr/>
        </p:nvSpPr>
        <p:spPr bwMode="auto">
          <a:xfrm>
            <a:off x="3747777" y="4239573"/>
            <a:ext cx="1841817" cy="1492716"/>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hangingPunct="1"/>
            <a:r>
              <a:rPr lang="en-US" sz="1300" dirty="0" smtClean="0">
                <a:solidFill>
                  <a:schemeClr val="bg1">
                    <a:lumMod val="85000"/>
                  </a:schemeClr>
                </a:solidFill>
                <a:latin typeface="Arial Narrow" pitchFamily="34" charset="0"/>
                <a:cs typeface="Calibri" pitchFamily="34" charset="0"/>
              </a:rPr>
              <a:t>•</a:t>
            </a:r>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STRATEGIC FRAME </a:t>
            </a:r>
          </a:p>
          <a:p>
            <a:pPr defTabSz="914196" eaLnBrk="1" hangingPunct="1"/>
            <a:r>
              <a:rPr lang="en-US" sz="1300" dirty="0" smtClean="0">
                <a:solidFill>
                  <a:schemeClr val="bg1">
                    <a:lumMod val="85000"/>
                  </a:schemeClr>
                </a:solidFill>
                <a:latin typeface="Arial Narrow" pitchFamily="34" charset="0"/>
                <a:cs typeface="Calibri" pitchFamily="34" charset="0"/>
              </a:rPr>
              <a:t>• </a:t>
            </a:r>
            <a:r>
              <a:rPr lang="en-US" sz="1300" dirty="0">
                <a:solidFill>
                  <a:schemeClr val="bg1">
                    <a:lumMod val="85000"/>
                  </a:schemeClr>
                </a:solidFill>
                <a:latin typeface="Arial Narrow" pitchFamily="34" charset="0"/>
                <a:cs typeface="Calibri" pitchFamily="34" charset="0"/>
              </a:rPr>
              <a:t>KEY </a:t>
            </a:r>
            <a:r>
              <a:rPr lang="en-US" sz="1300" dirty="0" smtClean="0">
                <a:solidFill>
                  <a:schemeClr val="bg1">
                    <a:lumMod val="85000"/>
                  </a:schemeClr>
                </a:solidFill>
                <a:latin typeface="Arial Narrow" pitchFamily="34" charset="0"/>
                <a:cs typeface="Calibri" pitchFamily="34" charset="0"/>
              </a:rPr>
              <a:t>INTERVENTIONS</a:t>
            </a:r>
          </a:p>
          <a:p>
            <a:pPr marL="228600" indent="-106363" defTabSz="914196" eaLnBrk="1" hangingPunct="1"/>
            <a:r>
              <a:rPr lang="en-US" sz="1300" dirty="0" smtClean="0">
                <a:solidFill>
                  <a:schemeClr val="bg1">
                    <a:lumMod val="85000"/>
                  </a:schemeClr>
                </a:solidFill>
                <a:latin typeface="Arial Narrow" pitchFamily="34" charset="0"/>
                <a:cs typeface="Calibri" pitchFamily="34" charset="0"/>
              </a:rPr>
              <a:t>• INGREDIENTS</a:t>
            </a: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PACKAGING</a:t>
            </a:r>
            <a:endParaRPr lang="en-US" sz="1300" dirty="0" smtClean="0">
              <a:solidFill>
                <a:schemeClr val="bg1">
                  <a:lumMod val="85000"/>
                </a:schemeClr>
              </a:solidFill>
              <a:latin typeface="Arial Narrow" pitchFamily="34" charset="0"/>
              <a:cs typeface="Calibri" pitchFamily="34" charset="0"/>
            </a:endParaRP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MANUFACTURING</a:t>
            </a: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DISTRIBUTION</a:t>
            </a:r>
            <a:endParaRPr lang="en-US" sz="1300" dirty="0" smtClean="0">
              <a:solidFill>
                <a:schemeClr val="bg1">
                  <a:lumMod val="85000"/>
                </a:schemeClr>
              </a:solidFill>
              <a:latin typeface="Arial Narrow" pitchFamily="34" charset="0"/>
              <a:cs typeface="Calibri" pitchFamily="34" charset="0"/>
            </a:endParaRP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REFRIGERATION</a:t>
            </a:r>
          </a:p>
        </p:txBody>
      </p:sp>
      <p:grpSp>
        <p:nvGrpSpPr>
          <p:cNvPr id="12" name="Group 11"/>
          <p:cNvGrpSpPr/>
          <p:nvPr/>
        </p:nvGrpSpPr>
        <p:grpSpPr>
          <a:xfrm>
            <a:off x="96573" y="1421765"/>
            <a:ext cx="1705292" cy="3695773"/>
            <a:chOff x="66093" y="1421765"/>
            <a:chExt cx="1705292" cy="3695773"/>
          </a:xfrm>
        </p:grpSpPr>
        <p:sp>
          <p:nvSpPr>
            <p:cNvPr id="13" name="TextBox 12"/>
            <p:cNvSpPr txBox="1">
              <a:spLocks noChangeArrowheads="1"/>
            </p:cNvSpPr>
            <p:nvPr/>
          </p:nvSpPr>
          <p:spPr bwMode="auto">
            <a:xfrm>
              <a:off x="66093" y="4224986"/>
              <a:ext cx="1664204" cy="89255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hangingPunct="1"/>
              <a:r>
                <a:rPr lang="en-US" sz="1300" dirty="0" smtClean="0">
                  <a:solidFill>
                    <a:schemeClr val="bg1">
                      <a:lumMod val="85000"/>
                    </a:schemeClr>
                  </a:solidFill>
                  <a:latin typeface="Arial Narrow" pitchFamily="34" charset="0"/>
                  <a:cs typeface="Calibri" pitchFamily="34" charset="0"/>
                </a:rPr>
                <a:t>• WHY WE ARE HERE</a:t>
              </a:r>
            </a:p>
            <a:p>
              <a:pPr defTabSz="914196" eaLnBrk="1" hangingPunct="1"/>
              <a:r>
                <a:rPr lang="en-US" sz="1300" dirty="0">
                  <a:solidFill>
                    <a:schemeClr val="bg1">
                      <a:lumMod val="85000"/>
                    </a:schemeClr>
                  </a:solidFill>
                  <a:latin typeface="Arial Narrow" pitchFamily="34" charset="0"/>
                  <a:cs typeface="Calibri" pitchFamily="34" charset="0"/>
                </a:rPr>
                <a:t>• GOALS</a:t>
              </a:r>
              <a:r>
                <a:rPr lang="en-US" sz="1300" dirty="0" smtClean="0">
                  <a:solidFill>
                    <a:schemeClr val="bg1">
                      <a:lumMod val="85000"/>
                    </a:schemeClr>
                  </a:solidFill>
                  <a:latin typeface="Arial Narrow" pitchFamily="34" charset="0"/>
                  <a:cs typeface="Calibri" pitchFamily="34" charset="0"/>
                </a:rPr>
                <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TRAINING OBJ.</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DISCUSSION </a:t>
              </a:r>
            </a:p>
          </p:txBody>
        </p:sp>
        <p:grpSp>
          <p:nvGrpSpPr>
            <p:cNvPr id="14" name="Group 6"/>
            <p:cNvGrpSpPr>
              <a:grpSpLocks/>
            </p:cNvGrpSpPr>
            <p:nvPr/>
          </p:nvGrpSpPr>
          <p:grpSpPr bwMode="auto">
            <a:xfrm>
              <a:off x="96572" y="1421765"/>
              <a:ext cx="1674813" cy="2663825"/>
              <a:chOff x="158362" y="808432"/>
              <a:chExt cx="1675185" cy="2663625"/>
            </a:xfrm>
          </p:grpSpPr>
          <p:sp>
            <p:nvSpPr>
              <p:cNvPr id="16" name="Rounded Rectangle 15"/>
              <p:cNvSpPr/>
              <p:nvPr/>
            </p:nvSpPr>
            <p:spPr>
              <a:xfrm>
                <a:off x="171065"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17" name="Rounded Rectangle 16"/>
              <p:cNvSpPr/>
              <p:nvPr/>
            </p:nvSpPr>
            <p:spPr bwMode="auto">
              <a:xfrm>
                <a:off x="158362"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1:  INTRODUCTION</a:t>
                </a:r>
                <a:endParaRPr lang="en-US" sz="1200" b="1" dirty="0">
                  <a:solidFill>
                    <a:srgbClr val="FFFFFF"/>
                  </a:solidFill>
                  <a:latin typeface="Arial" pitchFamily="34" charset="0"/>
                </a:endParaRPr>
              </a:p>
            </p:txBody>
          </p:sp>
          <p:pic>
            <p:nvPicPr>
              <p:cNvPr id="18" name="Picture 5" descr="tractor_new.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6849"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14" descr="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58750" y="2476105"/>
              <a:ext cx="1564458" cy="1558685"/>
            </a:xfrm>
            <a:prstGeom prst="rect">
              <a:avLst/>
            </a:prstGeom>
          </p:spPr>
        </p:pic>
      </p:grpSp>
      <p:pic>
        <p:nvPicPr>
          <p:cNvPr id="19" name="Picture 18" descr="3.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965581" y="2489740"/>
            <a:ext cx="1564458" cy="1558685"/>
          </a:xfrm>
          <a:prstGeom prst="rect">
            <a:avLst/>
          </a:prstGeom>
        </p:spPr>
      </p:pic>
      <p:pic>
        <p:nvPicPr>
          <p:cNvPr id="20" name="Picture 19" descr="4.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3825973" y="2494570"/>
            <a:ext cx="1564458" cy="1558685"/>
          </a:xfrm>
          <a:prstGeom prst="rect">
            <a:avLst/>
          </a:prstGeom>
        </p:spPr>
      </p:pic>
    </p:spTree>
    <p:extLst>
      <p:ext uri="{BB962C8B-B14F-4D97-AF65-F5344CB8AC3E}">
        <p14:creationId xmlns:p14="http://schemas.microsoft.com/office/powerpoint/2010/main" val="70636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77091" y="6465965"/>
            <a:ext cx="2493818" cy="215444"/>
          </a:xfrm>
          <a:prstGeom prst="rect">
            <a:avLst/>
          </a:prstGeom>
          <a:noFill/>
        </p:spPr>
        <p:txBody>
          <a:bodyPr wrap="square" rtlCol="0">
            <a:spAutoFit/>
          </a:bodyPr>
          <a:lstStyle/>
          <a:p>
            <a:r>
              <a:rPr lang="en-US" sz="800" dirty="0" smtClean="0">
                <a:latin typeface="Arial"/>
                <a:cs typeface="Arial"/>
              </a:rPr>
              <a:t>© WWF-Intl / Rachel Wiseman / WWF-Canon</a:t>
            </a:r>
            <a:endParaRPr lang="en-US" sz="800" dirty="0">
              <a:latin typeface="Arial"/>
              <a:cs typeface="Arial"/>
            </a:endParaRPr>
          </a:p>
        </p:txBody>
      </p:sp>
      <p:pic>
        <p:nvPicPr>
          <p:cNvPr id="7" name="Picture 6" descr="SCR_114100.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46365" y="408216"/>
            <a:ext cx="4294909" cy="6043655"/>
          </a:xfrm>
          <a:prstGeom prst="rect">
            <a:avLst/>
          </a:prstGeom>
        </p:spPr>
      </p:pic>
      <p:sp>
        <p:nvSpPr>
          <p:cNvPr id="5" name="Title 1"/>
          <p:cNvSpPr>
            <a:spLocks noGrp="1"/>
          </p:cNvSpPr>
          <p:nvPr>
            <p:ph type="title"/>
          </p:nvPr>
        </p:nvSpPr>
        <p:spPr>
          <a:xfrm>
            <a:off x="4935938" y="408216"/>
            <a:ext cx="7065818" cy="1459366"/>
          </a:xfrm>
        </p:spPr>
        <p:txBody>
          <a:bodyPr/>
          <a:lstStyle/>
          <a:p>
            <a:r>
              <a:rPr lang="en-US" sz="4400" dirty="0" smtClean="0">
                <a:solidFill>
                  <a:schemeClr val="tx1"/>
                </a:solidFill>
                <a:latin typeface="Arial Narrow" pitchFamily="34" charset="0"/>
              </a:rPr>
              <a:t>SUGARCANE </a:t>
            </a:r>
            <a:endParaRPr lang="en-US" sz="4400" dirty="0">
              <a:solidFill>
                <a:schemeClr val="tx1"/>
              </a:solidFill>
              <a:latin typeface="Arial Narrow" pitchFamily="34" charset="0"/>
            </a:endParaRPr>
          </a:p>
        </p:txBody>
      </p:sp>
      <p:sp>
        <p:nvSpPr>
          <p:cNvPr id="8" name="Text Placeholder 2"/>
          <p:cNvSpPr txBox="1">
            <a:spLocks/>
          </p:cNvSpPr>
          <p:nvPr/>
        </p:nvSpPr>
        <p:spPr>
          <a:xfrm>
            <a:off x="4965923" y="3673930"/>
            <a:ext cx="3762441" cy="2939143"/>
          </a:xfrm>
          <a:prstGeom prst="rect">
            <a:avLst/>
          </a:prstGeom>
        </p:spPr>
        <p:txBody>
          <a:bodyPr vert="horz" lIns="91440" tIns="45720" rIns="91440" bIns="45720" rtlCol="0">
            <a:noAutofit/>
          </a:bodyPr>
          <a:lstStyle>
            <a:lvl1pPr marL="233363" indent="-233363" algn="l" defTabSz="457200" rtl="0" eaLnBrk="1" latinLnBrk="0" hangingPunct="1">
              <a:spcBef>
                <a:spcPts val="0"/>
              </a:spcBef>
              <a:spcAft>
                <a:spcPts val="800"/>
              </a:spcAft>
              <a:buClr>
                <a:srgbClr val="D55C19"/>
              </a:buClr>
              <a:buFont typeface="Arial"/>
              <a:buNone/>
              <a:defRPr sz="1600" kern="1200">
                <a:solidFill>
                  <a:schemeClr val="tx1"/>
                </a:solidFill>
                <a:latin typeface="Georgia"/>
                <a:ea typeface="+mn-ea"/>
                <a:cs typeface="Georgia"/>
              </a:defRPr>
            </a:lvl1pPr>
            <a:lvl2pPr marL="455613" indent="-230188" algn="l" defTabSz="457200" rtl="0" eaLnBrk="1" latinLnBrk="0" hangingPunct="1">
              <a:spcBef>
                <a:spcPts val="0"/>
              </a:spcBef>
              <a:spcAft>
                <a:spcPts val="800"/>
              </a:spcAft>
              <a:buClr>
                <a:srgbClr val="D55C19"/>
              </a:buClr>
              <a:buFont typeface="Arial"/>
              <a:buNone/>
              <a:defRPr sz="1300" kern="1200">
                <a:solidFill>
                  <a:schemeClr val="tx1"/>
                </a:solidFill>
                <a:latin typeface="Georgia"/>
                <a:ea typeface="+mn-ea"/>
                <a:cs typeface="Georgia"/>
              </a:defRPr>
            </a:lvl2pPr>
            <a:lvl3pPr marL="687388" indent="-228600" algn="l" defTabSz="457200" rtl="0" eaLnBrk="1" latinLnBrk="0" hangingPunct="1">
              <a:spcBef>
                <a:spcPts val="0"/>
              </a:spcBef>
              <a:spcAft>
                <a:spcPts val="800"/>
              </a:spcAft>
              <a:buClr>
                <a:srgbClr val="D55C19"/>
              </a:buClr>
              <a:buFont typeface="Arial"/>
              <a:buNone/>
              <a:defRPr sz="1300" kern="1200">
                <a:solidFill>
                  <a:schemeClr val="tx1"/>
                </a:solidFill>
                <a:latin typeface="Georgia"/>
                <a:ea typeface="+mn-ea"/>
                <a:cs typeface="Georgia"/>
              </a:defRPr>
            </a:lvl3pPr>
            <a:lvl4pPr marL="1600200" indent="-228600" algn="l" defTabSz="457200" rtl="0" eaLnBrk="1" latinLnBrk="0" hangingPunct="1">
              <a:spcBef>
                <a:spcPct val="20000"/>
              </a:spcBef>
              <a:buFont typeface="Arial"/>
              <a:buChar char="–"/>
              <a:defRPr sz="1000" kern="1200">
                <a:solidFill>
                  <a:schemeClr val="tx1"/>
                </a:solidFill>
                <a:latin typeface="Georgia"/>
                <a:ea typeface="+mn-ea"/>
                <a:cs typeface="Georgia"/>
              </a:defRPr>
            </a:lvl4pPr>
            <a:lvl5pPr marL="2057400" indent="-228600" algn="l" defTabSz="457200" rtl="0" eaLnBrk="1" latinLnBrk="0" hangingPunct="1">
              <a:spcBef>
                <a:spcPct val="20000"/>
              </a:spcBef>
              <a:buFont typeface="Arial"/>
              <a:buChar char="»"/>
              <a:defRPr sz="1000" kern="1200">
                <a:solidFill>
                  <a:schemeClr val="tx1"/>
                </a:solidFill>
                <a:latin typeface="Georgia"/>
                <a:ea typeface="+mn-ea"/>
                <a:cs typeface="Georg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sp>
        <p:nvSpPr>
          <p:cNvPr id="3" name="Rectangle 2"/>
          <p:cNvSpPr/>
          <p:nvPr/>
        </p:nvSpPr>
        <p:spPr>
          <a:xfrm>
            <a:off x="4935937" y="1965770"/>
            <a:ext cx="3792425" cy="3416320"/>
          </a:xfrm>
          <a:prstGeom prst="rect">
            <a:avLst/>
          </a:prstGeom>
        </p:spPr>
        <p:txBody>
          <a:bodyPr wrap="square">
            <a:spAutoFit/>
          </a:bodyPr>
          <a:lstStyle/>
          <a:p>
            <a:r>
              <a:rPr lang="en-US" sz="2400" dirty="0">
                <a:latin typeface="Arial" pitchFamily="34" charset="0"/>
                <a:cs typeface="Arial" pitchFamily="34" charset="0"/>
              </a:rPr>
              <a:t>Sugar is the 7th largest source of human calories (80% is from cane) </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2nd </a:t>
            </a:r>
            <a:r>
              <a:rPr lang="en-US" sz="2400" dirty="0">
                <a:latin typeface="Arial" pitchFamily="34" charset="0"/>
                <a:cs typeface="Arial" pitchFamily="34" charset="0"/>
              </a:rPr>
              <a:t>largest source of ethanol, globally</a:t>
            </a:r>
          </a:p>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Grown </a:t>
            </a:r>
            <a:r>
              <a:rPr lang="en-US" sz="2400" dirty="0">
                <a:latin typeface="Arial" pitchFamily="34" charset="0"/>
                <a:cs typeface="Arial" pitchFamily="34" charset="0"/>
              </a:rPr>
              <a:t>in over 100 countries</a:t>
            </a:r>
          </a:p>
        </p:txBody>
      </p:sp>
    </p:spTree>
    <p:extLst>
      <p:ext uri="{BB962C8B-B14F-4D97-AF65-F5344CB8AC3E}">
        <p14:creationId xmlns:p14="http://schemas.microsoft.com/office/powerpoint/2010/main" val="1635882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37" y="979716"/>
            <a:ext cx="3463636" cy="871311"/>
          </a:xfrm>
        </p:spPr>
        <p:txBody>
          <a:bodyPr/>
          <a:lstStyle/>
          <a:p>
            <a:r>
              <a:rPr lang="en-US" sz="4000" dirty="0" smtClean="0">
                <a:solidFill>
                  <a:schemeClr val="tx1"/>
                </a:solidFill>
                <a:latin typeface="Arial Narrow" pitchFamily="34" charset="0"/>
              </a:rPr>
              <a:t>AGRICULTURE</a:t>
            </a:r>
            <a:br>
              <a:rPr lang="en-US" sz="4000" dirty="0" smtClean="0">
                <a:solidFill>
                  <a:schemeClr val="tx1"/>
                </a:solidFill>
                <a:latin typeface="Arial Narrow" pitchFamily="34" charset="0"/>
              </a:rPr>
            </a:br>
            <a:r>
              <a:rPr lang="en-US" sz="2800" b="0" dirty="0" smtClean="0">
                <a:solidFill>
                  <a:schemeClr val="tx1"/>
                </a:solidFill>
                <a:latin typeface="Arial Narrow" pitchFamily="34" charset="0"/>
              </a:rPr>
              <a:t>IMPROVING STANDARDS </a:t>
            </a:r>
            <a:br>
              <a:rPr lang="en-US" sz="2800" b="0" dirty="0" smtClean="0">
                <a:solidFill>
                  <a:schemeClr val="tx1"/>
                </a:solidFill>
                <a:latin typeface="Arial Narrow" pitchFamily="34" charset="0"/>
              </a:rPr>
            </a:br>
            <a:r>
              <a:rPr lang="en-US" sz="2800" b="0" dirty="0" smtClean="0">
                <a:solidFill>
                  <a:schemeClr val="tx1"/>
                </a:solidFill>
                <a:latin typeface="Arial Narrow" pitchFamily="34" charset="0"/>
              </a:rPr>
              <a:t>AROUND THE WORLD</a:t>
            </a:r>
            <a:endParaRPr lang="en-US" sz="2800" b="0" dirty="0">
              <a:solidFill>
                <a:schemeClr val="tx1"/>
              </a:solidFill>
              <a:latin typeface="Arial Narrow" pitchFamily="34" charset="0"/>
            </a:endParaRPr>
          </a:p>
        </p:txBody>
      </p:sp>
      <p:sp>
        <p:nvSpPr>
          <p:cNvPr id="3" name="Content Placeholder 2"/>
          <p:cNvSpPr>
            <a:spLocks noGrp="1"/>
          </p:cNvSpPr>
          <p:nvPr>
            <p:ph idx="1"/>
          </p:nvPr>
        </p:nvSpPr>
        <p:spPr>
          <a:xfrm>
            <a:off x="4987637" y="2532602"/>
            <a:ext cx="3671455" cy="4117749"/>
          </a:xfrm>
        </p:spPr>
        <p:txBody>
          <a:bodyPr/>
          <a:lstStyle/>
          <a:p>
            <a:pPr marL="177800" indent="-177800"/>
            <a:r>
              <a:rPr lang="en-US" b="1" spc="-100" dirty="0" smtClean="0">
                <a:solidFill>
                  <a:srgbClr val="FF0000"/>
                </a:solidFill>
                <a:latin typeface="Arial"/>
                <a:cs typeface="Arial"/>
              </a:rPr>
              <a:t>The Challenge</a:t>
            </a:r>
          </a:p>
          <a:p>
            <a:pPr marL="285750" indent="-285750">
              <a:buClr>
                <a:srgbClr val="C00000"/>
              </a:buClr>
              <a:buFont typeface="Wingdings" pitchFamily="2" charset="2"/>
              <a:buChar char="ü"/>
              <a:defRPr/>
            </a:pPr>
            <a:r>
              <a:rPr lang="en-US" dirty="0" smtClean="0"/>
              <a:t>33% of Earth’s surface for crop production; 55% of habitable area</a:t>
            </a:r>
          </a:p>
          <a:p>
            <a:pPr marL="285750" indent="-285750">
              <a:buClr>
                <a:srgbClr val="C00000"/>
              </a:buClr>
              <a:buFont typeface="Wingdings" pitchFamily="2" charset="2"/>
              <a:buChar char="ü"/>
              <a:defRPr/>
            </a:pPr>
            <a:r>
              <a:rPr lang="en-US" dirty="0" smtClean="0"/>
              <a:t>Half of the topsoil lost globally</a:t>
            </a:r>
          </a:p>
          <a:p>
            <a:pPr marL="285750" indent="-285750">
              <a:buClr>
                <a:srgbClr val="C00000"/>
              </a:buClr>
              <a:buFont typeface="Wingdings" pitchFamily="2" charset="2"/>
              <a:buChar char="ü"/>
              <a:defRPr/>
            </a:pPr>
            <a:r>
              <a:rPr lang="en-US" dirty="0" smtClean="0"/>
              <a:t>Agriculture uses 70% of the </a:t>
            </a:r>
            <a:br>
              <a:rPr lang="en-US" dirty="0" smtClean="0"/>
            </a:br>
            <a:r>
              <a:rPr lang="en-US" dirty="0" smtClean="0"/>
              <a:t>world’s water</a:t>
            </a:r>
          </a:p>
          <a:p>
            <a:pPr marL="177800" indent="-177800"/>
            <a:endParaRPr lang="en-US" sz="1000" dirty="0" smtClean="0">
              <a:solidFill>
                <a:srgbClr val="D55C19"/>
              </a:solidFill>
            </a:endParaRPr>
          </a:p>
          <a:p>
            <a:pPr marL="177800" indent="-177800"/>
            <a:r>
              <a:rPr lang="en-US" b="1" spc="-100" dirty="0" smtClean="0">
                <a:solidFill>
                  <a:srgbClr val="FF0000"/>
                </a:solidFill>
                <a:latin typeface="Arial"/>
                <a:cs typeface="Arial"/>
              </a:rPr>
              <a:t>WWF’s Response</a:t>
            </a:r>
          </a:p>
          <a:p>
            <a:pPr marL="285750" indent="-285750">
              <a:buClr>
                <a:srgbClr val="C00000"/>
              </a:buClr>
              <a:buFont typeface="Wingdings" pitchFamily="2" charset="2"/>
              <a:buChar char="ü"/>
            </a:pPr>
            <a:r>
              <a:rPr lang="en-US" dirty="0" smtClean="0"/>
              <a:t>Work with multi-stakeholders to develop and define credible standards</a:t>
            </a:r>
          </a:p>
          <a:p>
            <a:pPr marL="285750" indent="-285750">
              <a:buClr>
                <a:srgbClr val="C00000"/>
              </a:buClr>
              <a:buFont typeface="Wingdings" pitchFamily="2" charset="2"/>
              <a:buChar char="ü"/>
            </a:pPr>
            <a:r>
              <a:rPr lang="en-US" dirty="0" smtClean="0"/>
              <a:t> Test and demonstrate the commercial benefits of better management practices</a:t>
            </a:r>
          </a:p>
        </p:txBody>
      </p:sp>
      <p:sp>
        <p:nvSpPr>
          <p:cNvPr id="6" name="TextBox 5"/>
          <p:cNvSpPr txBox="1"/>
          <p:nvPr/>
        </p:nvSpPr>
        <p:spPr>
          <a:xfrm>
            <a:off x="277091" y="6465965"/>
            <a:ext cx="1662545" cy="215444"/>
          </a:xfrm>
          <a:prstGeom prst="rect">
            <a:avLst/>
          </a:prstGeom>
          <a:noFill/>
        </p:spPr>
        <p:txBody>
          <a:bodyPr wrap="square" rtlCol="0">
            <a:spAutoFit/>
          </a:bodyPr>
          <a:lstStyle/>
          <a:p>
            <a:r>
              <a:rPr lang="en-US" sz="800" dirty="0" smtClean="0">
                <a:latin typeface="Arial"/>
                <a:cs typeface="Arial"/>
              </a:rPr>
              <a:t>© Martin Harvey / WWF-Canon</a:t>
            </a:r>
            <a:endParaRPr lang="en-US" sz="800" dirty="0">
              <a:latin typeface="Arial"/>
              <a:cs typeface="Arial"/>
            </a:endParaRPr>
          </a:p>
        </p:txBody>
      </p:sp>
      <p:pic>
        <p:nvPicPr>
          <p:cNvPr id="7" name="Picture 6" descr="SCR_113149.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46365" y="408216"/>
            <a:ext cx="4294908" cy="6041571"/>
          </a:xfrm>
          <a:prstGeom prst="rect">
            <a:avLst/>
          </a:prstGeom>
        </p:spPr>
      </p:pic>
    </p:spTree>
    <p:extLst>
      <p:ext uri="{BB962C8B-B14F-4D97-AF65-F5344CB8AC3E}">
        <p14:creationId xmlns:p14="http://schemas.microsoft.com/office/powerpoint/2010/main" val="2195943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80365" y="421820"/>
            <a:ext cx="2770909" cy="2843895"/>
          </a:xfrm>
          <a:prstGeom prst="rect">
            <a:avLst/>
          </a:prstGeom>
          <a:solidFill>
            <a:schemeClr val="tx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888182" y="653144"/>
            <a:ext cx="2286000" cy="276999"/>
          </a:xfrm>
          <a:prstGeom prst="rect">
            <a:avLst/>
          </a:prstGeom>
          <a:noFill/>
        </p:spPr>
        <p:txBody>
          <a:bodyPr wrap="square" rtlCol="0">
            <a:spAutoFit/>
          </a:bodyPr>
          <a:lstStyle/>
          <a:p>
            <a:r>
              <a:rPr lang="en-US" sz="1200" b="1" cap="all" dirty="0" smtClean="0">
                <a:solidFill>
                  <a:srgbClr val="ECC200"/>
                </a:solidFill>
                <a:latin typeface="Arial"/>
                <a:cs typeface="Arial"/>
              </a:rPr>
              <a:t>Sustainability</a:t>
            </a:r>
            <a:endParaRPr lang="en-US" sz="1200" b="1" cap="all" dirty="0">
              <a:solidFill>
                <a:srgbClr val="ECC200"/>
              </a:solidFill>
              <a:latin typeface="Arial"/>
              <a:cs typeface="Arial"/>
            </a:endParaRPr>
          </a:p>
        </p:txBody>
      </p:sp>
      <p:sp>
        <p:nvSpPr>
          <p:cNvPr id="8" name="TextBox 7"/>
          <p:cNvSpPr txBox="1"/>
          <p:nvPr/>
        </p:nvSpPr>
        <p:spPr>
          <a:xfrm>
            <a:off x="5888183" y="1143000"/>
            <a:ext cx="2424545" cy="1754326"/>
          </a:xfrm>
          <a:prstGeom prst="rect">
            <a:avLst/>
          </a:prstGeom>
          <a:noFill/>
        </p:spPr>
        <p:txBody>
          <a:bodyPr wrap="square" rtlCol="0">
            <a:spAutoFit/>
          </a:bodyPr>
          <a:lstStyle/>
          <a:p>
            <a:pPr lvl="0"/>
            <a:r>
              <a:rPr lang="en-US" sz="2700" b="1" spc="-100" dirty="0" smtClean="0">
                <a:solidFill>
                  <a:prstClr val="white"/>
                </a:solidFill>
                <a:latin typeface="Arial"/>
                <a:cs typeface="Arial"/>
              </a:rPr>
              <a:t>Long term </a:t>
            </a:r>
            <a:br>
              <a:rPr lang="en-US" sz="2700" b="1" spc="-100" dirty="0" smtClean="0">
                <a:solidFill>
                  <a:prstClr val="white"/>
                </a:solidFill>
                <a:latin typeface="Arial"/>
                <a:cs typeface="Arial"/>
              </a:rPr>
            </a:br>
            <a:r>
              <a:rPr lang="en-US" sz="2700" b="1" spc="-100" dirty="0" smtClean="0">
                <a:solidFill>
                  <a:prstClr val="white"/>
                </a:solidFill>
                <a:latin typeface="Arial"/>
                <a:cs typeface="Arial"/>
              </a:rPr>
              <a:t>need for raw materials and managing risk.</a:t>
            </a:r>
          </a:p>
        </p:txBody>
      </p:sp>
      <p:cxnSp>
        <p:nvCxnSpPr>
          <p:cNvPr id="9" name="Straight Connector 8"/>
          <p:cNvCxnSpPr/>
          <p:nvPr/>
        </p:nvCxnSpPr>
        <p:spPr>
          <a:xfrm>
            <a:off x="5969000" y="1059657"/>
            <a:ext cx="2205182" cy="1701"/>
          </a:xfrm>
          <a:prstGeom prst="line">
            <a:avLst/>
          </a:prstGeom>
          <a:ln w="635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77091" y="6465965"/>
            <a:ext cx="1662545" cy="215444"/>
          </a:xfrm>
          <a:prstGeom prst="rect">
            <a:avLst/>
          </a:prstGeom>
          <a:noFill/>
        </p:spPr>
        <p:txBody>
          <a:bodyPr wrap="square" rtlCol="0">
            <a:spAutoFit/>
          </a:bodyPr>
          <a:lstStyle/>
          <a:p>
            <a:r>
              <a:rPr lang="en-US" sz="800" dirty="0" smtClean="0">
                <a:latin typeface="Arial"/>
                <a:cs typeface="Arial"/>
              </a:rPr>
              <a:t>© Kate Holt / WWF-UK</a:t>
            </a:r>
          </a:p>
        </p:txBody>
      </p:sp>
    </p:spTree>
    <p:extLst>
      <p:ext uri="{BB962C8B-B14F-4D97-AF65-F5344CB8AC3E}">
        <p14:creationId xmlns:p14="http://schemas.microsoft.com/office/powerpoint/2010/main" val="22148303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58362" y="202720"/>
            <a:ext cx="8603970" cy="929485"/>
          </a:xfrm>
          <a:prstGeom prst="rect">
            <a:avLst/>
          </a:prstGeom>
          <a:noFill/>
        </p:spPr>
        <p:txBody>
          <a:bodyPr wrap="square" rtlCol="0">
            <a:spAutoFit/>
          </a:bodyPr>
          <a:lstStyle/>
          <a:p>
            <a:pPr>
              <a:lnSpc>
                <a:spcPct val="80000"/>
              </a:lnSpc>
            </a:pPr>
            <a:r>
              <a:rPr lang="pt-BR" sz="4000" b="1" dirty="0" smtClean="0">
                <a:latin typeface="Arial Narrow" pitchFamily="34" charset="0"/>
                <a:cs typeface="Arial"/>
              </a:rPr>
              <a:t>THE BIG PICTURE</a:t>
            </a:r>
            <a:endParaRPr lang="en-US" sz="4000" b="1" dirty="0" smtClean="0">
              <a:latin typeface="Arial Narrow" pitchFamily="34" charset="0"/>
              <a:cs typeface="Arial"/>
            </a:endParaRPr>
          </a:p>
          <a:p>
            <a:pPr>
              <a:lnSpc>
                <a:spcPct val="80000"/>
              </a:lnSpc>
            </a:pPr>
            <a:r>
              <a:rPr lang="en-US" sz="2800" dirty="0" smtClean="0">
                <a:latin typeface="Arial Narrow" pitchFamily="34" charset="0"/>
                <a:cs typeface="Arial"/>
              </a:rPr>
              <a:t>CARBON WITHIN PRODUCT LIFE CYCLE</a:t>
            </a:r>
          </a:p>
        </p:txBody>
      </p:sp>
      <p:sp>
        <p:nvSpPr>
          <p:cNvPr id="30" name="Rounded Rectangle 29"/>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aphicFrame>
        <p:nvGraphicFramePr>
          <p:cNvPr id="10" name="Diagram 9"/>
          <p:cNvGraphicFramePr/>
          <p:nvPr>
            <p:extLst>
              <p:ext uri="{D42A27DB-BD31-4B8C-83A1-F6EECF244321}">
                <p14:modId xmlns:p14="http://schemas.microsoft.com/office/powerpoint/2010/main" val="1359708141"/>
              </p:ext>
            </p:extLst>
          </p:nvPr>
        </p:nvGraphicFramePr>
        <p:xfrm>
          <a:off x="1617228" y="169545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721625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rot="20711251">
            <a:off x="-287467" y="1072620"/>
            <a:ext cx="5867400" cy="1569660"/>
          </a:xfrm>
          <a:prstGeom prst="rect">
            <a:avLst/>
          </a:prstGeom>
          <a:noFill/>
        </p:spPr>
        <p:txBody>
          <a:bodyPr wrap="square" rtlCol="0">
            <a:spAutoFit/>
          </a:bodyPr>
          <a:lstStyle/>
          <a:p>
            <a:pPr algn="ctr"/>
            <a:r>
              <a:rPr lang="en-US" sz="9600" b="1" dirty="0" smtClean="0">
                <a:solidFill>
                  <a:srgbClr val="FF0000"/>
                </a:solidFill>
                <a:latin typeface="Arial Narrow" pitchFamily="34" charset="0"/>
              </a:rPr>
              <a:t>DISCUSS</a:t>
            </a:r>
            <a:endParaRPr lang="en-US" sz="9600" b="1" dirty="0">
              <a:solidFill>
                <a:srgbClr val="FF0000"/>
              </a:solidFill>
              <a:latin typeface="Arial Narrow" pitchFamily="34" charset="0"/>
            </a:endParaRPr>
          </a:p>
        </p:txBody>
      </p:sp>
      <p:sp>
        <p:nvSpPr>
          <p:cNvPr id="3" name="TextBox 2"/>
          <p:cNvSpPr txBox="1"/>
          <p:nvPr/>
        </p:nvSpPr>
        <p:spPr>
          <a:xfrm>
            <a:off x="3200400" y="2759595"/>
            <a:ext cx="5715000" cy="2862322"/>
          </a:xfrm>
          <a:prstGeom prst="rect">
            <a:avLst/>
          </a:prstGeom>
          <a:noFill/>
        </p:spPr>
        <p:txBody>
          <a:bodyPr wrap="square" rtlCol="0">
            <a:spAutoFit/>
          </a:bodyPr>
          <a:lstStyle/>
          <a:p>
            <a:r>
              <a:rPr lang="en-US" sz="3600" dirty="0" smtClean="0">
                <a:solidFill>
                  <a:schemeClr val="bg1"/>
                </a:solidFill>
                <a:latin typeface="Arial" pitchFamily="34" charset="0"/>
                <a:cs typeface="Arial" pitchFamily="34" charset="0"/>
              </a:rPr>
              <a:t>What ingredient initiatives do you have underway?</a:t>
            </a:r>
          </a:p>
          <a:p>
            <a:endParaRPr lang="en-US" sz="3600" dirty="0">
              <a:solidFill>
                <a:schemeClr val="bg1"/>
              </a:solidFill>
              <a:latin typeface="Arial" pitchFamily="34" charset="0"/>
              <a:cs typeface="Arial" pitchFamily="34" charset="0"/>
            </a:endParaRPr>
          </a:p>
          <a:p>
            <a:r>
              <a:rPr lang="en-US" sz="3600" dirty="0" smtClean="0">
                <a:solidFill>
                  <a:schemeClr val="bg1"/>
                </a:solidFill>
                <a:latin typeface="Arial" pitchFamily="34" charset="0"/>
                <a:cs typeface="Arial" pitchFamily="34" charset="0"/>
              </a:rPr>
              <a:t>How did you decide upon which to undertake?</a:t>
            </a:r>
            <a:endParaRPr lang="en-US" sz="36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0909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rot="20711251">
            <a:off x="121569" y="995196"/>
            <a:ext cx="6473086" cy="1569660"/>
          </a:xfrm>
          <a:prstGeom prst="rect">
            <a:avLst/>
          </a:prstGeom>
          <a:noFill/>
        </p:spPr>
        <p:txBody>
          <a:bodyPr wrap="square" rtlCol="0">
            <a:spAutoFit/>
          </a:bodyPr>
          <a:lstStyle/>
          <a:p>
            <a:pPr algn="ctr"/>
            <a:r>
              <a:rPr lang="en-US" sz="9600" b="1" dirty="0" smtClean="0">
                <a:solidFill>
                  <a:srgbClr val="FF0000"/>
                </a:solidFill>
                <a:latin typeface="Arial Narrow" pitchFamily="34" charset="0"/>
              </a:rPr>
              <a:t>DISCUSSION</a:t>
            </a:r>
            <a:endParaRPr lang="en-US" sz="9600" b="1" dirty="0">
              <a:solidFill>
                <a:srgbClr val="FF0000"/>
              </a:solidFill>
              <a:latin typeface="Arial Narrow" pitchFamily="34" charset="0"/>
            </a:endParaRPr>
          </a:p>
        </p:txBody>
      </p:sp>
      <p:sp>
        <p:nvSpPr>
          <p:cNvPr id="3" name="TextBox 2"/>
          <p:cNvSpPr txBox="1"/>
          <p:nvPr/>
        </p:nvSpPr>
        <p:spPr>
          <a:xfrm>
            <a:off x="3200400" y="2759595"/>
            <a:ext cx="5715000" cy="2308324"/>
          </a:xfrm>
          <a:prstGeom prst="rect">
            <a:avLst/>
          </a:prstGeom>
          <a:noFill/>
        </p:spPr>
        <p:txBody>
          <a:bodyPr wrap="square" rtlCol="0">
            <a:spAutoFit/>
          </a:bodyPr>
          <a:lstStyle/>
          <a:p>
            <a:r>
              <a:rPr lang="en-US" sz="3600" dirty="0" smtClean="0">
                <a:solidFill>
                  <a:schemeClr val="bg1"/>
                </a:solidFill>
                <a:latin typeface="Arial" pitchFamily="34" charset="0"/>
                <a:cs typeface="Arial" pitchFamily="34" charset="0"/>
              </a:rPr>
              <a:t>Scenario</a:t>
            </a:r>
          </a:p>
          <a:p>
            <a:pPr marL="571500" indent="-571500">
              <a:buFont typeface="Wingdings" pitchFamily="2" charset="2"/>
              <a:buChar char="ü"/>
            </a:pPr>
            <a:r>
              <a:rPr lang="en-US" sz="3600" dirty="0" smtClean="0">
                <a:solidFill>
                  <a:schemeClr val="bg1"/>
                </a:solidFill>
                <a:latin typeface="Arial" pitchFamily="34" charset="0"/>
                <a:cs typeface="Arial" pitchFamily="34" charset="0"/>
              </a:rPr>
              <a:t>You</a:t>
            </a:r>
          </a:p>
          <a:p>
            <a:pPr marL="571500" indent="-571500">
              <a:buFont typeface="Wingdings" pitchFamily="2" charset="2"/>
              <a:buChar char="ü"/>
            </a:pPr>
            <a:r>
              <a:rPr lang="en-US" sz="3600" dirty="0" smtClean="0">
                <a:solidFill>
                  <a:schemeClr val="bg1"/>
                </a:solidFill>
                <a:latin typeface="Arial" pitchFamily="34" charset="0"/>
                <a:cs typeface="Arial" pitchFamily="34" charset="0"/>
              </a:rPr>
              <a:t>One of your citrus supplier</a:t>
            </a:r>
            <a:endParaRPr lang="en-US" sz="36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75717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0" y="1517006"/>
            <a:ext cx="9144000" cy="1976799"/>
          </a:xfrm>
          <a:prstGeom prst="roundRect">
            <a:avLst>
              <a:gd name="adj" fmla="val 0"/>
            </a:avLst>
          </a:prstGeom>
          <a:gradFill flip="none" rotWithShape="1">
            <a:gsLst>
              <a:gs pos="0">
                <a:srgbClr val="CF1C20"/>
              </a:gs>
              <a:gs pos="100000">
                <a:srgbClr val="FF3F3A"/>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bottle_new.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23" y="219405"/>
            <a:ext cx="4572000" cy="4572000"/>
          </a:xfrm>
          <a:prstGeom prst="rect">
            <a:avLst/>
          </a:prstGeom>
        </p:spPr>
      </p:pic>
      <p:sp>
        <p:nvSpPr>
          <p:cNvPr id="6" name="TextBox 5"/>
          <p:cNvSpPr txBox="1"/>
          <p:nvPr/>
        </p:nvSpPr>
        <p:spPr>
          <a:xfrm>
            <a:off x="5033452" y="2163760"/>
            <a:ext cx="3472298" cy="669414"/>
          </a:xfrm>
          <a:prstGeom prst="rect">
            <a:avLst/>
          </a:prstGeom>
          <a:noFill/>
        </p:spPr>
        <p:txBody>
          <a:bodyPr wrap="square" rtlCol="0">
            <a:spAutoFit/>
          </a:bodyPr>
          <a:lstStyle/>
          <a:p>
            <a:pPr>
              <a:lnSpc>
                <a:spcPct val="80000"/>
              </a:lnSpc>
            </a:pPr>
            <a:r>
              <a:rPr lang="en-US" sz="4500" dirty="0" smtClean="0">
                <a:solidFill>
                  <a:schemeClr val="bg1"/>
                </a:solidFill>
                <a:latin typeface="Arial"/>
                <a:cs typeface="Arial"/>
              </a:rPr>
              <a:t>Packaging</a:t>
            </a:r>
          </a:p>
        </p:txBody>
      </p:sp>
    </p:spTree>
    <p:extLst>
      <p:ext uri="{BB962C8B-B14F-4D97-AF65-F5344CB8AC3E}">
        <p14:creationId xmlns:p14="http://schemas.microsoft.com/office/powerpoint/2010/main" val="36167874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ounded Rectangle 107"/>
          <p:cNvSpPr/>
          <p:nvPr/>
        </p:nvSpPr>
        <p:spPr>
          <a:xfrm>
            <a:off x="7331511" y="5004385"/>
            <a:ext cx="1476078" cy="923330"/>
          </a:xfrm>
          <a:prstGeom prst="roundRect">
            <a:avLst>
              <a:gd name="adj" fmla="val 6062"/>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ed Rectangle 97"/>
          <p:cNvSpPr/>
          <p:nvPr/>
        </p:nvSpPr>
        <p:spPr>
          <a:xfrm>
            <a:off x="5570655" y="1722814"/>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6" name="Rounded Rectangle 95"/>
          <p:cNvSpPr/>
          <p:nvPr/>
        </p:nvSpPr>
        <p:spPr>
          <a:xfrm>
            <a:off x="3764539" y="1722814"/>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4" name="Rounded Rectangle 93"/>
          <p:cNvSpPr/>
          <p:nvPr/>
        </p:nvSpPr>
        <p:spPr>
          <a:xfrm>
            <a:off x="1952718" y="1722814"/>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5" name="Oval 94"/>
          <p:cNvSpPr/>
          <p:nvPr/>
        </p:nvSpPr>
        <p:spPr>
          <a:xfrm>
            <a:off x="2027533" y="2760403"/>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100" name="Rounded Rectangle 99"/>
          <p:cNvSpPr/>
          <p:nvPr/>
        </p:nvSpPr>
        <p:spPr>
          <a:xfrm>
            <a:off x="7353296" y="1722814"/>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101" name="Oval 100"/>
          <p:cNvSpPr/>
          <p:nvPr/>
        </p:nvSpPr>
        <p:spPr>
          <a:xfrm>
            <a:off x="7428111" y="2760403"/>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93" name="Rounded Rectangle 92"/>
          <p:cNvSpPr/>
          <p:nvPr/>
        </p:nvSpPr>
        <p:spPr>
          <a:xfrm>
            <a:off x="171190" y="1722814"/>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54" name="TextBox 53"/>
          <p:cNvSpPr txBox="1"/>
          <p:nvPr/>
        </p:nvSpPr>
        <p:spPr>
          <a:xfrm>
            <a:off x="112642" y="147260"/>
            <a:ext cx="8603970" cy="929485"/>
          </a:xfrm>
          <a:prstGeom prst="rect">
            <a:avLst/>
          </a:prstGeom>
          <a:noFill/>
        </p:spPr>
        <p:txBody>
          <a:bodyPr wrap="square" rtlCol="0">
            <a:spAutoFit/>
          </a:bodyPr>
          <a:lstStyle/>
          <a:p>
            <a:pPr>
              <a:lnSpc>
                <a:spcPct val="80000"/>
              </a:lnSpc>
            </a:pPr>
            <a:r>
              <a:rPr lang="en-US" sz="4000" b="1" dirty="0" smtClean="0">
                <a:latin typeface="Arial Narrow" pitchFamily="34" charset="0"/>
                <a:cs typeface="Arial"/>
              </a:rPr>
              <a:t>PACKAGING</a:t>
            </a:r>
          </a:p>
          <a:p>
            <a:pPr>
              <a:lnSpc>
                <a:spcPct val="80000"/>
              </a:lnSpc>
            </a:pPr>
            <a:r>
              <a:rPr lang="en-US" sz="2800" dirty="0" smtClean="0">
                <a:latin typeface="Arial Narrow" pitchFamily="34" charset="0"/>
                <a:cs typeface="Arial"/>
              </a:rPr>
              <a:t>SIGNIFICANT SOURCE OF CARBON</a:t>
            </a:r>
          </a:p>
        </p:txBody>
      </p:sp>
      <p:sp>
        <p:nvSpPr>
          <p:cNvPr id="64" name="Rounded Rectangle 63"/>
          <p:cNvSpPr/>
          <p:nvPr/>
        </p:nvSpPr>
        <p:spPr bwMode="auto">
          <a:xfrm>
            <a:off x="158362" y="2118764"/>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INGREDIENTS</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65" name="Oval 64"/>
          <p:cNvSpPr/>
          <p:nvPr/>
        </p:nvSpPr>
        <p:spPr>
          <a:xfrm>
            <a:off x="246005" y="2760403"/>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67" name="Rounded Rectangle 66"/>
          <p:cNvSpPr/>
          <p:nvPr/>
        </p:nvSpPr>
        <p:spPr bwMode="auto">
          <a:xfrm>
            <a:off x="1952718" y="2118764"/>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PACKAGING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70" name="Rounded Rectangle 69"/>
          <p:cNvSpPr/>
          <p:nvPr/>
        </p:nvSpPr>
        <p:spPr bwMode="auto">
          <a:xfrm>
            <a:off x="3747074" y="2118764"/>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MANUFACTURING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73" name="Rounded Rectangle 72"/>
          <p:cNvSpPr/>
          <p:nvPr/>
        </p:nvSpPr>
        <p:spPr bwMode="auto">
          <a:xfrm>
            <a:off x="5541430" y="2118764"/>
            <a:ext cx="1675185" cy="469649"/>
          </a:xfrm>
          <a:prstGeom prst="roundRect">
            <a:avLst>
              <a:gd name="adj" fmla="val 13658"/>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DISTRIBUTION</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76" name="Rounded Rectangle 75"/>
          <p:cNvSpPr/>
          <p:nvPr/>
        </p:nvSpPr>
        <p:spPr bwMode="auto">
          <a:xfrm>
            <a:off x="7335785" y="2118764"/>
            <a:ext cx="1675185" cy="469649"/>
          </a:xfrm>
          <a:prstGeom prst="roundRect">
            <a:avLst>
              <a:gd name="adj" fmla="val 10926"/>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REFRIGERATION</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pic>
        <p:nvPicPr>
          <p:cNvPr id="88" name="Picture 87" descr="Plant_Bottle_v0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31824" y="2819870"/>
            <a:ext cx="479368" cy="1363045"/>
          </a:xfrm>
          <a:prstGeom prst="rect">
            <a:avLst/>
          </a:prstGeom>
        </p:spPr>
      </p:pic>
      <p:sp>
        <p:nvSpPr>
          <p:cNvPr id="97" name="Oval 96"/>
          <p:cNvSpPr/>
          <p:nvPr/>
        </p:nvSpPr>
        <p:spPr>
          <a:xfrm>
            <a:off x="3839354" y="2760403"/>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99" name="Oval 98"/>
          <p:cNvSpPr/>
          <p:nvPr/>
        </p:nvSpPr>
        <p:spPr>
          <a:xfrm>
            <a:off x="5645470" y="2760403"/>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pic>
        <p:nvPicPr>
          <p:cNvPr id="91" name="Picture 90" descr="Bottling_Facility.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3696" y="3059156"/>
            <a:ext cx="1615014" cy="756196"/>
          </a:xfrm>
          <a:prstGeom prst="rect">
            <a:avLst/>
          </a:prstGeom>
        </p:spPr>
      </p:pic>
      <p:sp>
        <p:nvSpPr>
          <p:cNvPr id="24" name="Rounded Rectangle 23"/>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30281" y="4531499"/>
            <a:ext cx="1927119" cy="929485"/>
          </a:xfrm>
          <a:prstGeom prst="rect">
            <a:avLst/>
          </a:prstGeom>
          <a:noFill/>
        </p:spPr>
        <p:txBody>
          <a:bodyPr wrap="square" rtlCol="0">
            <a:spAutoFit/>
          </a:bodyPr>
          <a:lstStyle/>
          <a:p>
            <a:pPr algn="ctr">
              <a:lnSpc>
                <a:spcPct val="80000"/>
              </a:lnSpc>
            </a:pPr>
            <a:r>
              <a:rPr lang="en-US" sz="2800" b="1" dirty="0" smtClean="0">
                <a:latin typeface="Arial"/>
                <a:cs typeface="Arial"/>
              </a:rPr>
              <a:t>13%</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a:p>
            <a:pPr algn="ctr">
              <a:lnSpc>
                <a:spcPct val="80000"/>
              </a:lnSpc>
            </a:pPr>
            <a:endParaRPr lang="en-US" sz="2000" b="1" dirty="0" smtClean="0">
              <a:solidFill>
                <a:schemeClr val="bg1">
                  <a:lumMod val="50000"/>
                </a:schemeClr>
              </a:solidFill>
              <a:latin typeface="Arial Narrow" pitchFamily="34" charset="0"/>
              <a:cs typeface="Arial"/>
            </a:endParaRPr>
          </a:p>
        </p:txBody>
      </p:sp>
      <p:sp>
        <p:nvSpPr>
          <p:cNvPr id="26" name="TextBox 25"/>
          <p:cNvSpPr txBox="1"/>
          <p:nvPr/>
        </p:nvSpPr>
        <p:spPr>
          <a:xfrm>
            <a:off x="1828800" y="4531499"/>
            <a:ext cx="1927119" cy="683264"/>
          </a:xfrm>
          <a:prstGeom prst="rect">
            <a:avLst/>
          </a:prstGeom>
          <a:noFill/>
        </p:spPr>
        <p:txBody>
          <a:bodyPr wrap="square" rtlCol="0">
            <a:spAutoFit/>
          </a:bodyPr>
          <a:lstStyle/>
          <a:p>
            <a:pPr algn="ctr">
              <a:lnSpc>
                <a:spcPct val="80000"/>
              </a:lnSpc>
            </a:pPr>
            <a:r>
              <a:rPr lang="en-US" sz="2800" b="1" dirty="0" smtClean="0">
                <a:latin typeface="Arial"/>
                <a:cs typeface="Arial"/>
              </a:rPr>
              <a:t>38%</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sp>
        <p:nvSpPr>
          <p:cNvPr id="27" name="TextBox 26"/>
          <p:cNvSpPr txBox="1"/>
          <p:nvPr/>
        </p:nvSpPr>
        <p:spPr>
          <a:xfrm>
            <a:off x="5486400" y="4531499"/>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8%</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sp>
        <p:nvSpPr>
          <p:cNvPr id="28" name="TextBox 27"/>
          <p:cNvSpPr txBox="1"/>
          <p:nvPr/>
        </p:nvSpPr>
        <p:spPr>
          <a:xfrm>
            <a:off x="7222265" y="4531499"/>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32%</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sp>
        <p:nvSpPr>
          <p:cNvPr id="29" name="TextBox 28"/>
          <p:cNvSpPr txBox="1"/>
          <p:nvPr/>
        </p:nvSpPr>
        <p:spPr>
          <a:xfrm>
            <a:off x="3562350" y="4531499"/>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9%</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pic>
        <p:nvPicPr>
          <p:cNvPr id="30" name="Picture 29"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211" y="2913272"/>
            <a:ext cx="1900870" cy="1021390"/>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82659" y="2950088"/>
            <a:ext cx="1750353" cy="984574"/>
          </a:xfrm>
          <a:prstGeom prst="rect">
            <a:avLst/>
          </a:prstGeom>
        </p:spPr>
      </p:pic>
      <p:pic>
        <p:nvPicPr>
          <p:cNvPr id="2" name="Picture 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8315" y="2946952"/>
            <a:ext cx="825833" cy="1108880"/>
          </a:xfrm>
          <a:prstGeom prst="rect">
            <a:avLst/>
          </a:prstGeom>
        </p:spPr>
      </p:pic>
    </p:spTree>
    <p:extLst>
      <p:ext uri="{BB962C8B-B14F-4D97-AF65-F5344CB8AC3E}">
        <p14:creationId xmlns:p14="http://schemas.microsoft.com/office/powerpoint/2010/main" val="122903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2722306" y="3048000"/>
            <a:ext cx="3602294" cy="22097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sers\O09233\Desktop\TEMP\pkg\pics\Empty 20oz.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13779"/>
          <a:stretch/>
        </p:blipFill>
        <p:spPr bwMode="auto">
          <a:xfrm>
            <a:off x="6589708" y="1918311"/>
            <a:ext cx="1868492" cy="48634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00044C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1926590"/>
            <a:ext cx="159385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101784" y="3733800"/>
            <a:ext cx="2523448" cy="830997"/>
          </a:xfrm>
          <a:prstGeom prst="rect">
            <a:avLst/>
          </a:prstGeom>
          <a:noFill/>
        </p:spPr>
        <p:txBody>
          <a:bodyPr wrap="none" rtlCol="0">
            <a:spAutoFit/>
          </a:bodyPr>
          <a:lstStyle/>
          <a:p>
            <a:pPr algn="ctr"/>
            <a:r>
              <a:rPr lang="en-US" sz="2400" b="1" dirty="0" smtClean="0">
                <a:latin typeface="Arial" pitchFamily="34" charset="0"/>
                <a:cs typeface="Arial" pitchFamily="34" charset="0"/>
              </a:rPr>
              <a:t>BOTTLE COST </a:t>
            </a:r>
          </a:p>
          <a:p>
            <a:pPr algn="ctr"/>
            <a:r>
              <a:rPr lang="en-US" sz="2400" b="1" dirty="0" smtClean="0">
                <a:latin typeface="Arial" pitchFamily="34" charset="0"/>
                <a:cs typeface="Arial" pitchFamily="34" charset="0"/>
              </a:rPr>
              <a:t>~30% </a:t>
            </a:r>
            <a:endParaRPr lang="en-US" sz="2400" b="1" dirty="0">
              <a:latin typeface="Arial" pitchFamily="34" charset="0"/>
              <a:cs typeface="Arial" pitchFamily="34" charset="0"/>
            </a:endParaRPr>
          </a:p>
        </p:txBody>
      </p:sp>
      <p:sp>
        <p:nvSpPr>
          <p:cNvPr id="18" name="Title 1"/>
          <p:cNvSpPr>
            <a:spLocks noGrp="1"/>
          </p:cNvSpPr>
          <p:nvPr>
            <p:ph type="title"/>
          </p:nvPr>
        </p:nvSpPr>
        <p:spPr>
          <a:xfrm>
            <a:off x="0" y="0"/>
            <a:ext cx="8229600" cy="1143000"/>
          </a:xfrm>
        </p:spPr>
        <p:txBody>
          <a:bodyPr>
            <a:normAutofit fontScale="90000"/>
          </a:bodyPr>
          <a:lstStyle/>
          <a:p>
            <a:pPr algn="l"/>
            <a:r>
              <a:rPr lang="en-US" sz="2200" dirty="0" smtClean="0">
                <a:latin typeface="Arial Narrow" pitchFamily="34" charset="0"/>
                <a:cs typeface="Arial" pitchFamily="34" charset="0"/>
              </a:rPr>
              <a:t>BOTTOM LINE VALUE</a:t>
            </a:r>
            <a:r>
              <a:rPr lang="en-US" sz="3200" dirty="0">
                <a:latin typeface="Arial Narrow" pitchFamily="34" charset="0"/>
                <a:cs typeface="Arial" pitchFamily="34" charset="0"/>
              </a:rPr>
              <a:t/>
            </a:r>
            <a:br>
              <a:rPr lang="en-US" sz="3200" dirty="0">
                <a:latin typeface="Arial Narrow" pitchFamily="34" charset="0"/>
                <a:cs typeface="Arial" pitchFamily="34" charset="0"/>
              </a:rPr>
            </a:br>
            <a:r>
              <a:rPr lang="en-US" b="1" dirty="0" smtClean="0">
                <a:latin typeface="Arial Narrow" pitchFamily="34" charset="0"/>
                <a:cs typeface="Arial" pitchFamily="34" charset="0"/>
              </a:rPr>
              <a:t>PACKAGING: KEY COST COMPONENT</a:t>
            </a:r>
            <a:endParaRPr lang="en-US" sz="1600" dirty="0">
              <a:latin typeface="Arial" pitchFamily="34" charset="0"/>
              <a:cs typeface="Arial" pitchFamily="34" charset="0"/>
            </a:endParaRPr>
          </a:p>
        </p:txBody>
      </p:sp>
      <p:sp>
        <p:nvSpPr>
          <p:cNvPr id="15" name="TextBox 14"/>
          <p:cNvSpPr txBox="1"/>
          <p:nvPr/>
        </p:nvSpPr>
        <p:spPr>
          <a:xfrm>
            <a:off x="8728386" y="6534963"/>
            <a:ext cx="263214" cy="276999"/>
          </a:xfrm>
          <a:prstGeom prst="rect">
            <a:avLst/>
          </a:prstGeom>
          <a:noFill/>
        </p:spPr>
        <p:txBody>
          <a:bodyPr wrap="none" rtlCol="0">
            <a:spAutoFit/>
          </a:bodyPr>
          <a:lstStyle/>
          <a:p>
            <a:fld id="{CD7EADBF-0A53-4DCD-9DD5-EA3012CFAD6F}" type="slidenum">
              <a:rPr lang="en-US" sz="1200" smtClean="0">
                <a:solidFill>
                  <a:schemeClr val="tx1">
                    <a:lumMod val="65000"/>
                    <a:lumOff val="35000"/>
                  </a:schemeClr>
                </a:solidFill>
              </a:rPr>
              <a:pPr/>
              <a:t>28</a:t>
            </a:fld>
            <a:endParaRPr lang="en-US" sz="1200" dirty="0">
              <a:solidFill>
                <a:schemeClr val="tx1">
                  <a:lumMod val="65000"/>
                  <a:lumOff val="35000"/>
                </a:schemeClr>
              </a:solidFill>
            </a:endParaRPr>
          </a:p>
        </p:txBody>
      </p:sp>
    </p:spTree>
    <p:extLst>
      <p:ext uri="{BB962C8B-B14F-4D97-AF65-F5344CB8AC3E}">
        <p14:creationId xmlns:p14="http://schemas.microsoft.com/office/powerpoint/2010/main" val="26819214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http://farm2.staticflickr.com/1262/1000595100_d78c9dffb3_z.jpg?zz=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28800" y="0"/>
            <a:ext cx="5457825" cy="4095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22ozStrtlidbentWHTONLY"/>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617" y="3469753"/>
            <a:ext cx="1119976" cy="201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oke_dry%20(med)"/>
          <p:cNvPicPr>
            <a:picLocks noChangeAspect="1" noChangeArrowheads="1"/>
          </p:cNvPicPr>
          <p:nvPr/>
        </p:nvPicPr>
        <p:blipFill>
          <a:blip r:embed="rId4" cstate="screen">
            <a:lum contrast="4000"/>
            <a:extLst>
              <a:ext uri="{28A0092B-C50C-407E-A947-70E740481C1C}">
                <a14:useLocalDpi xmlns:a14="http://schemas.microsoft.com/office/drawing/2010/main"/>
              </a:ext>
            </a:extLst>
          </a:blip>
          <a:srcRect/>
          <a:stretch>
            <a:fillRect/>
          </a:stretch>
        </p:blipFill>
        <p:spPr bwMode="auto">
          <a:xfrm>
            <a:off x="5446241" y="3581400"/>
            <a:ext cx="802159" cy="177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abir.org.br/wp-content/uploads/2012/06/ref-pet-coca-cola.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892030" y="3124200"/>
            <a:ext cx="870970" cy="23118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2.antiquesnavigator.com/ebay/images/2011/300521862054.jp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701807" y="3368040"/>
            <a:ext cx="559553" cy="19234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46" descr="lg_cocacola_can"/>
          <p:cNvPicPr>
            <a:picLocks noGrp="1" noChangeAspect="1" noChangeArrowheads="1"/>
          </p:cNvPicPr>
          <p:nvPr>
            <p:ph sz="half" idx="1"/>
          </p:nvPr>
        </p:nvPicPr>
        <p:blipFill>
          <a:blip r:embed="rId7" cstate="screen">
            <a:extLst>
              <a:ext uri="{28A0092B-C50C-407E-A947-70E740481C1C}">
                <a14:useLocalDpi xmlns:a14="http://schemas.microsoft.com/office/drawing/2010/main"/>
              </a:ext>
            </a:extLst>
          </a:blip>
          <a:srcRect/>
          <a:stretch>
            <a:fillRect/>
          </a:stretch>
        </p:blipFill>
        <p:spPr>
          <a:xfrm>
            <a:off x="4928081" y="4138001"/>
            <a:ext cx="609511" cy="1129903"/>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2"/>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169727" y="3531034"/>
            <a:ext cx="609600" cy="182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http://upload.wikimedia.org/wikipedia/commons/thumb/a/aa/CocaColaBottle_background_free.png/256px-CocaColaBottle_background_free.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388876" y="3673811"/>
            <a:ext cx="543044" cy="1632931"/>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4" descr="data:image/jpeg;base64,/9j/4AAQSkZJRgABAQAAAQABAAD/2wCEAAkGBhQSERUUExQWFRUWFxUVGBgXFBgZFhgXFhYYFhoXFhgYHCYeFxkjGhgXHy8gIycpLCwsGB4xNTAqNSYrLCkBCQoKDgwOGg8PGikkHx8pKSkpKSkpKSkpLCkpLCksLCkpKSkpKSwpKSwpKSwpLCwpLCwpLCwpLCwpKSwpLCwsLP/AABEIALYBFAMBIgACEQEDEQH/xAAcAAEAAgMBAQEAAAAAAAAAAAAABQYDBAcCAQj/xABEEAABAwIDBAYHBQYGAQUAAAABAAIRAwQFITESQVFhBiJxgZGhBxMyscHR8BRCUnLhIyQzYrLxCHOCkqLCUxVDY6Oz/8QAGQEBAAMBAQAAAAAAAAAAAAAAAAECAwQF/8QAIxEAAgIDAQEAAgIDAAAAAAAAAAECEQMSITFBBBNRYSJxgf/aAAwDAQACEQMRAD8A7iiIgCIiAIiIAiIgCIiAIiIAiIgCIiAIiIAiIgCIiAIiIAi8VKzWiXEAcyB71G3PSu0p+1cUp4B4cfBslLJqyVRVa59I9o0w31lT8lMjzfsrTuPSpbtH8KsTwhnv21RzivpdYpv4XVFzW79LVSf2dsAOL6hPk1vxUZeek28cDseqZExssJ83OI8lX9sS6wTfw66ta/xKlQbt1ajabeLnADunU8lxd3pFxD/z/wD10h/1UHe3T6ztuq99Rx3uJJHZOgVHnXw0j+LJ+s6L0m9KG0DTspk5Gs5un+W12p5kdxXOX0iS5xJc5xlz3GXOJ3uJzJXmjTyWTahc85yl6dkMUYLhsMpyF8QVwEVDWz9Couf4H6XKT2xdMNF29zQX0z3DrN7M+1WzDuk9rXj1Vem4ndtgO/2mD5L0VJPw8WUJR9RKIiKxUIvm0OK+oAiJKAIsVa7Yz2ntb+ZwHvWk/pHbD/36Z7Hh39MqLJokkUSzpTbunZftEbg13vIA81rnpRnlTMc3Z+Q+Kq5xX0lQk/hPIoNnSXPNmXI5+EZqSs8Sp1fZdnwOR8FKmn4HFr02kRFYqEREARFAdK+kYt2bDP4rwY/lH4j8FDdK2TGLk6RtYt0gZR6o6z/wjd+Y7lXauLVKpJc4xwGQ8Aq7TrnUmScyVvW9fJcc8jkd0MKSJNtcg5TPatv7TtiHk9oJBWhSeFnyPxVU2S4o+18MBH4hxjPv+ar19h4aYyjdkrLTfHs5LDc0mVPaEHiPiFWSvwtCTXpX2YcHDJsOE59ih7y1k57tOXPyV2oWvq8zBHEaTn5qJxikC6QBpnlkB5DgiTrpopqysCiI0nPwXw2IPs65zvmN4+ty330RvJ1MHdx8eS+eqOUCc+6Ty+tFBrwh6lgch9BYPsnDvV2o4ZLJLc9wEZzlB0GUHyUFeWAbME65bh9aq2tIpGSbIRohYy0nX+63K1vnu08V5fQ5KhoaFV0GEWKvTzRTRSzZdTkLB9izzkqVZSyzXio3nr3KLFGKh6xogVKgjhUfA7M1ml7j1qj3Txe4+8owb+H1ms7sgOOvclsjWJhbYtJnf9FbFPb+7UqCOFRwgdxWIuk5cCFsUjHMqLZOsT497yes97u17j4ry2zDuPGSVmbVMad5S2qVHkNptmTE5geJ5cEthxijH9gYDtFoJA1IE931wU5hGGufDo2W8DkT8lt2GAhpDnw53/EH+UfE+SmGCFbpm2vgoWeyIAAHILN6pfG1Vna7zVkjB2ar2rSrVy0hwkEHUagrfu8slC3Lp70fpeCsu/R7HhcNg5VG+0OP8w5KXXKcOu3UKrarfu6jiN48F06wv2VqYqUzLT5cQeBC68c9kcmbFo/6NhERamJ4r1gxrnOMNaC4ngAJK49e4ua9w6q77xyHBu4dwVo9JXS5lOm62YZe+Nsg5NbIMdp4cCucW11nK5ssr4eh+Ni45MsgfmstKuRCi6V2vb7oBc51pE3Qv4MrZtrvKSc1Uq+K7I96+0MU2uwfFWJcLLvSry3s1WxTOnBVLDr8iROpVlw8y1QYzjqSNpUG1GodkRuWtjGHkNMZsgneSCPr5rK0EEFTVv1m5raC24ck5aOzmta3mMhoTMcM/l2Lewm1Ml5hsacMxvHLknSzBjSJq08mbWy9p0aZkdjTAy3HtUA7GAxgG1kJiAJ9+XaqqNM332iXGliIBA2pJBk9kydeXmoq9DXZAbpM5n9J8lVv/VyyoNnPfmMsjEkdoKz0cXMg7UyM45jaP9+IKtJ2RGNO0bVxaZzv4cATrOnJeaNhtRHZ4LE7EuqIIzcZHGM8+Ovkt+letphwnMNJkZ5ggEeIPgs1FNmjm0ivXdrsvII380W7eYkA90jUzkcs9PJFNIjZnhzPMLw5oMcv7LY38gFqvdAWVGrYLezejyYHYvBrZLWq3oU0Uszh0T2rMy7G5RNa+nXxUh0ew416sH2GwXc+De/3BKGxMYZauq5u9jzP6KzYdagDQDu05LWpUutsgQANFNW1CBzRIpKR9a1fHuAWZ+Sjr+5gZKWVj1mXazn6hebm/DRr9Aqv1sZIBz4qFr4yXDVQdCxX6WuviW1Blab60ZlQ9C7JhZ9uVDNNEjZq3WR4qx+jfEx6yrRJ9oCo3tHVdHds+CplZwAWKzuHNqtcwkOBEEagyrQlq7K5MSnFo7soXpZjv2W3Lmx6xx2WA8T948gM/Ab146NdIvXjYflVaO5w4jnxCp3TzFfWXRYDLaI2f9Rzd8B3LqllWmyPNxYG8mkvnpz3GbhznEuJJJJJOpJMyea16N1C2sZpyCVDMr5fWq5vT19aJhuILLWxHKQoJ1WBC9Wt0JglQTRsV8VBEjvWC1xAxrmPNfb3AXPBdTIJ4cfFQbKzqb4eC06Zq6RWzpOAVtpu12AK5Ya871Q+i9XqCPrNXbDrhswCJWbfSmSNonGnJS9ocgoEVFNYY+WrbE/8jzcy/wATWq0G1n16LxLHjZcO0ASOY94XBMfrPtrirQP3HOYR2HJw7oI7V3qzZFxVP8x88/iuN+nGy9XiIeBAq0WPP5ml1M+TWrVdX/SqlTS/oqzMSJOu4Dyhbdri2zvyzkTE5Rmq2K8D64L4bpU1Nv2Frfi8jhLvPZA+u1bF3isgkHOIjveY7uqqWLqVvUb7LM8fcVaiu1llt7uRu13nPQH4oqscSIyzRU0ZfdF+qV8lp1b4dsKJfis71p1b2ZWaiX2JKvfRvWo69zUXWulp1LlaKJm5kwb7muodErL1dqwn2n/tHf6tP+MLiX2gld4tjDWt3QB2QI+CiapCMrZKYewanUqSZUURSuhOS3qTwRl9d6xRrKH8mzUrABQOJ1siVtYhUeBlB5aKs3+Iy07iNRwKizbFi+kTid5nAUWysS6Bxyykk9m9a1e6NR5azrEnd5KxYR0auAJmmyd5Jc73Qps6uI2rLDyBLyGDtlx7eCzVbpoyZnzXqpgYGdSuXHkICir24aOqwZcd5VbISsVa89u4fErcwOjtPk5ge9Q3ryTAzJVvwey2Ge9Vl4TLhvfaDTIeww5pkHmPgqy25c8ue/Nz3Oc48yST5qzVAAFXGEBzxwcfPP4qqbqiIJXZp3rJbEKpXdIscY04K9epBGahsXwyRLdVtFky4VoPB0T7PJyOaxVqBBJGTt4XllyRrkfJWIXSWw6jcTDQO90LZxDAalUftDTB7ST7lHU8UcFuW9655AnXIcSVFlnFNdJLorhz2zTLpa06jeDoOX9l0DCrdrR1WgfW871C4NYhjQO8niVZmsDG5mEXXZz5HUaPVxcAKSwS/wBru4Kj41iBBML30Uxl7KrXZFjnCm7kSJB74KvB9MZ404MvNN37zUzGR+AXLv8AEF/GtP8AKqf1hdaZUYXkmNob9+QAz3j9VyH/ABBO/eLX/Jf/APoumK9POl6v9HJnO3Ly4r4ShKsRZ6ady9+s3c1hDl9lBZ7LkXxEoWbLrlYjdFYQV4lVUUS5sz/aJWNz1jRWoq5Nma0zqMHFzR5hduvrzYjvXGMDp7VzRHGrT/rC6xjrZZO8e7essnqOjB9FDFy855D38zyVnwy6lc+sddpx03KxYPc1HSWCQN+4clzuPeHapbLpbLwZKn4rZbVZu5rsnHs/T3KxPvXGmQ4Q4RP1wUFi4Jb1RLsiBvPLwVZcZ0Yk6Nu2sbWl7DA0xq0ASsV5cSOrVjtaD5iFUa+NRIJ2SNQciDwIOi0KuMk5CXHl81Vps3jFRXWTl7XfOdVvcCo01ZMNlx3k7vkta3s6lQ9YwOA+an8KwkE6Qwa8/wBEqg5/wbnRzCZ67tPf+it8gBaVuAAAPBZKj1VnO1sxVJKrNSp+8VB2Hy/RWZzOqVUbw/vR/KPeVCNYG+G7wvFeDqvbSdy9GjORhXRZoreJ4aHZj2vrVQNW3nUK43VjwJCiLnD3ky0gnsiVdGVFdfbluY04KU6MMcazXFvVE57p5T3r7Rw5z3Q6AJz4qxuLGNaBxAEbgjZKTLTajIFZ7zDar27RdBOjfmf071j6OXNNxl5yE5cwJ90qctboVqzdzQrwSfpzZZOL58KTZUPXVHUqktcAYniJjXnkpjA8F+zNO31g4tLR+ItcHAxuiBPI81OdLbFn2hlZ0MbSZNQgZuk9VoH3nZCO1Q2B1X3Fx6x0tGjG/haN3bvJ4rRpR4YqbyLd+FvwqnEkgEu60xBk6+fw7qn6VOgNxibrf7P6uaTKu0XvLfaLNkCGmT1SrxTZEBbtvXhwETJ2Z4dUu+B8ltFUcGSVs/Md56IsUp62j3fkfTf5NdPkoO86J3lL+Ja3DPzUKgHjEL9jIrlLPxK9hGRyPA5HzXqnSJ0BPZmv2lXsqb/bY135mg+8L1Tt2t9loHYAPcgs/HNPBa5EijVI5Un/ACRfspFFCz8Y2WCXFf8AhUKtT8lJ7vcFYLL0S4pV0s6jf8xzGf1uBX6tAX1KFn5rtfQBiTva9RT/ADVSf6GlSNP/AA43n3rm3HYKh/6hfoNFJB+ea3oPurJzLh1ahUZTe1zgC9ronKA4Qc4ylSFwJEnguq9PWH7DVI+7sOPYHBcWZiW1LVhkXTqwuosj7lpMhv4gDykxPYuh0tlgpsaNloa2APGTxOviqRTp7Ltrc7qnv39xzVkxDEOrSI302z2jI+YKpZ0Q6yzXtEOph4jXZ8ifgqtdPPrmNbrM9gC+X2ObLWsJg5uOek/R8Vlwy3LpedXacm7vmsJdZ3YlrHpt3WHUqv8AEYxx0ktGfIqu3/RqmyXUhs6w37s8OSsjqU6z4rVvLLaEbRBVOmka+lbsKVSpkG7I3l2XgFY7azDQA53cMh819ZY9WJz4wvdK0AMlxJ7k6w3ZuNrBoyC1DiEle6lrO9xHCY9yxGxaRLZ8Z96hkxS+mwLmQqxfZXU/y/EqwCgQMiq3iZ/btEdbZOXeFCLUkb9W4AXmjdOJyBPOMl8trKTJzPkPmpanbqS7pEdWe4jNp8lGG3qzk2ecqfrU4yEnsXsWxjJpPkptlXRVn2FRz8oHGM5PJSF3g9R1OGxPbvU7a2bhmW9pUlTsHHOFZWUlJI57aYs6k7ZdII1Hy5ELo/RFwdD56sTO6OJ4LVr9D6V0evLSI6zYnP3hSuBdHG06TqbHEtkzzjdyB3gd61xp3Zx/kZYtUaWK1Dd1QYIpAy3+Y6bZ7sgDoJ4lWfCcNa1oORjesbbZrG6CFsvv2sbmY4cfDxW8Y9tnBkyXFRieMRvhTc0T1jMDjoCe6Qt3A2OcNt245czBE+BPkoSwwOpc1jVqPimDAaNY1ifBXGnTDQABAGQC1MZNJUekRFJmEREAREQBERAEREBhu7VtVjqbxLXtLXDiHCCuCdJvRvfWlR72MNai0yHsguDdeuz2gQNYBG/s/QKKGrLRk4+H5loYgHCCRPzXq8xKp6trWgOLdqCTxz03wZ371b/S50CFF/2y3Gyx5iq0eyHn74G4O38+1c1+2uGTsj5LFxOmM76beEUKlSqXVT1QQTO88OxXi2xEcVzevipDXAHWD5fMLzZdIHRqs3js3WevTqL8SaMyVgONNzM6rn1XpGSFotxs8VX9TNP3o6LedJGt3qIrdNhMDPsVEvcTLt60ftBmVdYir/LS8Or2PTUD2iByk+8St+hjzS4OB1yyMzPcuO07gzvVy6Mt2Bt1DnuHD9VWcKOjDmUzoYq7W9Q2L0XB7X7MgAjaHMjXgEtcaYTmQpJ+Isc3d4rDU6tqZF2+LNac+QHepy3l+unD5qFv69IUi7Zbttc2DAmDz7lHt6TBokuifE9g3dqRjYnJNFufXDciV4ZfNnVc+xLpI89Zr+6N3b+ijqPSh85la6M5v2R+nc8MpNcwvnIKRbXpgZEbvP4KgYH0g/djJiREZ/eyEebv9K84djjqhMSJdI38mgccoW0VSOTJ1u2WzEL0MMjTMzwAaZz/ANqqvRjpbUN1lJb1zHE1ngsHc0bXISptuE1rmafq3MZGy5zwWgtyJa2cztQAY3AqYwXoTRtiak+squLiXuAAG1qKbBk0aDeYGqvqc7mkqNLGbysNp1NgcNogCdAXTtbIzI5AzmvWCYA5z2Oqk1XxJJOUnOAMw0QRERl3rauLmmXw1wJBLXAQXTAiN+0ACrF0dtXBpc4FpMAAgg6ZmCr0ZuXCUo0Q0QPonVZERWMQiIgCIiAIiIAiIgCIiAIiIDVxTDmXFF9F4lr2lp7945g59y/MmP4a62rPpVQQ9jiNI2gDk4cQRmCv1Ko3GujltdtDbiiyqBptDMflcMx3FQ1ZeMtT8rtoU6mRyPJa1fo85ubXtPiD8Qu8Yn6BrJ52qNStQPAOD2+Dxtf8lTOknogvrfOjF1TH4erU76ZOf+kk8lWmi+0Wcuq2jxqPArWFElTOJMqUpp1WPpP02ajC05cnAKLZU370IaPD7Ny+NszvUg2vIWrVrRolhJGzaWrW5lebvFnaAx2LVq3RIWoSmt+l/wBmvIm/SxIjOZKkrbpC/eQe0BV2VuYdb7ThwUSgqNMeaV0XO1tq103qEBv8068uIWpcdFbsu9meY0U1huPU6DAAAY5ifkpDD+m9Mv6xjdGh8FzdTPStSRWz0GvhTLhSDm/yubtdwJzKhrCx2qmy5rgQYLTkZG4zou2YX0mpOIAMg68juUledGLe4c2rsgVB94ZbTeDuMbjqtfUc0nq++FMw7oxVq02x1WA+yBqDlrqcsvoqy3HR0W9q+qABUpMLwQPwwfdKuFhZtY2AoTpdcOfFtSYaj6ntNH4OBP3ATq46CdSQDpVI45ZNpV8JWhirXU9reCGntgH4rJVwmpctAc51KkR1tkxVdyafuN5+0d0an10c6M+pYDWcKlUlz3QIYHuMmBy0HDzU+rq/pg6vhoYVgNC2aG0abWAZSBLj2uOZW+iKSoREQBERAEREAREQBERAEREAREQBERAEREBqYlhVG4YWVqbKrDue0OHdOh5hcU6deg40i6tZBz6WppAzUZ+Wf4jeXtfmXdkQlOj8cVcK2Z6x7I/VaVSjz8l+oemnowt7+Xt/Y1//ACNGTj/8jfvdog9q/PXTLojc4fW2K7In2HtzY8De12/s1HBVqjS0yDFuFhqNCytLjuPcCvL6LtS1wGWZaQM+ZUlbPn2QxMaoysWjZU9f1WwIyaBHb2KvV3SclVdNJJR8PouDxXo3BmVryti2w+pUn1bHvgSdlpdA4mAppFVORYsBxktjNdm6HY166mM9IB+vrRfnaix21sgGdIjOezVd39EvRWtsTUD2NGZLmkSSIAbtDOBOY4+OeneHR+7aFSOgWrnvkMzPE6DtKm7OzFNsDM/edvceJ+stF7oW7WNDWiAFkWpxt2ERFJAREQBERAEREAREQBERAEREAREQBERAEREAREQBERAF8cwHUSvqIDyGDgPBfK1Br2lrmhzSIIcAQRwIORC9ogOQ9JvQC2tXc+2uBRpuz9U6mXBp3hhDhDeW5VrEP8O94zOjXoVeTg6me7Jw81+g0UUTbPyrceh7FWvDTaOdOha+mWf7trLvXSvRv6J7m1l9wW03Hc120R27OU967AiUSpNeEfY4HSpHaDZf+N2b/Hd3KQRFJUIiIAiIgCIiAIiIAiIgCIiAIiIAiIgCIiAIiIAiIgCIiAIiIAiIgCIiAIiIAiIgCIiAIiIAiIgCIiAIiIAiIgCIiAIiID//2Q=="/>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375975" y="5440680"/>
            <a:ext cx="1208985" cy="369332"/>
          </a:xfrm>
          <a:prstGeom prst="rect">
            <a:avLst/>
          </a:prstGeom>
          <a:noFill/>
        </p:spPr>
        <p:txBody>
          <a:bodyPr wrap="none" rtlCol="0">
            <a:spAutoFit/>
          </a:bodyPr>
          <a:lstStyle/>
          <a:p>
            <a:r>
              <a:rPr lang="en-US" b="1" dirty="0" smtClean="0">
                <a:latin typeface="Agency FB" pitchFamily="34" charset="0"/>
              </a:rPr>
              <a:t>Fountain 10%</a:t>
            </a:r>
            <a:endParaRPr lang="en-US" b="1" dirty="0">
              <a:latin typeface="Agency FB" pitchFamily="34" charset="0"/>
            </a:endParaRPr>
          </a:p>
        </p:txBody>
      </p:sp>
      <p:sp>
        <p:nvSpPr>
          <p:cNvPr id="19" name="TextBox 18"/>
          <p:cNvSpPr txBox="1"/>
          <p:nvPr/>
        </p:nvSpPr>
        <p:spPr>
          <a:xfrm>
            <a:off x="5075393" y="5472904"/>
            <a:ext cx="1013419" cy="369332"/>
          </a:xfrm>
          <a:prstGeom prst="rect">
            <a:avLst/>
          </a:prstGeom>
          <a:noFill/>
        </p:spPr>
        <p:txBody>
          <a:bodyPr wrap="none" rtlCol="0">
            <a:spAutoFit/>
          </a:bodyPr>
          <a:lstStyle/>
          <a:p>
            <a:r>
              <a:rPr lang="en-US" b="1" dirty="0" smtClean="0">
                <a:latin typeface="Agency FB" pitchFamily="34" charset="0"/>
              </a:rPr>
              <a:t>Metal 14% </a:t>
            </a:r>
            <a:endParaRPr lang="en-US" b="1" dirty="0">
              <a:latin typeface="Agency FB" pitchFamily="34" charset="0"/>
            </a:endParaRPr>
          </a:p>
        </p:txBody>
      </p:sp>
      <p:sp>
        <p:nvSpPr>
          <p:cNvPr id="30" name="TextBox 29"/>
          <p:cNvSpPr txBox="1"/>
          <p:nvPr/>
        </p:nvSpPr>
        <p:spPr>
          <a:xfrm>
            <a:off x="2449091" y="5669280"/>
            <a:ext cx="1800493" cy="369332"/>
          </a:xfrm>
          <a:prstGeom prst="rect">
            <a:avLst/>
          </a:prstGeom>
          <a:noFill/>
        </p:spPr>
        <p:txBody>
          <a:bodyPr wrap="none" rtlCol="0">
            <a:spAutoFit/>
          </a:bodyPr>
          <a:lstStyle/>
          <a:p>
            <a:r>
              <a:rPr lang="en-US" b="1" dirty="0" smtClean="0">
                <a:latin typeface="Agency FB" pitchFamily="34" charset="0"/>
              </a:rPr>
              <a:t>Refillable 12% </a:t>
            </a:r>
            <a:endParaRPr lang="en-US" b="1" dirty="0">
              <a:latin typeface="Agency FB" pitchFamily="34" charset="0"/>
            </a:endParaRPr>
          </a:p>
        </p:txBody>
      </p:sp>
      <p:sp>
        <p:nvSpPr>
          <p:cNvPr id="31" name="TextBox 30"/>
          <p:cNvSpPr txBox="1"/>
          <p:nvPr/>
        </p:nvSpPr>
        <p:spPr>
          <a:xfrm>
            <a:off x="2225349" y="5974080"/>
            <a:ext cx="2198038" cy="369332"/>
          </a:xfrm>
          <a:prstGeom prst="rect">
            <a:avLst/>
          </a:prstGeom>
          <a:noFill/>
        </p:spPr>
        <p:txBody>
          <a:bodyPr wrap="none" rtlCol="0">
            <a:spAutoFit/>
          </a:bodyPr>
          <a:lstStyle/>
          <a:p>
            <a:r>
              <a:rPr lang="en-US" b="1" dirty="0" smtClean="0">
                <a:latin typeface="Agency FB" pitchFamily="34" charset="0"/>
              </a:rPr>
              <a:t>Non-Refillable 1% </a:t>
            </a:r>
            <a:endParaRPr lang="en-US" b="1" dirty="0">
              <a:latin typeface="Agency FB" pitchFamily="34" charset="0"/>
            </a:endParaRPr>
          </a:p>
        </p:txBody>
      </p:sp>
      <p:sp>
        <p:nvSpPr>
          <p:cNvPr id="34" name="TextBox 33"/>
          <p:cNvSpPr txBox="1"/>
          <p:nvPr/>
        </p:nvSpPr>
        <p:spPr>
          <a:xfrm>
            <a:off x="7182066" y="5723096"/>
            <a:ext cx="1454244" cy="369332"/>
          </a:xfrm>
          <a:prstGeom prst="rect">
            <a:avLst/>
          </a:prstGeom>
          <a:noFill/>
        </p:spPr>
        <p:txBody>
          <a:bodyPr wrap="none" rtlCol="0">
            <a:spAutoFit/>
          </a:bodyPr>
          <a:lstStyle/>
          <a:p>
            <a:r>
              <a:rPr lang="en-US" b="1" dirty="0" smtClean="0">
                <a:latin typeface="Agency FB" pitchFamily="34" charset="0"/>
              </a:rPr>
              <a:t>PET Plastic 51% </a:t>
            </a:r>
            <a:endParaRPr lang="en-US" b="1" dirty="0">
              <a:latin typeface="Agency FB" pitchFamily="34" charset="0"/>
            </a:endParaRPr>
          </a:p>
        </p:txBody>
      </p:sp>
      <p:sp>
        <p:nvSpPr>
          <p:cNvPr id="35" name="TextBox 34"/>
          <p:cNvSpPr txBox="1"/>
          <p:nvPr/>
        </p:nvSpPr>
        <p:spPr>
          <a:xfrm>
            <a:off x="7190118" y="6016228"/>
            <a:ext cx="1672253" cy="369332"/>
          </a:xfrm>
          <a:prstGeom prst="rect">
            <a:avLst/>
          </a:prstGeom>
          <a:noFill/>
        </p:spPr>
        <p:txBody>
          <a:bodyPr wrap="none" rtlCol="0">
            <a:spAutoFit/>
          </a:bodyPr>
          <a:lstStyle/>
          <a:p>
            <a:r>
              <a:rPr lang="en-US" b="1" dirty="0" smtClean="0">
                <a:latin typeface="Agency FB" pitchFamily="34" charset="0"/>
              </a:rPr>
              <a:t>Refillable 7% </a:t>
            </a:r>
            <a:endParaRPr lang="en-US" b="1" dirty="0">
              <a:latin typeface="Agency FB" pitchFamily="34" charset="0"/>
            </a:endParaRPr>
          </a:p>
        </p:txBody>
      </p:sp>
      <p:pic>
        <p:nvPicPr>
          <p:cNvPr id="6146" name="Picture 2" descr="http://images.coca-colastore.com/imagesEdp/p96102.jp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1009328" y="3931921"/>
            <a:ext cx="1002352" cy="139006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949591" y="5400827"/>
            <a:ext cx="813043" cy="369332"/>
          </a:xfrm>
          <a:prstGeom prst="rect">
            <a:avLst/>
          </a:prstGeom>
          <a:noFill/>
        </p:spPr>
        <p:txBody>
          <a:bodyPr wrap="none" rtlCol="0">
            <a:spAutoFit/>
          </a:bodyPr>
          <a:lstStyle/>
          <a:p>
            <a:r>
              <a:rPr lang="en-US" b="1" dirty="0" smtClean="0">
                <a:latin typeface="Agency FB" pitchFamily="34" charset="0"/>
              </a:rPr>
              <a:t>Glass</a:t>
            </a:r>
            <a:endParaRPr lang="en-US" b="1" dirty="0">
              <a:latin typeface="Agency FB" pitchFamily="34" charset="0"/>
            </a:endParaRPr>
          </a:p>
        </p:txBody>
      </p:sp>
      <p:sp>
        <p:nvSpPr>
          <p:cNvPr id="22" name="TextBox 21"/>
          <p:cNvSpPr txBox="1"/>
          <p:nvPr/>
        </p:nvSpPr>
        <p:spPr>
          <a:xfrm>
            <a:off x="7198211" y="5392340"/>
            <a:ext cx="1454244" cy="369332"/>
          </a:xfrm>
          <a:prstGeom prst="rect">
            <a:avLst/>
          </a:prstGeom>
          <a:noFill/>
        </p:spPr>
        <p:txBody>
          <a:bodyPr wrap="none" rtlCol="0">
            <a:spAutoFit/>
          </a:bodyPr>
          <a:lstStyle/>
          <a:p>
            <a:r>
              <a:rPr lang="en-US" b="1" dirty="0" smtClean="0">
                <a:latin typeface="Agency FB" pitchFamily="34" charset="0"/>
              </a:rPr>
              <a:t>PET Plastic</a:t>
            </a:r>
            <a:endParaRPr lang="en-US" b="1" dirty="0">
              <a:latin typeface="Agency FB" pitchFamily="34" charset="0"/>
            </a:endParaRPr>
          </a:p>
        </p:txBody>
      </p:sp>
    </p:spTree>
    <p:extLst>
      <p:ext uri="{BB962C8B-B14F-4D97-AF65-F5344CB8AC3E}">
        <p14:creationId xmlns:p14="http://schemas.microsoft.com/office/powerpoint/2010/main" val="260820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0" grpId="0"/>
      <p:bldP spid="31" grpId="0"/>
      <p:bldP spid="34" grpId="0"/>
      <p:bldP spid="35" grpId="0"/>
      <p:bldP spid="20"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6250" y="-332644"/>
            <a:ext cx="10590047" cy="7219950"/>
          </a:xfrm>
          <a:prstGeom prst="rect">
            <a:avLst/>
          </a:prstGeom>
        </p:spPr>
      </p:pic>
      <p:sp>
        <p:nvSpPr>
          <p:cNvPr id="29" name="Rectangle 28"/>
          <p:cNvSpPr/>
          <p:nvPr/>
        </p:nvSpPr>
        <p:spPr>
          <a:xfrm>
            <a:off x="0" y="-1"/>
            <a:ext cx="3819889" cy="6887307"/>
          </a:xfrm>
          <a:prstGeom prst="rect">
            <a:avLst/>
          </a:prstGeom>
          <a:solidFill>
            <a:schemeClr val="tx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30" name="TextBox 29"/>
          <p:cNvSpPr txBox="1"/>
          <p:nvPr/>
        </p:nvSpPr>
        <p:spPr>
          <a:xfrm>
            <a:off x="269412" y="986325"/>
            <a:ext cx="3297101" cy="584775"/>
          </a:xfrm>
          <a:prstGeom prst="rect">
            <a:avLst/>
          </a:prstGeom>
          <a:noFill/>
        </p:spPr>
        <p:txBody>
          <a:bodyPr wrap="square" rtlCol="0">
            <a:spAutoFit/>
          </a:bodyPr>
          <a:lstStyle/>
          <a:p>
            <a:pPr>
              <a:lnSpc>
                <a:spcPct val="80000"/>
              </a:lnSpc>
            </a:pPr>
            <a:r>
              <a:rPr lang="en-US" sz="4000" b="1" dirty="0" smtClean="0">
                <a:solidFill>
                  <a:schemeClr val="bg1"/>
                </a:solidFill>
                <a:latin typeface="Arial Narrow" pitchFamily="34" charset="0"/>
                <a:cs typeface="Arial"/>
              </a:rPr>
              <a:t>AGENDA</a:t>
            </a:r>
            <a:endParaRPr lang="en-US" sz="4000" b="1" dirty="0">
              <a:solidFill>
                <a:schemeClr val="bg1"/>
              </a:solidFill>
              <a:latin typeface="Arial Narrow" pitchFamily="34" charset="0"/>
              <a:cs typeface="Arial"/>
            </a:endParaRPr>
          </a:p>
        </p:txBody>
      </p:sp>
      <p:sp>
        <p:nvSpPr>
          <p:cNvPr id="31" name="TextBox 30"/>
          <p:cNvSpPr txBox="1"/>
          <p:nvPr/>
        </p:nvSpPr>
        <p:spPr>
          <a:xfrm>
            <a:off x="282241" y="1892801"/>
            <a:ext cx="3297101" cy="2954655"/>
          </a:xfrm>
          <a:prstGeom prst="rect">
            <a:avLst/>
          </a:prstGeom>
          <a:noFill/>
        </p:spPr>
        <p:txBody>
          <a:bodyPr wrap="square" rtlCol="0">
            <a:spAutoFit/>
          </a:bodyPr>
          <a:lstStyle/>
          <a:p>
            <a:r>
              <a:rPr lang="en-US" sz="2400" dirty="0" smtClean="0">
                <a:solidFill>
                  <a:schemeClr val="bg1"/>
                </a:solidFill>
                <a:latin typeface="Arial"/>
                <a:cs typeface="Arial"/>
              </a:rPr>
              <a:t>Opportunity Across the Value Chain</a:t>
            </a:r>
          </a:p>
          <a:p>
            <a:endParaRPr lang="en-US" dirty="0" smtClean="0">
              <a:solidFill>
                <a:schemeClr val="bg1"/>
              </a:solidFill>
              <a:latin typeface="Arial"/>
              <a:cs typeface="Arial"/>
            </a:endParaRPr>
          </a:p>
          <a:p>
            <a:r>
              <a:rPr lang="en-US" sz="2400" dirty="0" smtClean="0">
                <a:solidFill>
                  <a:schemeClr val="bg1"/>
                </a:solidFill>
                <a:latin typeface="Arial"/>
                <a:cs typeface="Arial"/>
              </a:rPr>
              <a:t>Ingredients</a:t>
            </a:r>
          </a:p>
          <a:p>
            <a:r>
              <a:rPr lang="en-US" sz="2400" dirty="0" smtClean="0">
                <a:solidFill>
                  <a:schemeClr val="bg1"/>
                </a:solidFill>
                <a:latin typeface="Arial"/>
                <a:cs typeface="Arial"/>
              </a:rPr>
              <a:t>Packaging</a:t>
            </a:r>
          </a:p>
          <a:p>
            <a:r>
              <a:rPr lang="en-US" sz="2400" dirty="0" smtClean="0">
                <a:solidFill>
                  <a:schemeClr val="bg1"/>
                </a:solidFill>
                <a:latin typeface="Arial"/>
                <a:cs typeface="Arial"/>
              </a:rPr>
              <a:t>Manufacturing</a:t>
            </a:r>
          </a:p>
          <a:p>
            <a:r>
              <a:rPr lang="en-US" sz="2400" dirty="0" smtClean="0">
                <a:solidFill>
                  <a:schemeClr val="bg1"/>
                </a:solidFill>
                <a:latin typeface="Arial"/>
                <a:cs typeface="Arial"/>
              </a:rPr>
              <a:t>Distribution</a:t>
            </a:r>
          </a:p>
          <a:p>
            <a:r>
              <a:rPr lang="en-US" sz="2400" dirty="0" smtClean="0">
                <a:solidFill>
                  <a:schemeClr val="bg1"/>
                </a:solidFill>
                <a:latin typeface="Arial"/>
                <a:cs typeface="Arial"/>
              </a:rPr>
              <a:t>Refrigeration</a:t>
            </a:r>
            <a:endParaRPr lang="en-US" sz="2400" dirty="0">
              <a:solidFill>
                <a:schemeClr val="bg1"/>
              </a:solidFill>
              <a:latin typeface="Arial"/>
              <a:cs typeface="Arial"/>
            </a:endParaRPr>
          </a:p>
        </p:txBody>
      </p:sp>
      <p:cxnSp>
        <p:nvCxnSpPr>
          <p:cNvPr id="8" name="Straight Connector 7"/>
          <p:cNvCxnSpPr/>
          <p:nvPr/>
        </p:nvCxnSpPr>
        <p:spPr>
          <a:xfrm>
            <a:off x="267808" y="2884185"/>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256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1">
                                            <p:txEl>
                                              <p:pRg st="2" end="2"/>
                                            </p:txEl>
                                          </p:spTgt>
                                        </p:tgtEl>
                                        <p:attrNameLst>
                                          <p:attrName>style.visibility</p:attrName>
                                        </p:attrNameLst>
                                      </p:cBhvr>
                                      <p:to>
                                        <p:strVal val="visible"/>
                                      </p:to>
                                    </p:set>
                                    <p:animEffect transition="in" filter="fade">
                                      <p:cBhvr>
                                        <p:cTn id="10" dur="500"/>
                                        <p:tgtEl>
                                          <p:spTgt spid="3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xEl>
                                              <p:pRg st="3" end="3"/>
                                            </p:txEl>
                                          </p:spTgt>
                                        </p:tgtEl>
                                        <p:attrNameLst>
                                          <p:attrName>style.visibility</p:attrName>
                                        </p:attrNameLst>
                                      </p:cBhvr>
                                      <p:to>
                                        <p:strVal val="visible"/>
                                      </p:to>
                                    </p:set>
                                    <p:animEffect transition="in" filter="fade">
                                      <p:cBhvr>
                                        <p:cTn id="13" dur="500"/>
                                        <p:tgtEl>
                                          <p:spTgt spid="3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xEl>
                                              <p:pRg st="4" end="4"/>
                                            </p:txEl>
                                          </p:spTgt>
                                        </p:tgtEl>
                                        <p:attrNameLst>
                                          <p:attrName>style.visibility</p:attrName>
                                        </p:attrNameLst>
                                      </p:cBhvr>
                                      <p:to>
                                        <p:strVal val="visible"/>
                                      </p:to>
                                    </p:set>
                                    <p:animEffect transition="in" filter="fade">
                                      <p:cBhvr>
                                        <p:cTn id="16" dur="500"/>
                                        <p:tgtEl>
                                          <p:spTgt spid="3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xEl>
                                              <p:pRg st="5" end="5"/>
                                            </p:txEl>
                                          </p:spTgt>
                                        </p:tgtEl>
                                        <p:attrNameLst>
                                          <p:attrName>style.visibility</p:attrName>
                                        </p:attrNameLst>
                                      </p:cBhvr>
                                      <p:to>
                                        <p:strVal val="visible"/>
                                      </p:to>
                                    </p:set>
                                    <p:animEffect transition="in" filter="fade">
                                      <p:cBhvr>
                                        <p:cTn id="19" dur="500"/>
                                        <p:tgtEl>
                                          <p:spTgt spid="31">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xEl>
                                              <p:pRg st="6" end="6"/>
                                            </p:txEl>
                                          </p:spTgt>
                                        </p:tgtEl>
                                        <p:attrNameLst>
                                          <p:attrName>style.visibility</p:attrName>
                                        </p:attrNameLst>
                                      </p:cBhvr>
                                      <p:to>
                                        <p:strVal val="visible"/>
                                      </p:to>
                                    </p:set>
                                    <p:animEffect transition="in" filter="fade">
                                      <p:cBhvr>
                                        <p:cTn id="22" dur="500"/>
                                        <p:tgtEl>
                                          <p:spTgt spid="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46" name="Picture 45"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
        <p:nvSpPr>
          <p:cNvPr id="8" name="Rounded Rectangle 7"/>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58362" y="145570"/>
            <a:ext cx="7271138" cy="929485"/>
          </a:xfrm>
          <a:prstGeom prst="rect">
            <a:avLst/>
          </a:prstGeom>
          <a:noFill/>
        </p:spPr>
        <p:txBody>
          <a:bodyPr wrap="square" rtlCol="0">
            <a:spAutoFit/>
          </a:bodyPr>
          <a:lstStyle/>
          <a:p>
            <a:pPr>
              <a:lnSpc>
                <a:spcPct val="80000"/>
              </a:lnSpc>
            </a:pPr>
            <a:r>
              <a:rPr lang="en-US" sz="4000" b="1" dirty="0" smtClean="0">
                <a:latin typeface="Arial Narrow" pitchFamily="34" charset="0"/>
                <a:cs typeface="Arial"/>
              </a:rPr>
              <a:t>PRINCIPAL CHALLENGES</a:t>
            </a:r>
          </a:p>
          <a:p>
            <a:pPr>
              <a:lnSpc>
                <a:spcPct val="80000"/>
              </a:lnSpc>
            </a:pPr>
            <a:r>
              <a:rPr lang="en-US" sz="2800" dirty="0" smtClean="0">
                <a:latin typeface="Arial Narrow" pitchFamily="34" charset="0"/>
                <a:cs typeface="Arial"/>
              </a:rPr>
              <a:t>IN PACKAGING</a:t>
            </a:r>
          </a:p>
        </p:txBody>
      </p:sp>
      <p:grpSp>
        <p:nvGrpSpPr>
          <p:cNvPr id="16" name="Group 15"/>
          <p:cNvGrpSpPr/>
          <p:nvPr/>
        </p:nvGrpSpPr>
        <p:grpSpPr>
          <a:xfrm>
            <a:off x="117711" y="2550830"/>
            <a:ext cx="1765101" cy="1765101"/>
            <a:chOff x="2165449" y="606"/>
            <a:chExt cx="1765101" cy="1765101"/>
          </a:xfrm>
        </p:grpSpPr>
        <p:sp>
          <p:nvSpPr>
            <p:cNvPr id="17" name="Oval 16"/>
            <p:cNvSpPr/>
            <p:nvPr/>
          </p:nvSpPr>
          <p:spPr>
            <a:xfrm>
              <a:off x="2165449" y="606"/>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18" name="Oval 4"/>
            <p:cNvSpPr/>
            <p:nvPr/>
          </p:nvSpPr>
          <p:spPr>
            <a:xfrm>
              <a:off x="2299250" y="259099"/>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WEIGHT </a:t>
              </a:r>
            </a:p>
            <a:p>
              <a:pPr lvl="0" algn="ctr" defTabSz="800100">
                <a:lnSpc>
                  <a:spcPct val="90000"/>
                </a:lnSpc>
                <a:spcBef>
                  <a:spcPct val="0"/>
                </a:spcBef>
                <a:spcAft>
                  <a:spcPct val="35000"/>
                </a:spcAft>
              </a:pPr>
              <a:r>
                <a:rPr lang="pt-BR" sz="1400" b="1" dirty="0" smtClean="0">
                  <a:latin typeface="Arial" pitchFamily="34" charset="0"/>
                  <a:cs typeface="Arial" pitchFamily="34" charset="0"/>
                </a:rPr>
                <a:t>(FUEL)</a:t>
              </a:r>
              <a:endParaRPr lang="en-US" sz="1400" b="1" kern="1200" dirty="0">
                <a:latin typeface="Arial" pitchFamily="34" charset="0"/>
                <a:cs typeface="Arial" pitchFamily="34" charset="0"/>
              </a:endParaRPr>
            </a:p>
          </p:txBody>
        </p:sp>
      </p:grpSp>
      <p:sp>
        <p:nvSpPr>
          <p:cNvPr id="19" name="Oval 18"/>
          <p:cNvSpPr/>
          <p:nvPr/>
        </p:nvSpPr>
        <p:spPr>
          <a:xfrm>
            <a:off x="1882812" y="2550829"/>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20" name="Oval 4"/>
          <p:cNvSpPr/>
          <p:nvPr/>
        </p:nvSpPr>
        <p:spPr>
          <a:xfrm>
            <a:off x="2016613" y="2809322"/>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MATERIAL USE</a:t>
            </a:r>
            <a:endParaRPr lang="en-US" sz="1400" b="1" kern="1200" dirty="0">
              <a:latin typeface="Arial" pitchFamily="34" charset="0"/>
              <a:cs typeface="Arial" pitchFamily="34" charset="0"/>
            </a:endParaRPr>
          </a:p>
        </p:txBody>
      </p:sp>
      <p:sp>
        <p:nvSpPr>
          <p:cNvPr id="21" name="Oval 20"/>
          <p:cNvSpPr/>
          <p:nvPr/>
        </p:nvSpPr>
        <p:spPr>
          <a:xfrm>
            <a:off x="3647913" y="2550830"/>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22" name="Oval 4"/>
          <p:cNvSpPr/>
          <p:nvPr/>
        </p:nvSpPr>
        <p:spPr>
          <a:xfrm>
            <a:off x="3781714" y="2809323"/>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MATERIAL CHOICE</a:t>
            </a:r>
            <a:endParaRPr lang="en-US" sz="1400" b="1" kern="1200" dirty="0">
              <a:latin typeface="Arial" pitchFamily="34" charset="0"/>
              <a:cs typeface="Arial" pitchFamily="34" charset="0"/>
            </a:endParaRPr>
          </a:p>
        </p:txBody>
      </p:sp>
      <p:sp>
        <p:nvSpPr>
          <p:cNvPr id="23" name="Oval 22"/>
          <p:cNvSpPr/>
          <p:nvPr/>
        </p:nvSpPr>
        <p:spPr>
          <a:xfrm>
            <a:off x="5418655" y="2573704"/>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24" name="Oval 4"/>
          <p:cNvSpPr/>
          <p:nvPr/>
        </p:nvSpPr>
        <p:spPr>
          <a:xfrm>
            <a:off x="5552456" y="2832197"/>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REFILLABLE</a:t>
            </a:r>
            <a:endParaRPr lang="en-US" sz="1400" b="1" kern="1200" dirty="0">
              <a:latin typeface="Arial" pitchFamily="34" charset="0"/>
              <a:cs typeface="Arial" pitchFamily="34" charset="0"/>
            </a:endParaRPr>
          </a:p>
        </p:txBody>
      </p:sp>
      <p:sp>
        <p:nvSpPr>
          <p:cNvPr id="25" name="Oval 24"/>
          <p:cNvSpPr/>
          <p:nvPr/>
        </p:nvSpPr>
        <p:spPr>
          <a:xfrm>
            <a:off x="7213605" y="2550828"/>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26" name="Oval 4"/>
          <p:cNvSpPr/>
          <p:nvPr/>
        </p:nvSpPr>
        <p:spPr>
          <a:xfrm>
            <a:off x="7347406" y="2809321"/>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WASTE/</a:t>
            </a:r>
          </a:p>
          <a:p>
            <a:pPr lvl="0" algn="ctr" defTabSz="800100">
              <a:lnSpc>
                <a:spcPct val="90000"/>
              </a:lnSpc>
              <a:spcBef>
                <a:spcPct val="0"/>
              </a:spcBef>
              <a:spcAft>
                <a:spcPct val="35000"/>
              </a:spcAft>
            </a:pPr>
            <a:r>
              <a:rPr lang="pt-BR" sz="1400" b="1" dirty="0" smtClean="0">
                <a:latin typeface="Arial" pitchFamily="34" charset="0"/>
                <a:cs typeface="Arial" pitchFamily="34" charset="0"/>
              </a:rPr>
              <a:t>RECYCLING</a:t>
            </a:r>
            <a:endParaRPr lang="en-US" sz="1400" b="1" kern="1200" dirty="0">
              <a:latin typeface="Arial" pitchFamily="34" charset="0"/>
              <a:cs typeface="Arial" pitchFamily="34" charset="0"/>
            </a:endParaRPr>
          </a:p>
        </p:txBody>
      </p:sp>
    </p:spTree>
    <p:extLst>
      <p:ext uri="{BB962C8B-B14F-4D97-AF65-F5344CB8AC3E}">
        <p14:creationId xmlns:p14="http://schemas.microsoft.com/office/powerpoint/2010/main" val="345607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46" name="Picture 45"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
        <p:nvSpPr>
          <p:cNvPr id="9" name="TextBox 8"/>
          <p:cNvSpPr txBox="1"/>
          <p:nvPr/>
        </p:nvSpPr>
        <p:spPr>
          <a:xfrm>
            <a:off x="158362" y="145570"/>
            <a:ext cx="6581105"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DANONE, STONYFIELD FARMS</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LOW-DENSITY PLASTICS</a:t>
            </a:r>
          </a:p>
        </p:txBody>
      </p:sp>
      <p:sp>
        <p:nvSpPr>
          <p:cNvPr id="8" name="Rounded Rectangle 7"/>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764458" y="1858675"/>
            <a:ext cx="3245908" cy="4095508"/>
            <a:chOff x="2764458" y="1858675"/>
            <a:chExt cx="3245908" cy="4095508"/>
          </a:xfrm>
        </p:grpSpPr>
        <p:pic>
          <p:nvPicPr>
            <p:cNvPr id="3074" name="Picture 2" descr="C:\Users\N\Desktop\cup_yogurt_single_-bionatur_danone_activia.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4458" y="1858675"/>
              <a:ext cx="3245908" cy="40955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86466" y="2952750"/>
              <a:ext cx="304800" cy="4953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Donut 46"/>
          <p:cNvSpPr/>
          <p:nvPr/>
        </p:nvSpPr>
        <p:spPr>
          <a:xfrm>
            <a:off x="3656633" y="4826000"/>
            <a:ext cx="1388533" cy="1332562"/>
          </a:xfrm>
          <a:prstGeom prst="donut">
            <a:avLst>
              <a:gd name="adj" fmla="val 846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1993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46" name="Picture 45"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pic>
        <p:nvPicPr>
          <p:cNvPr id="4098" name="Picture 2" descr="C:\Users\N\Desktop\0003100000701_180X180.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58362" y="1836128"/>
            <a:ext cx="4199467" cy="41994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04983" y="2827867"/>
            <a:ext cx="5576835" cy="2215991"/>
          </a:xfrm>
          <a:prstGeom prst="rect">
            <a:avLst/>
          </a:prstGeom>
          <a:noFill/>
        </p:spPr>
        <p:txBody>
          <a:bodyPr wrap="square" rtlCol="0">
            <a:spAutoFit/>
          </a:bodyPr>
          <a:lstStyle/>
          <a:p>
            <a:r>
              <a:rPr lang="en-US" sz="5400" b="1" dirty="0" smtClean="0">
                <a:latin typeface="Arial Narrow" pitchFamily="34" charset="0"/>
              </a:rPr>
              <a:t>THIS BAG SAVED</a:t>
            </a:r>
          </a:p>
          <a:p>
            <a:r>
              <a:rPr lang="en-US" dirty="0" smtClean="0">
                <a:latin typeface="Arial Narrow" pitchFamily="34" charset="0"/>
              </a:rPr>
              <a:t>  IN </a:t>
            </a:r>
            <a:r>
              <a:rPr lang="en-US" dirty="0">
                <a:latin typeface="Arial Narrow" pitchFamily="34" charset="0"/>
              </a:rPr>
              <a:t>ONE YEAR</a:t>
            </a:r>
          </a:p>
          <a:p>
            <a:endParaRPr lang="en-US" dirty="0"/>
          </a:p>
          <a:p>
            <a:pPr marL="342900" indent="-342900">
              <a:buFont typeface="Wingdings" pitchFamily="2" charset="2"/>
              <a:buChar char="ü"/>
            </a:pPr>
            <a:r>
              <a:rPr lang="en-US" sz="2400" dirty="0" smtClean="0">
                <a:latin typeface="Arial" pitchFamily="34" charset="0"/>
                <a:cs typeface="Arial" pitchFamily="34" charset="0"/>
              </a:rPr>
              <a:t>79,200 </a:t>
            </a:r>
            <a:r>
              <a:rPr lang="en-US" sz="2400" dirty="0">
                <a:latin typeface="Arial" pitchFamily="34" charset="0"/>
                <a:cs typeface="Arial" pitchFamily="34" charset="0"/>
              </a:rPr>
              <a:t>gallons of diesel </a:t>
            </a:r>
            <a:endParaRPr lang="en-US" sz="2400" dirty="0" smtClean="0">
              <a:latin typeface="Arial" pitchFamily="34" charset="0"/>
              <a:cs typeface="Arial" pitchFamily="34" charset="0"/>
            </a:endParaRPr>
          </a:p>
          <a:p>
            <a:pPr marL="342900" indent="-342900">
              <a:buFont typeface="Wingdings" pitchFamily="2" charset="2"/>
              <a:buChar char="ü"/>
            </a:pPr>
            <a:r>
              <a:rPr lang="en-US" sz="2400" dirty="0" smtClean="0">
                <a:latin typeface="Arial" pitchFamily="34" charset="0"/>
                <a:cs typeface="Arial" pitchFamily="34" charset="0"/>
              </a:rPr>
              <a:t>At </a:t>
            </a:r>
            <a:r>
              <a:rPr lang="en-US" sz="2400" dirty="0">
                <a:latin typeface="Arial" pitchFamily="34" charset="0"/>
                <a:cs typeface="Arial" pitchFamily="34" charset="0"/>
              </a:rPr>
              <a:t>current fuel prices, </a:t>
            </a:r>
            <a:r>
              <a:rPr lang="en-US" sz="2400" dirty="0" smtClean="0">
                <a:latin typeface="Arial" pitchFamily="34" charset="0"/>
                <a:cs typeface="Arial" pitchFamily="34" charset="0"/>
              </a:rPr>
              <a:t>&gt;$250,000</a:t>
            </a:r>
            <a:endParaRPr lang="en-US" sz="2400" dirty="0">
              <a:latin typeface="Arial" pitchFamily="34" charset="0"/>
              <a:cs typeface="Arial" pitchFamily="34" charset="0"/>
            </a:endParaRPr>
          </a:p>
        </p:txBody>
      </p:sp>
      <p:sp>
        <p:nvSpPr>
          <p:cNvPr id="8" name="TextBox 7"/>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CONAGRA TEAMS COLLABORATE FOR</a:t>
            </a:r>
          </a:p>
          <a:p>
            <a:pPr>
              <a:lnSpc>
                <a:spcPct val="80000"/>
              </a:lnSpc>
            </a:pPr>
            <a:r>
              <a:rPr lang="en-US" sz="4000" b="1" dirty="0" smtClean="0">
                <a:latin typeface="Arial Narrow" pitchFamily="34" charset="0"/>
                <a:cs typeface="Arial"/>
              </a:rPr>
              <a:t>REDUCED PACKAGING</a:t>
            </a:r>
          </a:p>
        </p:txBody>
      </p:sp>
      <p:sp>
        <p:nvSpPr>
          <p:cNvPr id="7" name="Rounded Rectangle 6"/>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0596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243" y="0"/>
            <a:ext cx="8669811" cy="6324048"/>
          </a:xfrm>
          <a:prstGeom prst="rect">
            <a:avLst/>
          </a:prstGeom>
        </p:spPr>
      </p:pic>
      <p:sp>
        <p:nvSpPr>
          <p:cNvPr id="8" name="Rounded Rectangle 7"/>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C:\Users\N\Desktop\mn-041207-coca.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05813" y="4430314"/>
            <a:ext cx="3138187" cy="18937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8362" y="145570"/>
            <a:ext cx="6581105"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COCA-COLA’S CONTINUED FOCUS ON</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MORE EFFICIENT PACKAGING</a:t>
            </a:r>
          </a:p>
        </p:txBody>
      </p:sp>
      <p:sp>
        <p:nvSpPr>
          <p:cNvPr id="6" name="Rounded Rectangle 5"/>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7" name="Picture 6"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86393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Desktop\EasyCrush.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878" y="1036956"/>
            <a:ext cx="9290228" cy="6418884"/>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46" name="Picture 45"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
        <p:nvSpPr>
          <p:cNvPr id="9" name="TextBox 8"/>
          <p:cNvSpPr txBox="1"/>
          <p:nvPr/>
        </p:nvSpPr>
        <p:spPr>
          <a:xfrm>
            <a:off x="158362" y="145570"/>
            <a:ext cx="6581105"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COCA-COLA AMATIL</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BLOW-FILL TECHNOLOGY</a:t>
            </a:r>
          </a:p>
        </p:txBody>
      </p:sp>
      <p:sp>
        <p:nvSpPr>
          <p:cNvPr id="8" name="Rounded Rectangle 7"/>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22494" y="2065866"/>
            <a:ext cx="3468455" cy="3231654"/>
          </a:xfrm>
          <a:prstGeom prst="rect">
            <a:avLst/>
          </a:prstGeom>
          <a:noFill/>
        </p:spPr>
        <p:txBody>
          <a:bodyPr wrap="square" rtlCol="0">
            <a:spAutoFit/>
          </a:bodyPr>
          <a:lstStyle/>
          <a:p>
            <a:endParaRPr lang="en-US" dirty="0">
              <a:latin typeface="Arial Narrow" pitchFamily="34" charset="0"/>
            </a:endParaRPr>
          </a:p>
          <a:p>
            <a:endParaRPr lang="en-US" dirty="0"/>
          </a:p>
          <a:p>
            <a:pPr marL="342900" indent="-342900">
              <a:buFont typeface="Wingdings" pitchFamily="2" charset="2"/>
              <a:buChar char="ü"/>
            </a:pPr>
            <a:r>
              <a:rPr lang="en-US" sz="2400" dirty="0" smtClean="0">
                <a:solidFill>
                  <a:schemeClr val="bg1"/>
                </a:solidFill>
                <a:latin typeface="Arial" pitchFamily="34" charset="0"/>
                <a:cs typeface="Arial" pitchFamily="34" charset="0"/>
              </a:rPr>
              <a:t>$450million group-wide roll-out</a:t>
            </a:r>
          </a:p>
          <a:p>
            <a:pPr marL="342900" indent="-342900">
              <a:buFont typeface="Wingdings" pitchFamily="2" charset="2"/>
              <a:buChar char="ü"/>
            </a:pPr>
            <a:r>
              <a:rPr lang="en-US" sz="2400" dirty="0" smtClean="0">
                <a:solidFill>
                  <a:schemeClr val="bg1"/>
                </a:solidFill>
                <a:latin typeface="Arial" pitchFamily="34" charset="0"/>
                <a:cs typeface="Arial" pitchFamily="34" charset="0"/>
              </a:rPr>
              <a:t>9,000 tons of PET resin will be saved a year</a:t>
            </a:r>
          </a:p>
          <a:p>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p:txBody>
      </p:sp>
    </p:spTree>
    <p:extLst>
      <p:ext uri="{BB962C8B-B14F-4D97-AF65-F5344CB8AC3E}">
        <p14:creationId xmlns:p14="http://schemas.microsoft.com/office/powerpoint/2010/main" val="24894672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9144000" cy="6858000"/>
          </a:xfrm>
          <a:prstGeom prst="rect">
            <a:avLst/>
          </a:prstGeom>
        </p:spPr>
      </p:pic>
      <p:sp>
        <p:nvSpPr>
          <p:cNvPr id="21" name="Title 4"/>
          <p:cNvSpPr txBox="1">
            <a:spLocks/>
          </p:cNvSpPr>
          <p:nvPr/>
        </p:nvSpPr>
        <p:spPr>
          <a:xfrm>
            <a:off x="1393134" y="1912360"/>
            <a:ext cx="9185478" cy="3132448"/>
          </a:xfrm>
          <a:prstGeom prst="rect">
            <a:avLst/>
          </a:prstGeom>
        </p:spPr>
        <p:txBody>
          <a:bodyPr vert="horz" lIns="0" tIns="0" rIns="0" bIns="0" rtlCol="0" anchor="b" anchorCtr="0">
            <a:noAutofit/>
          </a:bodyPr>
          <a:lstStyle>
            <a:lvl1pPr algn="l" rtl="0" eaLnBrk="1" fontAlgn="base" hangingPunct="1">
              <a:lnSpc>
                <a:spcPct val="65000"/>
              </a:lnSpc>
              <a:spcBef>
                <a:spcPct val="0"/>
              </a:spcBef>
              <a:spcAft>
                <a:spcPct val="0"/>
              </a:spcAft>
              <a:defRPr lang="en-US" sz="9600" kern="900" cap="all" spc="-150" baseline="0">
                <a:solidFill>
                  <a:schemeClr val="accent3"/>
                </a:solidFill>
                <a:latin typeface="+mj-lt"/>
                <a:ea typeface="+mj-ea"/>
                <a:cs typeface="Franklin Gothic Condensed"/>
              </a:defRPr>
            </a:lvl1pPr>
            <a:lvl2pPr algn="l" rtl="0" eaLnBrk="1" fontAlgn="base" hangingPunct="1">
              <a:lnSpc>
                <a:spcPct val="75000"/>
              </a:lnSpc>
              <a:spcBef>
                <a:spcPct val="0"/>
              </a:spcBef>
              <a:spcAft>
                <a:spcPct val="0"/>
              </a:spcAft>
              <a:defRPr sz="5700">
                <a:solidFill>
                  <a:schemeClr val="tx1"/>
                </a:solidFill>
                <a:latin typeface="Arial Black" pitchFamily="34" charset="0"/>
              </a:defRPr>
            </a:lvl2pPr>
            <a:lvl3pPr algn="l" rtl="0" eaLnBrk="1" fontAlgn="base" hangingPunct="1">
              <a:lnSpc>
                <a:spcPct val="75000"/>
              </a:lnSpc>
              <a:spcBef>
                <a:spcPct val="0"/>
              </a:spcBef>
              <a:spcAft>
                <a:spcPct val="0"/>
              </a:spcAft>
              <a:defRPr sz="5700">
                <a:solidFill>
                  <a:schemeClr val="tx1"/>
                </a:solidFill>
                <a:latin typeface="Arial Black" pitchFamily="34" charset="0"/>
              </a:defRPr>
            </a:lvl3pPr>
            <a:lvl4pPr algn="l" rtl="0" eaLnBrk="1" fontAlgn="base" hangingPunct="1">
              <a:lnSpc>
                <a:spcPct val="75000"/>
              </a:lnSpc>
              <a:spcBef>
                <a:spcPct val="0"/>
              </a:spcBef>
              <a:spcAft>
                <a:spcPct val="0"/>
              </a:spcAft>
              <a:defRPr sz="5700">
                <a:solidFill>
                  <a:schemeClr val="tx1"/>
                </a:solidFill>
                <a:latin typeface="Arial Black" pitchFamily="34" charset="0"/>
              </a:defRPr>
            </a:lvl4pPr>
            <a:lvl5pPr algn="l" rtl="0" eaLnBrk="1" fontAlgn="base" hangingPunct="1">
              <a:lnSpc>
                <a:spcPct val="75000"/>
              </a:lnSpc>
              <a:spcBef>
                <a:spcPct val="0"/>
              </a:spcBef>
              <a:spcAft>
                <a:spcPct val="0"/>
              </a:spcAft>
              <a:defRPr sz="5700">
                <a:solidFill>
                  <a:schemeClr val="tx1"/>
                </a:solidFill>
                <a:latin typeface="Arial Black" pitchFamily="34" charset="0"/>
              </a:defRPr>
            </a:lvl5pPr>
            <a:lvl6pPr marL="652907" algn="l" rtl="0" eaLnBrk="1" fontAlgn="base" hangingPunct="1">
              <a:lnSpc>
                <a:spcPct val="75000"/>
              </a:lnSpc>
              <a:spcBef>
                <a:spcPct val="0"/>
              </a:spcBef>
              <a:spcAft>
                <a:spcPct val="0"/>
              </a:spcAft>
              <a:defRPr sz="5700">
                <a:solidFill>
                  <a:schemeClr val="tx1"/>
                </a:solidFill>
                <a:latin typeface="Arial Black" pitchFamily="34" charset="0"/>
              </a:defRPr>
            </a:lvl6pPr>
            <a:lvl7pPr marL="1305817" algn="l" rtl="0" eaLnBrk="1" fontAlgn="base" hangingPunct="1">
              <a:lnSpc>
                <a:spcPct val="75000"/>
              </a:lnSpc>
              <a:spcBef>
                <a:spcPct val="0"/>
              </a:spcBef>
              <a:spcAft>
                <a:spcPct val="0"/>
              </a:spcAft>
              <a:defRPr sz="5700">
                <a:solidFill>
                  <a:schemeClr val="tx1"/>
                </a:solidFill>
                <a:latin typeface="Arial Black" pitchFamily="34" charset="0"/>
              </a:defRPr>
            </a:lvl7pPr>
            <a:lvl8pPr marL="1958726" algn="l" rtl="0" eaLnBrk="1" fontAlgn="base" hangingPunct="1">
              <a:lnSpc>
                <a:spcPct val="75000"/>
              </a:lnSpc>
              <a:spcBef>
                <a:spcPct val="0"/>
              </a:spcBef>
              <a:spcAft>
                <a:spcPct val="0"/>
              </a:spcAft>
              <a:defRPr sz="5700">
                <a:solidFill>
                  <a:schemeClr val="tx1"/>
                </a:solidFill>
                <a:latin typeface="Arial Black" pitchFamily="34" charset="0"/>
              </a:defRPr>
            </a:lvl8pPr>
            <a:lvl9pPr marL="2611635" algn="l" rtl="0" eaLnBrk="1" fontAlgn="base" hangingPunct="1">
              <a:lnSpc>
                <a:spcPct val="75000"/>
              </a:lnSpc>
              <a:spcBef>
                <a:spcPct val="0"/>
              </a:spcBef>
              <a:spcAft>
                <a:spcPct val="0"/>
              </a:spcAft>
              <a:defRPr sz="5700">
                <a:solidFill>
                  <a:schemeClr val="tx1"/>
                </a:solidFill>
                <a:latin typeface="Arial Black" pitchFamily="34" charset="0"/>
              </a:defRPr>
            </a:lvl9pPr>
          </a:lstStyle>
          <a:p>
            <a:pPr>
              <a:lnSpc>
                <a:spcPct val="70000"/>
              </a:lnSpc>
            </a:pPr>
            <a:r>
              <a:rPr sz="6600" b="1" dirty="0">
                <a:solidFill>
                  <a:srgbClr val="FF0000"/>
                </a:solidFill>
                <a:latin typeface="Arial Narrow" pitchFamily="34" charset="0"/>
              </a:rPr>
              <a:t>Unhappy </a:t>
            </a:r>
            <a:r>
              <a:rPr sz="6600" b="1" dirty="0" smtClean="0">
                <a:solidFill>
                  <a:srgbClr val="FF0000"/>
                </a:solidFill>
                <a:latin typeface="Arial Narrow" pitchFamily="34" charset="0"/>
              </a:rPr>
              <a:t/>
            </a:r>
            <a:br>
              <a:rPr sz="6600" b="1" dirty="0" smtClean="0">
                <a:solidFill>
                  <a:srgbClr val="FF0000"/>
                </a:solidFill>
                <a:latin typeface="Arial Narrow" pitchFamily="34" charset="0"/>
              </a:rPr>
            </a:br>
            <a:r>
              <a:rPr sz="4400" b="1" dirty="0" smtClean="0">
                <a:solidFill>
                  <a:srgbClr val="FF0000"/>
                </a:solidFill>
                <a:latin typeface="Arial Narrow" pitchFamily="34" charset="0"/>
              </a:rPr>
              <a:t>bottlers</a:t>
            </a:r>
            <a:endParaRPr sz="4400" b="1" dirty="0">
              <a:solidFill>
                <a:srgbClr val="FF0000"/>
              </a:solidFill>
              <a:latin typeface="Arial Narrow" pitchFamily="34" charset="0"/>
            </a:endParaRPr>
          </a:p>
        </p:txBody>
      </p:sp>
      <p:sp>
        <p:nvSpPr>
          <p:cNvPr id="22" name="TextBox 21"/>
          <p:cNvSpPr txBox="1"/>
          <p:nvPr/>
        </p:nvSpPr>
        <p:spPr>
          <a:xfrm>
            <a:off x="1" y="145570"/>
            <a:ext cx="9143999" cy="929485"/>
          </a:xfrm>
          <a:prstGeom prst="rect">
            <a:avLst/>
          </a:prstGeom>
          <a:solidFill>
            <a:schemeClr val="accent1">
              <a:lumMod val="40000"/>
              <a:lumOff val="60000"/>
              <a:alpha val="49000"/>
            </a:schemeClr>
          </a:solidFill>
        </p:spPr>
        <p:txBody>
          <a:bodyPr wrap="square" rtlCol="0">
            <a:spAutoFit/>
          </a:bodyPr>
          <a:lstStyle/>
          <a:p>
            <a:pPr>
              <a:lnSpc>
                <a:spcPct val="80000"/>
              </a:lnSpc>
            </a:pPr>
            <a:r>
              <a:rPr lang="en-US" sz="2800" dirty="0" smtClean="0">
                <a:latin typeface="Arial Narrow" pitchFamily="34" charset="0"/>
                <a:cs typeface="Arial"/>
              </a:rPr>
              <a:t>CASE:  COCA-COLA JAPAN</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LIGHTWEIGHT “ECO” DESIGN</a:t>
            </a:r>
          </a:p>
        </p:txBody>
      </p:sp>
      <p:sp>
        <p:nvSpPr>
          <p:cNvPr id="2" name="Rectangle 1"/>
          <p:cNvSpPr/>
          <p:nvPr/>
        </p:nvSpPr>
        <p:spPr>
          <a:xfrm>
            <a:off x="5627077" y="1305085"/>
            <a:ext cx="2719754" cy="12145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latin typeface="Arial" pitchFamily="34" charset="0"/>
                <a:cs typeface="Arial" pitchFamily="34" charset="0"/>
              </a:rPr>
              <a:t>3 years </a:t>
            </a:r>
            <a:br>
              <a:rPr lang="en-US" sz="2800" dirty="0">
                <a:latin typeface="Arial" pitchFamily="34" charset="0"/>
                <a:cs typeface="Arial" pitchFamily="34" charset="0"/>
              </a:rPr>
            </a:br>
            <a:r>
              <a:rPr lang="en-US" sz="2800" dirty="0">
                <a:latin typeface="Arial" pitchFamily="34" charset="0"/>
                <a:cs typeface="Arial" pitchFamily="34" charset="0"/>
              </a:rPr>
              <a:t>5% </a:t>
            </a:r>
            <a:r>
              <a:rPr lang="en-US" sz="2800" dirty="0" smtClean="0">
                <a:latin typeface="Arial" pitchFamily="34" charset="0"/>
                <a:cs typeface="Arial" pitchFamily="34" charset="0"/>
              </a:rPr>
              <a:t>share</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423534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1449" y="266700"/>
            <a:ext cx="5228900" cy="5981660"/>
          </a:xfrm>
          <a:prstGeom prst="rect">
            <a:avLst/>
          </a:prstGeom>
        </p:spPr>
      </p:pic>
      <p:sp>
        <p:nvSpPr>
          <p:cNvPr id="16" name="Title 5"/>
          <p:cNvSpPr txBox="1">
            <a:spLocks/>
          </p:cNvSpPr>
          <p:nvPr/>
        </p:nvSpPr>
        <p:spPr>
          <a:xfrm>
            <a:off x="4857750" y="3268502"/>
            <a:ext cx="12801600" cy="16926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latin typeface="Arial" pitchFamily="34" charset="0"/>
                <a:cs typeface="Arial" pitchFamily="34" charset="0"/>
              </a:rPr>
              <a:t>41.2% SHARE = </a:t>
            </a:r>
          </a:p>
          <a:p>
            <a:pPr algn="l"/>
            <a:r>
              <a:rPr lang="en-US" sz="3200" dirty="0" smtClean="0">
                <a:latin typeface="Arial" pitchFamily="34" charset="0"/>
                <a:cs typeface="Arial" pitchFamily="34" charset="0"/>
              </a:rPr>
              <a:t>ONE BILLION $USD</a:t>
            </a:r>
            <a:endParaRPr lang="en-US" sz="3200" dirty="0">
              <a:latin typeface="Arial" pitchFamily="34" charset="0"/>
              <a:cs typeface="Arial" pitchFamily="34" charset="0"/>
            </a:endParaRPr>
          </a:p>
        </p:txBody>
      </p:sp>
      <p:sp>
        <p:nvSpPr>
          <p:cNvPr id="18" name="Title 5"/>
          <p:cNvSpPr txBox="1">
            <a:spLocks/>
          </p:cNvSpPr>
          <p:nvPr/>
        </p:nvSpPr>
        <p:spPr>
          <a:xfrm>
            <a:off x="4895850" y="1252376"/>
            <a:ext cx="12801600" cy="2622551"/>
          </a:xfrm>
          <a:prstGeom prst="rect">
            <a:avLst/>
          </a:prstGeom>
        </p:spPr>
        <p:txBody>
          <a:bodyPr vert="horz" lIns="0" tIns="0" rIns="0" bIns="0" rtlCol="0" anchor="t" anchorCtr="0">
            <a:noAutofit/>
          </a:bodyPr>
          <a:lstStyle>
            <a:lvl1pPr algn="l" rtl="0" eaLnBrk="1" fontAlgn="base" hangingPunct="1">
              <a:lnSpc>
                <a:spcPct val="65000"/>
              </a:lnSpc>
              <a:spcBef>
                <a:spcPct val="0"/>
              </a:spcBef>
              <a:spcAft>
                <a:spcPct val="0"/>
              </a:spcAft>
              <a:defRPr lang="en-US" sz="9600" kern="900" cap="all" spc="-150" baseline="0">
                <a:solidFill>
                  <a:schemeClr val="accent3"/>
                </a:solidFill>
                <a:latin typeface="+mj-lt"/>
                <a:ea typeface="+mj-ea"/>
                <a:cs typeface="Franklin Gothic Condensed"/>
              </a:defRPr>
            </a:lvl1pPr>
            <a:lvl2pPr algn="l" rtl="0" eaLnBrk="1" fontAlgn="base" hangingPunct="1">
              <a:lnSpc>
                <a:spcPct val="75000"/>
              </a:lnSpc>
              <a:spcBef>
                <a:spcPct val="0"/>
              </a:spcBef>
              <a:spcAft>
                <a:spcPct val="0"/>
              </a:spcAft>
              <a:defRPr sz="5700">
                <a:solidFill>
                  <a:schemeClr val="tx1"/>
                </a:solidFill>
                <a:latin typeface="Arial Black" pitchFamily="34" charset="0"/>
              </a:defRPr>
            </a:lvl2pPr>
            <a:lvl3pPr algn="l" rtl="0" eaLnBrk="1" fontAlgn="base" hangingPunct="1">
              <a:lnSpc>
                <a:spcPct val="75000"/>
              </a:lnSpc>
              <a:spcBef>
                <a:spcPct val="0"/>
              </a:spcBef>
              <a:spcAft>
                <a:spcPct val="0"/>
              </a:spcAft>
              <a:defRPr sz="5700">
                <a:solidFill>
                  <a:schemeClr val="tx1"/>
                </a:solidFill>
                <a:latin typeface="Arial Black" pitchFamily="34" charset="0"/>
              </a:defRPr>
            </a:lvl3pPr>
            <a:lvl4pPr algn="l" rtl="0" eaLnBrk="1" fontAlgn="base" hangingPunct="1">
              <a:lnSpc>
                <a:spcPct val="75000"/>
              </a:lnSpc>
              <a:spcBef>
                <a:spcPct val="0"/>
              </a:spcBef>
              <a:spcAft>
                <a:spcPct val="0"/>
              </a:spcAft>
              <a:defRPr sz="5700">
                <a:solidFill>
                  <a:schemeClr val="tx1"/>
                </a:solidFill>
                <a:latin typeface="Arial Black" pitchFamily="34" charset="0"/>
              </a:defRPr>
            </a:lvl4pPr>
            <a:lvl5pPr algn="l" rtl="0" eaLnBrk="1" fontAlgn="base" hangingPunct="1">
              <a:lnSpc>
                <a:spcPct val="75000"/>
              </a:lnSpc>
              <a:spcBef>
                <a:spcPct val="0"/>
              </a:spcBef>
              <a:spcAft>
                <a:spcPct val="0"/>
              </a:spcAft>
              <a:defRPr sz="5700">
                <a:solidFill>
                  <a:schemeClr val="tx1"/>
                </a:solidFill>
                <a:latin typeface="Arial Black" pitchFamily="34" charset="0"/>
              </a:defRPr>
            </a:lvl5pPr>
            <a:lvl6pPr marL="652907" algn="l" rtl="0" eaLnBrk="1" fontAlgn="base" hangingPunct="1">
              <a:lnSpc>
                <a:spcPct val="75000"/>
              </a:lnSpc>
              <a:spcBef>
                <a:spcPct val="0"/>
              </a:spcBef>
              <a:spcAft>
                <a:spcPct val="0"/>
              </a:spcAft>
              <a:defRPr sz="5700">
                <a:solidFill>
                  <a:schemeClr val="tx1"/>
                </a:solidFill>
                <a:latin typeface="Arial Black" pitchFamily="34" charset="0"/>
              </a:defRPr>
            </a:lvl6pPr>
            <a:lvl7pPr marL="1305817" algn="l" rtl="0" eaLnBrk="1" fontAlgn="base" hangingPunct="1">
              <a:lnSpc>
                <a:spcPct val="75000"/>
              </a:lnSpc>
              <a:spcBef>
                <a:spcPct val="0"/>
              </a:spcBef>
              <a:spcAft>
                <a:spcPct val="0"/>
              </a:spcAft>
              <a:defRPr sz="5700">
                <a:solidFill>
                  <a:schemeClr val="tx1"/>
                </a:solidFill>
                <a:latin typeface="Arial Black" pitchFamily="34" charset="0"/>
              </a:defRPr>
            </a:lvl7pPr>
            <a:lvl8pPr marL="1958726" algn="l" rtl="0" eaLnBrk="1" fontAlgn="base" hangingPunct="1">
              <a:lnSpc>
                <a:spcPct val="75000"/>
              </a:lnSpc>
              <a:spcBef>
                <a:spcPct val="0"/>
              </a:spcBef>
              <a:spcAft>
                <a:spcPct val="0"/>
              </a:spcAft>
              <a:defRPr sz="5700">
                <a:solidFill>
                  <a:schemeClr val="tx1"/>
                </a:solidFill>
                <a:latin typeface="Arial Black" pitchFamily="34" charset="0"/>
              </a:defRPr>
            </a:lvl8pPr>
            <a:lvl9pPr marL="2611635" algn="l" rtl="0" eaLnBrk="1" fontAlgn="base" hangingPunct="1">
              <a:lnSpc>
                <a:spcPct val="75000"/>
              </a:lnSpc>
              <a:spcBef>
                <a:spcPct val="0"/>
              </a:spcBef>
              <a:spcAft>
                <a:spcPct val="0"/>
              </a:spcAft>
              <a:defRPr sz="5700">
                <a:solidFill>
                  <a:schemeClr val="tx1"/>
                </a:solidFill>
                <a:latin typeface="Arial Black" pitchFamily="34" charset="0"/>
              </a:defRPr>
            </a:lvl9pPr>
          </a:lstStyle>
          <a:p>
            <a:pPr>
              <a:lnSpc>
                <a:spcPct val="70000"/>
              </a:lnSpc>
            </a:pPr>
            <a:r>
              <a:rPr sz="3600" dirty="0" smtClean="0">
                <a:solidFill>
                  <a:schemeClr val="tx1"/>
                </a:solidFill>
                <a:latin typeface="Arial" pitchFamily="34" charset="0"/>
                <a:cs typeface="Arial" pitchFamily="34" charset="0"/>
              </a:rPr>
              <a:t>2 YEARS</a:t>
            </a:r>
          </a:p>
          <a:p>
            <a:pPr>
              <a:lnSpc>
                <a:spcPct val="70000"/>
              </a:lnSpc>
            </a:pPr>
            <a:endParaRPr lang="en-US" sz="4800" dirty="0" smtClean="0">
              <a:solidFill>
                <a:srgbClr val="00B050"/>
              </a:solidFill>
              <a:latin typeface="Arial" pitchFamily="34" charset="0"/>
              <a:cs typeface="Arial" pitchFamily="34" charset="0"/>
            </a:endParaRPr>
          </a:p>
          <a:p>
            <a:pPr>
              <a:lnSpc>
                <a:spcPct val="70000"/>
              </a:lnSpc>
            </a:pPr>
            <a:r>
              <a:rPr sz="4800" dirty="0" smtClean="0">
                <a:solidFill>
                  <a:srgbClr val="00B050"/>
                </a:solidFill>
                <a:latin typeface="Arial" pitchFamily="34" charset="0"/>
                <a:cs typeface="Arial" pitchFamily="34" charset="0"/>
              </a:rPr>
              <a:t>Same water</a:t>
            </a:r>
            <a:r>
              <a:rPr sz="4800" dirty="0" smtClean="0">
                <a:solidFill>
                  <a:srgbClr val="F05133"/>
                </a:solidFill>
                <a:latin typeface="Arial" pitchFamily="34" charset="0"/>
                <a:cs typeface="Arial" pitchFamily="34" charset="0"/>
              </a:rPr>
              <a:t/>
            </a:r>
            <a:br>
              <a:rPr sz="4800" dirty="0" smtClean="0">
                <a:solidFill>
                  <a:srgbClr val="F05133"/>
                </a:solidFill>
                <a:latin typeface="Arial" pitchFamily="34" charset="0"/>
                <a:cs typeface="Arial" pitchFamily="34" charset="0"/>
              </a:rPr>
            </a:br>
            <a:r>
              <a:rPr sz="4800" dirty="0" smtClean="0">
                <a:solidFill>
                  <a:srgbClr val="000000"/>
                </a:solidFill>
                <a:latin typeface="Arial" pitchFamily="34" charset="0"/>
                <a:cs typeface="Arial" pitchFamily="34" charset="0"/>
              </a:rPr>
              <a:t>same price</a:t>
            </a:r>
            <a:endParaRPr sz="4800" dirty="0">
              <a:solidFill>
                <a:srgbClr val="000000"/>
              </a:solidFill>
              <a:latin typeface="Arial" pitchFamily="34" charset="0"/>
              <a:cs typeface="Arial" pitchFamily="34" charset="0"/>
            </a:endParaRPr>
          </a:p>
        </p:txBody>
      </p:sp>
      <p:sp>
        <p:nvSpPr>
          <p:cNvPr id="7" name="Rounded Rectangle 6"/>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9" name="Picture 8"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24163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animEffect transition="in" filter="fade">
                                      <p:cBhvr>
                                        <p:cTn id="7" dur="500"/>
                                        <p:tgtEl>
                                          <p:spTgt spid="1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3264"/>
            <a:ext cx="8534400" cy="4525963"/>
          </a:xfrm>
        </p:spPr>
        <p:txBody>
          <a:bodyPr>
            <a:noAutofit/>
          </a:bodyPr>
          <a:lstStyle/>
          <a:p>
            <a:pPr marL="0" indent="0">
              <a:buNone/>
            </a:pPr>
            <a:r>
              <a:rPr lang="en-US" sz="7200" dirty="0" smtClean="0">
                <a:solidFill>
                  <a:srgbClr val="FF0000"/>
                </a:solidFill>
                <a:latin typeface="Arial" pitchFamily="34" charset="0"/>
                <a:cs typeface="Arial" pitchFamily="34" charset="0"/>
              </a:rPr>
              <a:t>“The best way to predict the future is to design it”</a:t>
            </a:r>
            <a:endParaRPr lang="en-US" sz="7200" dirty="0">
              <a:solidFill>
                <a:srgbClr val="FF0000"/>
              </a:solidFill>
              <a:latin typeface="Arial" pitchFamily="34" charset="0"/>
              <a:cs typeface="Arial" pitchFamily="34" charset="0"/>
            </a:endParaRPr>
          </a:p>
        </p:txBody>
      </p:sp>
      <p:sp>
        <p:nvSpPr>
          <p:cNvPr id="2" name="TextBox 1"/>
          <p:cNvSpPr txBox="1"/>
          <p:nvPr/>
        </p:nvSpPr>
        <p:spPr>
          <a:xfrm>
            <a:off x="6098286" y="5334000"/>
            <a:ext cx="2236510" cy="369332"/>
          </a:xfrm>
          <a:prstGeom prst="rect">
            <a:avLst/>
          </a:prstGeom>
          <a:noFill/>
        </p:spPr>
        <p:txBody>
          <a:bodyPr wrap="none" rtlCol="0">
            <a:spAutoFit/>
          </a:bodyPr>
          <a:lstStyle/>
          <a:p>
            <a:r>
              <a:rPr lang="en-US" dirty="0" smtClean="0">
                <a:solidFill>
                  <a:schemeClr val="tx1">
                    <a:lumMod val="65000"/>
                    <a:lumOff val="35000"/>
                  </a:schemeClr>
                </a:solidFill>
                <a:latin typeface="Arial" pitchFamily="34" charset="0"/>
                <a:cs typeface="Arial" pitchFamily="34" charset="0"/>
              </a:rPr>
              <a:t>- Buckminster Fuller</a:t>
            </a:r>
            <a:endParaRPr lang="en-US" dirty="0">
              <a:solidFill>
                <a:schemeClr val="tx1">
                  <a:lumMod val="65000"/>
                  <a:lumOff val="35000"/>
                </a:schemeClr>
              </a:solidFill>
              <a:latin typeface="Arial" pitchFamily="34" charset="0"/>
              <a:cs typeface="Arial" pitchFamily="34" charset="0"/>
            </a:endParaRPr>
          </a:p>
        </p:txBody>
      </p:sp>
      <p:sp>
        <p:nvSpPr>
          <p:cNvPr id="4" name="Rounded Rectangle 3"/>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6" name="Picture 5"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35343842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3520" y="2146433"/>
            <a:ext cx="8356700" cy="2627790"/>
          </a:xfrm>
          <a:prstGeom prst="rect">
            <a:avLst/>
          </a:prstGeom>
        </p:spPr>
      </p:pic>
      <p:sp>
        <p:nvSpPr>
          <p:cNvPr id="3" name="TextBox 2"/>
          <p:cNvSpPr txBox="1"/>
          <p:nvPr/>
        </p:nvSpPr>
        <p:spPr>
          <a:xfrm>
            <a:off x="158362" y="239354"/>
            <a:ext cx="6581105"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PLANTBOTTLE</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A STRATEGY FOR THE FUTURE</a:t>
            </a:r>
          </a:p>
        </p:txBody>
      </p:sp>
      <p:sp>
        <p:nvSpPr>
          <p:cNvPr id="5" name="Rounded Rectangle 4"/>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7" name="Picture 6"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9724936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34057" y="1706238"/>
            <a:ext cx="6127168" cy="3690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Content Placeholder 28"/>
          <p:cNvSpPr txBox="1">
            <a:spLocks/>
          </p:cNvSpPr>
          <p:nvPr/>
        </p:nvSpPr>
        <p:spPr>
          <a:xfrm>
            <a:off x="392822" y="1811213"/>
            <a:ext cx="2444161" cy="5922379"/>
          </a:xfrm>
          <a:prstGeom prst="rect">
            <a:avLst/>
          </a:prstGeom>
        </p:spPr>
        <p:txBody>
          <a:bodyPr vert="horz" lIns="198114" tIns="99057" rIns="198114" bIns="99057" rtlCol="0">
            <a:normAutofit/>
          </a:bodyPr>
          <a:lstStyle>
            <a:lvl1pPr marL="228600" indent="-228600" algn="l" defTabSz="1981139" rtl="0" eaLnBrk="1" latinLnBrk="0" hangingPunct="1">
              <a:spcBef>
                <a:spcPct val="20000"/>
              </a:spcBef>
              <a:buFont typeface="Arial" pitchFamily="34" charset="0"/>
              <a:buChar char="•"/>
              <a:defRPr sz="4000" kern="1200">
                <a:solidFill>
                  <a:schemeClr val="tx2">
                    <a:lumMod val="75000"/>
                  </a:schemeClr>
                </a:solidFill>
                <a:latin typeface="Arial Rounded MT Bold" pitchFamily="34" charset="0"/>
                <a:ea typeface="+mn-ea"/>
                <a:cs typeface="+mn-cs"/>
              </a:defRPr>
            </a:lvl1pPr>
            <a:lvl2pPr marL="800100" indent="-342900" algn="l" defTabSz="1981139" rtl="0" eaLnBrk="1" latinLnBrk="0" hangingPunct="1">
              <a:spcBef>
                <a:spcPct val="20000"/>
              </a:spcBef>
              <a:buFont typeface="Arial" pitchFamily="34" charset="0"/>
              <a:buChar char="–"/>
              <a:tabLst/>
              <a:defRPr sz="3600" kern="1200">
                <a:solidFill>
                  <a:schemeClr val="tx2">
                    <a:lumMod val="75000"/>
                  </a:schemeClr>
                </a:solidFill>
                <a:latin typeface="Arial Rounded MT Bold" pitchFamily="34" charset="0"/>
                <a:ea typeface="+mn-ea"/>
                <a:cs typeface="+mn-cs"/>
              </a:defRPr>
            </a:lvl2pPr>
            <a:lvl3pPr marL="1668463" indent="-411163" algn="l" defTabSz="1981139" rtl="0" eaLnBrk="1" latinLnBrk="0" hangingPunct="1">
              <a:spcBef>
                <a:spcPct val="20000"/>
              </a:spcBef>
              <a:buFont typeface="Arial" pitchFamily="34" charset="0"/>
              <a:buChar char="•"/>
              <a:tabLst>
                <a:tab pos="1600200" algn="l"/>
              </a:tabLst>
              <a:defRPr sz="2800" kern="1200">
                <a:solidFill>
                  <a:schemeClr val="tx2">
                    <a:lumMod val="75000"/>
                  </a:schemeClr>
                </a:solidFill>
                <a:latin typeface="Arial Rounded MT Bold" pitchFamily="34" charset="0"/>
                <a:ea typeface="+mn-ea"/>
                <a:cs typeface="+mn-cs"/>
              </a:defRPr>
            </a:lvl3pPr>
            <a:lvl4pPr marL="3466993" indent="-495285" algn="l" defTabSz="1981139" rtl="0" eaLnBrk="1" latinLnBrk="0" hangingPunct="1">
              <a:spcBef>
                <a:spcPct val="20000"/>
              </a:spcBef>
              <a:buFont typeface="Arial" pitchFamily="34" charset="0"/>
              <a:buChar char="–"/>
              <a:defRPr sz="2000" kern="1200">
                <a:solidFill>
                  <a:schemeClr val="tx2">
                    <a:lumMod val="75000"/>
                  </a:schemeClr>
                </a:solidFill>
                <a:latin typeface="Arial Rounded MT Bold" pitchFamily="34" charset="0"/>
                <a:ea typeface="+mn-ea"/>
                <a:cs typeface="+mn-cs"/>
              </a:defRPr>
            </a:lvl4pPr>
            <a:lvl5pPr marL="4457563" indent="-495285" algn="l" defTabSz="1981139" rtl="0" eaLnBrk="1" latinLnBrk="0" hangingPunct="1">
              <a:spcBef>
                <a:spcPct val="20000"/>
              </a:spcBef>
              <a:buFont typeface="Arial" pitchFamily="34" charset="0"/>
              <a:buChar char="»"/>
              <a:defRPr sz="2000" kern="1200">
                <a:solidFill>
                  <a:schemeClr val="tx2">
                    <a:lumMod val="75000"/>
                  </a:schemeClr>
                </a:solidFill>
                <a:latin typeface="Arial Rounded MT Bold" pitchFamily="34" charset="0"/>
                <a:ea typeface="+mn-ea"/>
                <a:cs typeface="+mn-cs"/>
              </a:defRPr>
            </a:lvl5pPr>
            <a:lvl6pPr marL="5448132"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6pPr>
            <a:lvl7pPr marL="6438702"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7pPr>
            <a:lvl8pPr marL="7429271"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8pPr>
            <a:lvl9pPr marL="8419841"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9pPr>
          </a:lstStyle>
          <a:p>
            <a:pPr marL="0" indent="0">
              <a:buFont typeface="Arial" pitchFamily="34" charset="0"/>
              <a:buNone/>
            </a:pPr>
            <a:r>
              <a:rPr lang="en-US" sz="2000" dirty="0" smtClean="0">
                <a:solidFill>
                  <a:schemeClr val="tx1"/>
                </a:solidFill>
                <a:latin typeface="Arial" pitchFamily="34" charset="0"/>
                <a:cs typeface="Arial" pitchFamily="34" charset="0"/>
              </a:rPr>
              <a:t>Since 2009 launched 12 markets in water, brands helping advance our brands with meaningful differentiation versus competition.  </a:t>
            </a:r>
            <a:endParaRPr lang="en-US" sz="2000" dirty="0">
              <a:solidFill>
                <a:schemeClr val="tx1"/>
              </a:solidFill>
              <a:latin typeface="Arial" pitchFamily="34" charset="0"/>
              <a:cs typeface="Arial" pitchFamily="34" charset="0"/>
            </a:endParaRPr>
          </a:p>
        </p:txBody>
      </p:sp>
      <p:sp>
        <p:nvSpPr>
          <p:cNvPr id="30" name="TextBox 29"/>
          <p:cNvSpPr txBox="1"/>
          <p:nvPr/>
        </p:nvSpPr>
        <p:spPr>
          <a:xfrm>
            <a:off x="158362" y="239354"/>
            <a:ext cx="6581105"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ACCELERATING</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PLANT BOTTLE EXPANSION</a:t>
            </a:r>
          </a:p>
        </p:txBody>
      </p:sp>
      <p:sp>
        <p:nvSpPr>
          <p:cNvPr id="7" name="Rounded Rectangle 6"/>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8" name="Picture 7"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7246888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ounded Rectangle 107"/>
          <p:cNvSpPr/>
          <p:nvPr/>
        </p:nvSpPr>
        <p:spPr>
          <a:xfrm>
            <a:off x="7331511" y="5004385"/>
            <a:ext cx="1476078" cy="923330"/>
          </a:xfrm>
          <a:prstGeom prst="roundRect">
            <a:avLst>
              <a:gd name="adj" fmla="val 6062"/>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ed Rectangle 97"/>
          <p:cNvSpPr/>
          <p:nvPr/>
        </p:nvSpPr>
        <p:spPr>
          <a:xfrm>
            <a:off x="5570655" y="1722814"/>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6" name="Rounded Rectangle 95"/>
          <p:cNvSpPr/>
          <p:nvPr/>
        </p:nvSpPr>
        <p:spPr>
          <a:xfrm>
            <a:off x="3764539" y="1722814"/>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4" name="Rounded Rectangle 93"/>
          <p:cNvSpPr/>
          <p:nvPr/>
        </p:nvSpPr>
        <p:spPr>
          <a:xfrm>
            <a:off x="1952718" y="1722814"/>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5" name="Oval 94"/>
          <p:cNvSpPr/>
          <p:nvPr/>
        </p:nvSpPr>
        <p:spPr>
          <a:xfrm>
            <a:off x="2027533" y="2760403"/>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100" name="Rounded Rectangle 99"/>
          <p:cNvSpPr/>
          <p:nvPr/>
        </p:nvSpPr>
        <p:spPr>
          <a:xfrm>
            <a:off x="7353296" y="1722814"/>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101" name="Oval 100"/>
          <p:cNvSpPr/>
          <p:nvPr/>
        </p:nvSpPr>
        <p:spPr>
          <a:xfrm>
            <a:off x="7428111" y="2760403"/>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93" name="Rounded Rectangle 92"/>
          <p:cNvSpPr/>
          <p:nvPr/>
        </p:nvSpPr>
        <p:spPr>
          <a:xfrm>
            <a:off x="171190" y="1722814"/>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54" name="TextBox 53"/>
          <p:cNvSpPr txBox="1"/>
          <p:nvPr/>
        </p:nvSpPr>
        <p:spPr>
          <a:xfrm>
            <a:off x="158362" y="314900"/>
            <a:ext cx="8603970" cy="929485"/>
          </a:xfrm>
          <a:prstGeom prst="rect">
            <a:avLst/>
          </a:prstGeom>
          <a:noFill/>
        </p:spPr>
        <p:txBody>
          <a:bodyPr wrap="square" rtlCol="0">
            <a:spAutoFit/>
          </a:bodyPr>
          <a:lstStyle/>
          <a:p>
            <a:pPr>
              <a:lnSpc>
                <a:spcPct val="80000"/>
              </a:lnSpc>
            </a:pPr>
            <a:r>
              <a:rPr lang="en-US" sz="4000" b="1" dirty="0" smtClean="0">
                <a:latin typeface="Arial Narrow" pitchFamily="34" charset="0"/>
                <a:cs typeface="Arial"/>
              </a:rPr>
              <a:t>REMEMBER THIS?</a:t>
            </a:r>
          </a:p>
          <a:p>
            <a:pPr>
              <a:lnSpc>
                <a:spcPct val="80000"/>
              </a:lnSpc>
            </a:pPr>
            <a:r>
              <a:rPr lang="en-US" sz="2800" dirty="0" smtClean="0">
                <a:latin typeface="Arial Narrow" pitchFamily="34" charset="0"/>
                <a:cs typeface="Arial"/>
              </a:rPr>
              <a:t>VALUE CHAIN CATEGORIES OF FOCUS</a:t>
            </a:r>
          </a:p>
        </p:txBody>
      </p:sp>
      <p:sp>
        <p:nvSpPr>
          <p:cNvPr id="64" name="Rounded Rectangle 63"/>
          <p:cNvSpPr/>
          <p:nvPr/>
        </p:nvSpPr>
        <p:spPr bwMode="auto">
          <a:xfrm>
            <a:off x="158362" y="2118764"/>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INGREDIENTS</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65" name="Oval 64"/>
          <p:cNvSpPr/>
          <p:nvPr/>
        </p:nvSpPr>
        <p:spPr>
          <a:xfrm>
            <a:off x="246005" y="2760403"/>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67" name="Rounded Rectangle 66"/>
          <p:cNvSpPr/>
          <p:nvPr/>
        </p:nvSpPr>
        <p:spPr bwMode="auto">
          <a:xfrm>
            <a:off x="1952718" y="2118764"/>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PACKAGING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70" name="Rounded Rectangle 69"/>
          <p:cNvSpPr/>
          <p:nvPr/>
        </p:nvSpPr>
        <p:spPr bwMode="auto">
          <a:xfrm>
            <a:off x="3747074" y="2118764"/>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MANUFACTURING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73" name="Rounded Rectangle 72"/>
          <p:cNvSpPr/>
          <p:nvPr/>
        </p:nvSpPr>
        <p:spPr bwMode="auto">
          <a:xfrm>
            <a:off x="5541430" y="2118764"/>
            <a:ext cx="1675185" cy="469649"/>
          </a:xfrm>
          <a:prstGeom prst="roundRect">
            <a:avLst>
              <a:gd name="adj" fmla="val 13658"/>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DISTRIBUTION</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76" name="Rounded Rectangle 75"/>
          <p:cNvSpPr/>
          <p:nvPr/>
        </p:nvSpPr>
        <p:spPr bwMode="auto">
          <a:xfrm>
            <a:off x="7335785" y="2118764"/>
            <a:ext cx="1675185" cy="469649"/>
          </a:xfrm>
          <a:prstGeom prst="roundRect">
            <a:avLst>
              <a:gd name="adj" fmla="val 10926"/>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REFRIGERATION</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pic>
        <p:nvPicPr>
          <p:cNvPr id="88" name="Picture 87" descr="Plant_Bottle_v0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31824" y="2819870"/>
            <a:ext cx="479368" cy="1363045"/>
          </a:xfrm>
          <a:prstGeom prst="rect">
            <a:avLst/>
          </a:prstGeom>
        </p:spPr>
      </p:pic>
      <p:sp>
        <p:nvSpPr>
          <p:cNvPr id="97" name="Oval 96"/>
          <p:cNvSpPr/>
          <p:nvPr/>
        </p:nvSpPr>
        <p:spPr>
          <a:xfrm>
            <a:off x="3839354" y="2760403"/>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99" name="Oval 98"/>
          <p:cNvSpPr/>
          <p:nvPr/>
        </p:nvSpPr>
        <p:spPr>
          <a:xfrm>
            <a:off x="5645470" y="2760403"/>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pic>
        <p:nvPicPr>
          <p:cNvPr id="91" name="Picture 90" descr="Bottling_Facility.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3696" y="3059156"/>
            <a:ext cx="1615014" cy="756196"/>
          </a:xfrm>
          <a:prstGeom prst="rect">
            <a:avLst/>
          </a:prstGeom>
        </p:spPr>
      </p:pic>
      <p:sp>
        <p:nvSpPr>
          <p:cNvPr id="24" name="Rounded Rectangle 23"/>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30281" y="4531499"/>
            <a:ext cx="1927119" cy="929485"/>
          </a:xfrm>
          <a:prstGeom prst="rect">
            <a:avLst/>
          </a:prstGeom>
          <a:noFill/>
        </p:spPr>
        <p:txBody>
          <a:bodyPr wrap="square" rtlCol="0">
            <a:spAutoFit/>
          </a:bodyPr>
          <a:lstStyle/>
          <a:p>
            <a:pPr algn="ctr">
              <a:lnSpc>
                <a:spcPct val="80000"/>
              </a:lnSpc>
            </a:pPr>
            <a:r>
              <a:rPr lang="en-US" sz="2800" b="1" dirty="0" smtClean="0">
                <a:latin typeface="Arial"/>
                <a:cs typeface="Arial"/>
              </a:rPr>
              <a:t>13%</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a:p>
            <a:pPr algn="ctr">
              <a:lnSpc>
                <a:spcPct val="80000"/>
              </a:lnSpc>
            </a:pPr>
            <a:endParaRPr lang="en-US" sz="2000" b="1" dirty="0" smtClean="0">
              <a:solidFill>
                <a:schemeClr val="bg1">
                  <a:lumMod val="50000"/>
                </a:schemeClr>
              </a:solidFill>
              <a:latin typeface="Arial Narrow" pitchFamily="34" charset="0"/>
              <a:cs typeface="Arial"/>
            </a:endParaRPr>
          </a:p>
        </p:txBody>
      </p:sp>
      <p:sp>
        <p:nvSpPr>
          <p:cNvPr id="26" name="TextBox 25"/>
          <p:cNvSpPr txBox="1"/>
          <p:nvPr/>
        </p:nvSpPr>
        <p:spPr>
          <a:xfrm>
            <a:off x="1828800" y="4531499"/>
            <a:ext cx="1927119" cy="683264"/>
          </a:xfrm>
          <a:prstGeom prst="rect">
            <a:avLst/>
          </a:prstGeom>
          <a:noFill/>
        </p:spPr>
        <p:txBody>
          <a:bodyPr wrap="square" rtlCol="0">
            <a:spAutoFit/>
          </a:bodyPr>
          <a:lstStyle/>
          <a:p>
            <a:pPr algn="ctr">
              <a:lnSpc>
                <a:spcPct val="80000"/>
              </a:lnSpc>
            </a:pPr>
            <a:r>
              <a:rPr lang="en-US" sz="2800" b="1" dirty="0" smtClean="0">
                <a:latin typeface="Arial"/>
                <a:cs typeface="Arial"/>
              </a:rPr>
              <a:t>38%</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sp>
        <p:nvSpPr>
          <p:cNvPr id="27" name="TextBox 26"/>
          <p:cNvSpPr txBox="1"/>
          <p:nvPr/>
        </p:nvSpPr>
        <p:spPr>
          <a:xfrm>
            <a:off x="5486400" y="4531499"/>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8%</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sp>
        <p:nvSpPr>
          <p:cNvPr id="28" name="TextBox 27"/>
          <p:cNvSpPr txBox="1"/>
          <p:nvPr/>
        </p:nvSpPr>
        <p:spPr>
          <a:xfrm>
            <a:off x="7222265" y="4531499"/>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32%</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sp>
        <p:nvSpPr>
          <p:cNvPr id="29" name="TextBox 28"/>
          <p:cNvSpPr txBox="1"/>
          <p:nvPr/>
        </p:nvSpPr>
        <p:spPr>
          <a:xfrm>
            <a:off x="3562350" y="4531499"/>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9%</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pic>
        <p:nvPicPr>
          <p:cNvPr id="30" name="Picture 29"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211" y="2913272"/>
            <a:ext cx="1900870" cy="1021390"/>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82659" y="2950088"/>
            <a:ext cx="1750353" cy="984574"/>
          </a:xfrm>
          <a:prstGeom prst="rect">
            <a:avLst/>
          </a:prstGeom>
        </p:spPr>
      </p:pic>
      <p:pic>
        <p:nvPicPr>
          <p:cNvPr id="2" name="Picture 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08315" y="2946952"/>
            <a:ext cx="825833" cy="1108880"/>
          </a:xfrm>
          <a:prstGeom prst="rect">
            <a:avLst/>
          </a:prstGeom>
        </p:spPr>
      </p:pic>
    </p:spTree>
    <p:extLst>
      <p:ext uri="{BB962C8B-B14F-4D97-AF65-F5344CB8AC3E}">
        <p14:creationId xmlns:p14="http://schemas.microsoft.com/office/powerpoint/2010/main" val="88006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974711" y="2180439"/>
            <a:ext cx="3685101" cy="4723759"/>
            <a:chOff x="5974711" y="2180439"/>
            <a:chExt cx="3685101" cy="4723759"/>
          </a:xfrm>
        </p:grpSpPr>
        <p:pic>
          <p:nvPicPr>
            <p:cNvPr id="4" name="Picture 2" descr="C:\Users\a48642\Desktop\PB 2013\Dasani%20image.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74711" y="2180439"/>
              <a:ext cx="3685101" cy="47237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358438" y="3360864"/>
              <a:ext cx="870751" cy="461665"/>
            </a:xfrm>
            <a:prstGeom prst="rect">
              <a:avLst/>
            </a:prstGeom>
            <a:noFill/>
          </p:spPr>
          <p:txBody>
            <a:bodyPr wrap="none" rtlCol="0">
              <a:spAutoFit/>
            </a:bodyPr>
            <a:lstStyle/>
            <a:p>
              <a:r>
                <a:rPr lang="en-US" sz="2400" dirty="0" smtClean="0">
                  <a:solidFill>
                    <a:schemeClr val="tx2"/>
                  </a:solidFill>
                  <a:latin typeface="Arial Rounded MT Bold" pitchFamily="34" charset="0"/>
                </a:rPr>
                <a:t>2012</a:t>
              </a:r>
              <a:endParaRPr lang="en-US" sz="2400" dirty="0">
                <a:solidFill>
                  <a:schemeClr val="tx2"/>
                </a:solidFill>
                <a:latin typeface="Arial Rounded MT Bold" pitchFamily="34" charset="0"/>
              </a:endParaRPr>
            </a:p>
          </p:txBody>
        </p:sp>
      </p:grpSp>
      <p:sp>
        <p:nvSpPr>
          <p:cNvPr id="3" name="Title 2"/>
          <p:cNvSpPr txBox="1">
            <a:spLocks/>
          </p:cNvSpPr>
          <p:nvPr/>
        </p:nvSpPr>
        <p:spPr>
          <a:xfrm>
            <a:off x="113806" y="130179"/>
            <a:ext cx="20237456" cy="1104900"/>
          </a:xfrm>
          <a:prstGeom prst="rect">
            <a:avLst/>
          </a:prstGeom>
        </p:spPr>
        <p:txBody>
          <a:bodyPr>
            <a:normAutofit fontScale="9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dirty="0" smtClean="0">
                <a:latin typeface="Arial Narrow" pitchFamily="34" charset="0"/>
                <a:cs typeface="Arial" pitchFamily="34" charset="0"/>
              </a:rPr>
              <a:t>USA</a:t>
            </a:r>
            <a:r>
              <a:rPr lang="en-US" dirty="0" smtClean="0">
                <a:latin typeface="Arial Narrow" pitchFamily="34" charset="0"/>
                <a:cs typeface="Arial" pitchFamily="34" charset="0"/>
              </a:rPr>
              <a:t/>
            </a:r>
            <a:br>
              <a:rPr lang="en-US" dirty="0" smtClean="0">
                <a:latin typeface="Arial Narrow" pitchFamily="34" charset="0"/>
                <a:cs typeface="Arial" pitchFamily="34" charset="0"/>
              </a:rPr>
            </a:br>
            <a:r>
              <a:rPr lang="en-US" sz="4300" b="1" dirty="0" smtClean="0">
                <a:latin typeface="Arial Narrow" pitchFamily="34" charset="0"/>
                <a:cs typeface="Arial" pitchFamily="34" charset="0"/>
              </a:rPr>
              <a:t>PLANTBOTTLE REVIVES DASANI</a:t>
            </a:r>
            <a:endParaRPr lang="en-US" sz="4300" b="1" dirty="0">
              <a:latin typeface="Arial Narrow" pitchFamily="34" charset="0"/>
              <a:cs typeface="Arial" pitchFamily="34" charset="0"/>
            </a:endParaRPr>
          </a:p>
        </p:txBody>
      </p:sp>
      <p:grpSp>
        <p:nvGrpSpPr>
          <p:cNvPr id="8" name="Group 7"/>
          <p:cNvGrpSpPr/>
          <p:nvPr/>
        </p:nvGrpSpPr>
        <p:grpSpPr>
          <a:xfrm>
            <a:off x="5755332" y="2368063"/>
            <a:ext cx="1330604" cy="3846783"/>
            <a:chOff x="5286412" y="2790091"/>
            <a:chExt cx="1330604" cy="3846783"/>
          </a:xfrm>
        </p:grpSpPr>
        <p:pic>
          <p:nvPicPr>
            <p:cNvPr id="5" name="Picture 4" descr="https://encrypted-tbn0.gstatic.com/images?q=tbn:ANd9GcQzAanyqotQNq25Hca5Ia6y2x_97RIAVbGmzab-eefgWVJYjYRc"/>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286412" y="2790091"/>
              <a:ext cx="1330604" cy="3846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16338" y="3900122"/>
              <a:ext cx="870751" cy="461665"/>
            </a:xfrm>
            <a:prstGeom prst="rect">
              <a:avLst/>
            </a:prstGeom>
            <a:noFill/>
          </p:spPr>
          <p:txBody>
            <a:bodyPr wrap="none" rtlCol="0">
              <a:spAutoFit/>
            </a:bodyPr>
            <a:lstStyle/>
            <a:p>
              <a:r>
                <a:rPr lang="en-US" sz="2400" dirty="0" smtClean="0">
                  <a:solidFill>
                    <a:schemeClr val="tx2"/>
                  </a:solidFill>
                  <a:latin typeface="Arial" pitchFamily="34" charset="0"/>
                  <a:cs typeface="Arial" pitchFamily="34" charset="0"/>
                </a:rPr>
                <a:t>2009</a:t>
              </a:r>
              <a:endParaRPr lang="en-US" sz="2400" dirty="0">
                <a:solidFill>
                  <a:schemeClr val="tx2"/>
                </a:solidFill>
                <a:latin typeface="Arial" pitchFamily="34" charset="0"/>
                <a:cs typeface="Arial" pitchFamily="34" charset="0"/>
              </a:endParaRPr>
            </a:p>
          </p:txBody>
        </p:sp>
      </p:grpSp>
      <p:sp>
        <p:nvSpPr>
          <p:cNvPr id="2" name="Content Placeholder 2"/>
          <p:cNvSpPr txBox="1">
            <a:spLocks/>
          </p:cNvSpPr>
          <p:nvPr/>
        </p:nvSpPr>
        <p:spPr>
          <a:xfrm>
            <a:off x="113806" y="1348793"/>
            <a:ext cx="5320035" cy="839831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100" dirty="0" smtClean="0"/>
          </a:p>
          <a:p>
            <a:pPr marL="0" indent="0">
              <a:buFont typeface="Arial"/>
              <a:buNone/>
            </a:pPr>
            <a:r>
              <a:rPr lang="en-US" sz="1600" dirty="0" smtClean="0"/>
              <a:t>In 2009, consumers were leaving bottled water category due to negative perceptions of packaging’s impact on the environment</a:t>
            </a:r>
          </a:p>
          <a:p>
            <a:pPr>
              <a:buFont typeface="Wingdings" pitchFamily="2" charset="2"/>
              <a:buChar char="ü"/>
            </a:pPr>
            <a:r>
              <a:rPr lang="en-US" sz="1600" dirty="0" smtClean="0"/>
              <a:t>DASANI was losing volume share due to lack of differentiation in marketplace &amp; competitive pricing</a:t>
            </a:r>
          </a:p>
          <a:p>
            <a:pPr>
              <a:buFont typeface="Wingdings" pitchFamily="2" charset="2"/>
              <a:buChar char="ü"/>
            </a:pPr>
            <a:r>
              <a:rPr lang="en-US" sz="1600" dirty="0" smtClean="0"/>
              <a:t>DASANI experienced delisting in major retail chains</a:t>
            </a:r>
          </a:p>
          <a:p>
            <a:endParaRPr lang="en-US" sz="1600" dirty="0" smtClean="0"/>
          </a:p>
          <a:p>
            <a:pPr marL="0" indent="0">
              <a:buFont typeface="Arial"/>
              <a:buNone/>
            </a:pPr>
            <a:r>
              <a:rPr lang="en-US" sz="2000" dirty="0" smtClean="0"/>
              <a:t>PLANT BOTTLE STRATEGY </a:t>
            </a:r>
          </a:p>
          <a:p>
            <a:pPr marL="0" indent="0">
              <a:buFont typeface="Arial"/>
              <a:buNone/>
            </a:pPr>
            <a:r>
              <a:rPr lang="en-US" sz="1600" dirty="0" smtClean="0"/>
              <a:t>Reposition brand by leading in packaging sustainability</a:t>
            </a:r>
          </a:p>
          <a:p>
            <a:pPr>
              <a:buFont typeface="Wingdings" pitchFamily="2" charset="2"/>
              <a:buChar char="ü"/>
            </a:pPr>
            <a:r>
              <a:rPr lang="en-US" sz="1600" b="1" dirty="0" smtClean="0"/>
              <a:t>Point of Differentiation</a:t>
            </a:r>
            <a:r>
              <a:rPr lang="en-US" sz="1600" dirty="0" smtClean="0"/>
              <a:t>: </a:t>
            </a:r>
            <a:r>
              <a:rPr lang="en-US" sz="1600" dirty="0" err="1" smtClean="0"/>
              <a:t>PlantBottle</a:t>
            </a:r>
            <a:r>
              <a:rPr lang="en-US" sz="1600" dirty="0" smtClean="0"/>
              <a:t> as unique, </a:t>
            </a:r>
            <a:r>
              <a:rPr lang="en-US" sz="1600" dirty="0" err="1" smtClean="0"/>
              <a:t>ownable</a:t>
            </a:r>
            <a:r>
              <a:rPr lang="en-US" sz="1600" dirty="0" smtClean="0"/>
              <a:t> proof point to connect with consumers desire for a smarter bottle</a:t>
            </a:r>
          </a:p>
          <a:p>
            <a:pPr>
              <a:buFont typeface="Wingdings" pitchFamily="2" charset="2"/>
              <a:buChar char="ü"/>
            </a:pPr>
            <a:r>
              <a:rPr lang="en-US" sz="1600" b="1" dirty="0" smtClean="0"/>
              <a:t>Showcase brand leadership</a:t>
            </a:r>
            <a:r>
              <a:rPr lang="en-US" sz="1600" dirty="0" smtClean="0"/>
              <a:t>: Natural packaging cues to reinforce positive product qualities &amp; strengthen premium positioning</a:t>
            </a:r>
          </a:p>
          <a:p>
            <a:pPr>
              <a:buFont typeface="Wingdings" pitchFamily="2" charset="2"/>
              <a:buChar char="ü"/>
            </a:pPr>
            <a:r>
              <a:rPr lang="en-US" sz="1600" b="1" dirty="0" smtClean="0"/>
              <a:t>Increase authorizations</a:t>
            </a:r>
            <a:r>
              <a:rPr lang="en-US" sz="1600" dirty="0" smtClean="0"/>
              <a:t>: </a:t>
            </a:r>
            <a:r>
              <a:rPr lang="en-US" sz="1600" dirty="0" err="1" smtClean="0"/>
              <a:t>PlantBottle</a:t>
            </a:r>
            <a:r>
              <a:rPr lang="en-US" sz="1600" dirty="0" smtClean="0"/>
              <a:t> as vehicle to meet customer demand for reduced carbon impact</a:t>
            </a:r>
            <a:endParaRPr lang="en-US" sz="1600" dirty="0"/>
          </a:p>
        </p:txBody>
      </p:sp>
      <p:sp>
        <p:nvSpPr>
          <p:cNvPr id="11" name="Rounded Rectangle 1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13" name="Picture 12"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239265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83370" y="1617785"/>
            <a:ext cx="7177260" cy="447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txBox="1">
            <a:spLocks/>
          </p:cNvSpPr>
          <p:nvPr/>
        </p:nvSpPr>
        <p:spPr>
          <a:xfrm>
            <a:off x="160698" y="114300"/>
            <a:ext cx="20237456" cy="11049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b="1" dirty="0" smtClean="0">
                <a:latin typeface="Arial Narrow" pitchFamily="34" charset="0"/>
              </a:rPr>
              <a:t>USA:  PLANT BOTTLE DRIVES VOLUME, VALUE</a:t>
            </a:r>
            <a:r>
              <a:rPr lang="en-US" sz="2400" dirty="0" smtClean="0">
                <a:latin typeface="Arial Narrow" pitchFamily="34" charset="0"/>
              </a:rPr>
              <a:t/>
            </a:r>
            <a:br>
              <a:rPr lang="en-US" sz="2400" dirty="0" smtClean="0">
                <a:latin typeface="Arial Narrow" pitchFamily="34" charset="0"/>
              </a:rPr>
            </a:br>
            <a:r>
              <a:rPr lang="en-US" sz="2800" dirty="0" smtClean="0">
                <a:latin typeface="Arial Narrow" pitchFamily="34" charset="0"/>
              </a:rPr>
              <a:t>BRAND HEALTH &amp; AUTHORIZATION LIFT</a:t>
            </a:r>
            <a:endParaRPr lang="en-US" sz="2800" dirty="0">
              <a:latin typeface="Arial Narrow" pitchFamily="34" charset="0"/>
            </a:endParaRPr>
          </a:p>
        </p:txBody>
      </p:sp>
      <p:sp>
        <p:nvSpPr>
          <p:cNvPr id="5" name="Rounded Rectangle 4"/>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01609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C:\Users\gordana.lazarevic\Documents\2012\Rosa 2012\09.05\Print poster.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593" y="1369550"/>
            <a:ext cx="1834574" cy="263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48914" y="1881290"/>
            <a:ext cx="5382194" cy="379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9050" y="4435662"/>
            <a:ext cx="2692777" cy="2048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58362" y="145570"/>
            <a:ext cx="6581105"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SERBIA </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PLANT BOTTLE LIFTS ROSA</a:t>
            </a:r>
          </a:p>
        </p:txBody>
      </p:sp>
      <p:sp>
        <p:nvSpPr>
          <p:cNvPr id="9" name="Footer Placeholder 4"/>
          <p:cNvSpPr>
            <a:spLocks noGrp="1"/>
          </p:cNvSpPr>
          <p:nvPr>
            <p:ph type="ftr" sz="quarter" idx="4294967295"/>
          </p:nvPr>
        </p:nvSpPr>
        <p:spPr>
          <a:xfrm>
            <a:off x="6248400" y="12358335"/>
            <a:ext cx="8153400" cy="709965"/>
          </a:xfrm>
          <a:prstGeom prst="rect">
            <a:avLst/>
          </a:prstGeom>
        </p:spPr>
        <p:txBody>
          <a:bodyPr/>
          <a:lstStyle/>
          <a:p>
            <a:r>
              <a:rPr lang="en-US" b="1" dirty="0" smtClean="0"/>
              <a:t>PlantBottle™ |  Global Packaged Water                                                                           Confidential – For Internal Use Only   August 2013</a:t>
            </a:r>
            <a:endParaRPr lang="en-US" dirty="0"/>
          </a:p>
        </p:txBody>
      </p:sp>
      <p:sp>
        <p:nvSpPr>
          <p:cNvPr id="11" name="Footer Placeholder 4"/>
          <p:cNvSpPr>
            <a:spLocks noGrp="1"/>
          </p:cNvSpPr>
          <p:nvPr>
            <p:ph type="ftr" sz="quarter" idx="4294967295"/>
          </p:nvPr>
        </p:nvSpPr>
        <p:spPr>
          <a:xfrm>
            <a:off x="6400800" y="12510735"/>
            <a:ext cx="8153400" cy="709965"/>
          </a:xfrm>
          <a:prstGeom prst="rect">
            <a:avLst/>
          </a:prstGeom>
        </p:spPr>
        <p:txBody>
          <a:bodyPr/>
          <a:lstStyle/>
          <a:p>
            <a:r>
              <a:rPr lang="en-US" b="1" dirty="0" smtClean="0"/>
              <a:t>PlantBottle™ |  Global Packaged Water                                                                           Confidential – For Internal Use Only   August 2013</a:t>
            </a:r>
            <a:endParaRPr lang="en-US" dirty="0"/>
          </a:p>
        </p:txBody>
      </p:sp>
      <p:sp>
        <p:nvSpPr>
          <p:cNvPr id="10" name="Rounded Rectangle 9"/>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13" name="Picture 12" descr="bottle_new.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35178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273919" y="1984074"/>
            <a:ext cx="6760556" cy="45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6"/>
          <p:cNvSpPr txBox="1">
            <a:spLocks/>
          </p:cNvSpPr>
          <p:nvPr/>
        </p:nvSpPr>
        <p:spPr>
          <a:xfrm>
            <a:off x="147538" y="153801"/>
            <a:ext cx="8703163" cy="839831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latin typeface="Arial Narrow" pitchFamily="34" charset="0"/>
              </a:rPr>
              <a:t>PLANTBOTTLE</a:t>
            </a:r>
            <a:br>
              <a:rPr lang="en-US" sz="2800" dirty="0" smtClean="0">
                <a:latin typeface="Arial Narrow" pitchFamily="34" charset="0"/>
              </a:rPr>
            </a:br>
            <a:r>
              <a:rPr lang="en-US" sz="3600" b="1" dirty="0" smtClean="0">
                <a:latin typeface="Arial Narrow" pitchFamily="34" charset="0"/>
              </a:rPr>
              <a:t>RESIN IS PET RESIN</a:t>
            </a:r>
            <a:r>
              <a:rPr lang="en-US" sz="3600" dirty="0" smtClean="0"/>
              <a:t> </a:t>
            </a:r>
            <a:r>
              <a:rPr lang="en-US" sz="1600" dirty="0" smtClean="0"/>
              <a:t> </a:t>
            </a:r>
          </a:p>
          <a:p>
            <a:pPr marL="0" indent="0">
              <a:buFont typeface="Arial"/>
              <a:buNone/>
            </a:pPr>
            <a:endParaRPr lang="en-US" sz="1600" dirty="0" smtClean="0"/>
          </a:p>
          <a:p>
            <a:pPr marL="0" indent="0">
              <a:buFont typeface="Arial"/>
              <a:buNone/>
            </a:pPr>
            <a:r>
              <a:rPr lang="en-US" sz="1600" dirty="0" smtClean="0">
                <a:latin typeface="Arial" pitchFamily="34" charset="0"/>
                <a:cs typeface="Arial" pitchFamily="34" charset="0"/>
              </a:rPr>
              <a:t>The only difference is that the MEG is sourced from plants as opposed to oil.  MEG is 30% of PET by weight.</a:t>
            </a:r>
          </a:p>
          <a:p>
            <a:pPr marL="0" indent="0">
              <a:buFont typeface="Arial"/>
              <a:buNone/>
            </a:pPr>
            <a:endParaRPr lang="en-US" sz="1600" dirty="0" smtClean="0"/>
          </a:p>
        </p:txBody>
      </p:sp>
      <p:sp>
        <p:nvSpPr>
          <p:cNvPr id="5" name="Rounded Rectangle 4"/>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7" name="Picture 6"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15192566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6"/>
          <p:cNvSpPr txBox="1">
            <a:spLocks/>
          </p:cNvSpPr>
          <p:nvPr/>
        </p:nvSpPr>
        <p:spPr>
          <a:xfrm>
            <a:off x="0" y="22861"/>
            <a:ext cx="8686800" cy="288798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latin typeface="Arial Narrow" pitchFamily="34" charset="0"/>
              </a:rPr>
              <a:t>PLANTBOTTLE</a:t>
            </a:r>
            <a:r>
              <a:rPr lang="en-US" sz="4000" dirty="0" smtClean="0">
                <a:latin typeface="Arial Narrow" pitchFamily="34" charset="0"/>
              </a:rPr>
              <a:t/>
            </a:r>
            <a:br>
              <a:rPr lang="en-US" sz="4000" dirty="0" smtClean="0">
                <a:latin typeface="Arial Narrow" pitchFamily="34" charset="0"/>
              </a:rPr>
            </a:br>
            <a:r>
              <a:rPr lang="en-US" sz="4000" b="1" dirty="0" smtClean="0">
                <a:latin typeface="Arial Narrow" pitchFamily="34" charset="0"/>
              </a:rPr>
              <a:t>PET AS YOU KNOW IT</a:t>
            </a:r>
            <a:endParaRPr lang="en-US" sz="4000" b="1" dirty="0" smtClean="0"/>
          </a:p>
          <a:p>
            <a:pPr marL="0" indent="0">
              <a:buFont typeface="Arial"/>
              <a:buNone/>
            </a:pPr>
            <a:endParaRPr lang="en-US" sz="1050" dirty="0" smtClean="0"/>
          </a:p>
          <a:p>
            <a:endParaRPr lang="en-US" sz="1050" dirty="0" smtClean="0">
              <a:latin typeface="Arial" pitchFamily="34" charset="0"/>
              <a:cs typeface="Arial" pitchFamily="34" charset="0"/>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07515" y="2045971"/>
            <a:ext cx="5789929" cy="2913039"/>
          </a:xfrm>
          <a:prstGeom prst="rect">
            <a:avLst/>
          </a:prstGeom>
        </p:spPr>
      </p:pic>
      <p:sp>
        <p:nvSpPr>
          <p:cNvPr id="10" name="TextBox 9"/>
          <p:cNvSpPr txBox="1"/>
          <p:nvPr/>
        </p:nvSpPr>
        <p:spPr>
          <a:xfrm>
            <a:off x="350519" y="5196840"/>
            <a:ext cx="8503920" cy="646331"/>
          </a:xfrm>
          <a:prstGeom prst="rect">
            <a:avLst/>
          </a:prstGeom>
          <a:noFill/>
        </p:spPr>
        <p:txBody>
          <a:bodyPr wrap="square" rtlCol="0">
            <a:spAutoFit/>
          </a:bodyPr>
          <a:lstStyle/>
          <a:p>
            <a:pPr algn="ctr"/>
            <a:r>
              <a:rPr lang="en-US" b="1" dirty="0" err="1">
                <a:latin typeface="Arial" pitchFamily="34" charset="0"/>
                <a:cs typeface="Arial" pitchFamily="34" charset="0"/>
              </a:rPr>
              <a:t>PlantBottle</a:t>
            </a:r>
            <a:r>
              <a:rPr lang="en-US" b="1" dirty="0">
                <a:latin typeface="Arial" pitchFamily="34" charset="0"/>
                <a:cs typeface="Arial" pitchFamily="34" charset="0"/>
              </a:rPr>
              <a:t> is the only bottle that is Functional + Recyclable + Renewable</a:t>
            </a:r>
          </a:p>
          <a:p>
            <a:pPr algn="ctr"/>
            <a:endParaRPr lang="en-US" b="1" dirty="0"/>
          </a:p>
        </p:txBody>
      </p:sp>
      <p:sp>
        <p:nvSpPr>
          <p:cNvPr id="7" name="Rounded Rectangle 6"/>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9" name="Picture 8"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25940671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64231" y="1138686"/>
            <a:ext cx="3747650" cy="4891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6"/>
          <p:cNvSpPr txBox="1">
            <a:spLocks/>
          </p:cNvSpPr>
          <p:nvPr/>
        </p:nvSpPr>
        <p:spPr>
          <a:xfrm>
            <a:off x="282299" y="1226850"/>
            <a:ext cx="4781932" cy="419915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smtClean="0">
                <a:latin typeface="Arial" pitchFamily="34" charset="0"/>
                <a:cs typeface="Arial" pitchFamily="34" charset="0"/>
              </a:rPr>
              <a:t>Global procurement targets for </a:t>
            </a:r>
            <a:r>
              <a:rPr lang="en-US" sz="1800" dirty="0" err="1" smtClean="0">
                <a:latin typeface="Arial" pitchFamily="34" charset="0"/>
                <a:cs typeface="Arial" pitchFamily="34" charset="0"/>
              </a:rPr>
              <a:t>PlantBottle</a:t>
            </a:r>
            <a:r>
              <a:rPr lang="en-US" sz="1800" dirty="0" smtClean="0">
                <a:latin typeface="Arial" pitchFamily="34" charset="0"/>
                <a:cs typeface="Arial" pitchFamily="34" charset="0"/>
              </a:rPr>
              <a:t>™ have been met or beat every year since introduction:</a:t>
            </a:r>
          </a:p>
          <a:p>
            <a:pPr marL="0" indent="0">
              <a:buFont typeface="Arial"/>
              <a:buNone/>
            </a:pPr>
            <a:endParaRPr lang="en-US" sz="900" dirty="0" smtClean="0">
              <a:latin typeface="Arial" pitchFamily="34" charset="0"/>
              <a:cs typeface="Arial" pitchFamily="34" charset="0"/>
            </a:endParaRPr>
          </a:p>
          <a:p>
            <a:r>
              <a:rPr lang="en-US" sz="1400" dirty="0" smtClean="0">
                <a:latin typeface="Arial" pitchFamily="34" charset="0"/>
                <a:cs typeface="Arial" pitchFamily="34" charset="0"/>
              </a:rPr>
              <a:t>2010 Target: 15-20%  (14.5% Achieved)</a:t>
            </a:r>
          </a:p>
          <a:p>
            <a:r>
              <a:rPr lang="en-US" sz="1400" dirty="0" smtClean="0">
                <a:latin typeface="Arial" pitchFamily="34" charset="0"/>
                <a:cs typeface="Arial" pitchFamily="34" charset="0"/>
              </a:rPr>
              <a:t>2011 Target: 10-15%  (6.5% Achieved)</a:t>
            </a:r>
          </a:p>
          <a:p>
            <a:r>
              <a:rPr lang="en-US" sz="1400" dirty="0" smtClean="0">
                <a:latin typeface="Arial" pitchFamily="34" charset="0"/>
                <a:cs typeface="Arial" pitchFamily="34" charset="0"/>
              </a:rPr>
              <a:t>2012 Target: 10-15%  (14% Achieved)</a:t>
            </a:r>
          </a:p>
          <a:p>
            <a:pPr marL="0" indent="0">
              <a:buFont typeface="Arial"/>
              <a:buNone/>
            </a:pPr>
            <a:endParaRPr lang="en-US" sz="900" dirty="0" smtClean="0">
              <a:latin typeface="Arial" pitchFamily="34" charset="0"/>
              <a:cs typeface="Arial" pitchFamily="34" charset="0"/>
            </a:endParaRPr>
          </a:p>
          <a:p>
            <a:pPr marL="0" indent="0">
              <a:buFont typeface="Arial"/>
              <a:buNone/>
            </a:pPr>
            <a:r>
              <a:rPr lang="en-US" sz="1800" dirty="0" smtClean="0">
                <a:latin typeface="Arial" pitchFamily="34" charset="0"/>
                <a:cs typeface="Arial" pitchFamily="34" charset="0"/>
              </a:rPr>
              <a:t>Market conditions look very favorable for </a:t>
            </a:r>
            <a:r>
              <a:rPr lang="en-US" sz="1800" dirty="0" err="1" smtClean="0">
                <a:latin typeface="Arial" pitchFamily="34" charset="0"/>
                <a:cs typeface="Arial" pitchFamily="34" charset="0"/>
              </a:rPr>
              <a:t>PlantBottle</a:t>
            </a:r>
            <a:r>
              <a:rPr lang="en-US" sz="1800" dirty="0" smtClean="0">
                <a:latin typeface="Arial" pitchFamily="34" charset="0"/>
                <a:cs typeface="Arial" pitchFamily="34" charset="0"/>
              </a:rPr>
              <a:t> program over next couple years with traditional MEG prices increasing</a:t>
            </a:r>
          </a:p>
          <a:p>
            <a:pPr marL="0" indent="0">
              <a:buFont typeface="Arial"/>
              <a:buNone/>
            </a:pPr>
            <a:endParaRPr lang="en-US" sz="900" dirty="0" smtClean="0">
              <a:latin typeface="Arial" pitchFamily="34" charset="0"/>
              <a:cs typeface="Arial" pitchFamily="34" charset="0"/>
            </a:endParaRPr>
          </a:p>
          <a:p>
            <a:pPr marL="0" indent="0">
              <a:buFont typeface="Arial"/>
              <a:buNone/>
            </a:pPr>
            <a:r>
              <a:rPr lang="en-US" sz="1800" dirty="0" smtClean="0">
                <a:latin typeface="Arial" pitchFamily="34" charset="0"/>
                <a:cs typeface="Arial" pitchFamily="34" charset="0"/>
              </a:rPr>
              <a:t>Global average on-cost for </a:t>
            </a:r>
            <a:r>
              <a:rPr lang="en-US" sz="1800" dirty="0" err="1" smtClean="0">
                <a:latin typeface="Arial" pitchFamily="34" charset="0"/>
                <a:cs typeface="Arial" pitchFamily="34" charset="0"/>
              </a:rPr>
              <a:t>PlantBottle</a:t>
            </a:r>
            <a:r>
              <a:rPr lang="en-US" sz="1800" dirty="0" smtClean="0">
                <a:latin typeface="Arial" pitchFamily="34" charset="0"/>
                <a:cs typeface="Arial" pitchFamily="34" charset="0"/>
              </a:rPr>
              <a:t> expected to drop to 7% in 2013.</a:t>
            </a:r>
          </a:p>
          <a:p>
            <a:pPr marL="0" indent="0">
              <a:buFont typeface="Arial"/>
              <a:buNone/>
            </a:pPr>
            <a:endParaRPr lang="en-US" sz="900" dirty="0" smtClean="0">
              <a:latin typeface="Arial" pitchFamily="34" charset="0"/>
              <a:cs typeface="Arial" pitchFamily="34" charset="0"/>
            </a:endParaRPr>
          </a:p>
          <a:p>
            <a:pPr marL="0" indent="0">
              <a:buFont typeface="Arial"/>
              <a:buNone/>
            </a:pPr>
            <a:r>
              <a:rPr lang="en-US" sz="1800" dirty="0" smtClean="0">
                <a:latin typeface="Arial" pitchFamily="34" charset="0"/>
                <a:cs typeface="Arial" pitchFamily="34" charset="0"/>
              </a:rPr>
              <a:t>Water packaging requires less resin than other categories.  </a:t>
            </a:r>
            <a:r>
              <a:rPr lang="en-US" sz="1800" dirty="0" err="1" smtClean="0">
                <a:latin typeface="Arial" pitchFamily="34" charset="0"/>
                <a:cs typeface="Arial" pitchFamily="34" charset="0"/>
              </a:rPr>
              <a:t>Oncost</a:t>
            </a:r>
            <a:r>
              <a:rPr lang="en-US" sz="1800" dirty="0" smtClean="0">
                <a:latin typeface="Arial" pitchFamily="34" charset="0"/>
                <a:cs typeface="Arial" pitchFamily="34" charset="0"/>
              </a:rPr>
              <a:t> for </a:t>
            </a:r>
            <a:r>
              <a:rPr lang="en-US" sz="1800" dirty="0" err="1" smtClean="0">
                <a:latin typeface="Arial" pitchFamily="34" charset="0"/>
                <a:cs typeface="Arial" pitchFamily="34" charset="0"/>
              </a:rPr>
              <a:t>PlantBottle</a:t>
            </a:r>
            <a:r>
              <a:rPr lang="en-US" sz="1800" dirty="0" smtClean="0">
                <a:latin typeface="Arial" pitchFamily="34" charset="0"/>
                <a:cs typeface="Arial" pitchFamily="34" charset="0"/>
              </a:rPr>
              <a:t> is below TCCC average of $0.03 to $0.04 per unit case.</a:t>
            </a:r>
          </a:p>
          <a:p>
            <a:pPr marL="0" indent="0">
              <a:buFont typeface="Arial"/>
              <a:buNone/>
            </a:pPr>
            <a:endParaRPr lang="en-US" sz="1800" dirty="0" smtClean="0"/>
          </a:p>
          <a:p>
            <a:pPr marL="0" indent="0">
              <a:buFont typeface="Arial"/>
              <a:buNone/>
            </a:pPr>
            <a:endParaRPr lang="en-US" sz="1800" dirty="0" smtClean="0"/>
          </a:p>
        </p:txBody>
      </p:sp>
      <p:sp>
        <p:nvSpPr>
          <p:cNvPr id="7" name="Content Placeholder 6"/>
          <p:cNvSpPr txBox="1">
            <a:spLocks/>
          </p:cNvSpPr>
          <p:nvPr/>
        </p:nvSpPr>
        <p:spPr>
          <a:xfrm>
            <a:off x="70338" y="46307"/>
            <a:ext cx="8686800" cy="288798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800" dirty="0" smtClean="0">
                <a:latin typeface="Arial Narrow" pitchFamily="34" charset="0"/>
              </a:rPr>
              <a:t>PLANTBOTTLE</a:t>
            </a:r>
            <a:r>
              <a:rPr lang="en-US" sz="4000" dirty="0" smtClean="0">
                <a:latin typeface="Arial Narrow" pitchFamily="34" charset="0"/>
              </a:rPr>
              <a:t/>
            </a:r>
            <a:br>
              <a:rPr lang="en-US" sz="4000" dirty="0" smtClean="0">
                <a:latin typeface="Arial Narrow" pitchFamily="34" charset="0"/>
              </a:rPr>
            </a:br>
            <a:r>
              <a:rPr lang="en-US" sz="4000" b="1" dirty="0" smtClean="0">
                <a:latin typeface="Arial Narrow" pitchFamily="34" charset="0"/>
              </a:rPr>
              <a:t>RESIN PRICES</a:t>
            </a:r>
            <a:endParaRPr lang="en-US" sz="4000" b="1" dirty="0" smtClean="0"/>
          </a:p>
          <a:p>
            <a:pPr marL="0" indent="0">
              <a:buFont typeface="Arial"/>
              <a:buNone/>
            </a:pPr>
            <a:endParaRPr lang="en-US" sz="1050" dirty="0" smtClean="0"/>
          </a:p>
          <a:p>
            <a:endParaRPr lang="en-US" sz="1050" dirty="0" smtClean="0">
              <a:latin typeface="Arial" pitchFamily="34" charset="0"/>
              <a:cs typeface="Arial" pitchFamily="34" charset="0"/>
            </a:endParaRPr>
          </a:p>
        </p:txBody>
      </p:sp>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7607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185463" y="1418108"/>
            <a:ext cx="5023722" cy="4199158"/>
          </a:xfrm>
          <a:prstGeom prst="rect">
            <a:avLst/>
          </a:prstGeom>
        </p:spPr>
        <p:txBody>
          <a:bodyPr vert="horz" lIns="198114" tIns="99057" rIns="198114" bIns="99057" rtlCol="0">
            <a:noAutofit/>
          </a:bodyPr>
          <a:lstStyle>
            <a:lvl1pPr marL="228600" indent="-228600" algn="l" defTabSz="1981139" rtl="0" eaLnBrk="1" latinLnBrk="0" hangingPunct="1">
              <a:spcBef>
                <a:spcPct val="20000"/>
              </a:spcBef>
              <a:buFont typeface="Arial" pitchFamily="34" charset="0"/>
              <a:buChar char="•"/>
              <a:defRPr sz="4000" kern="1200">
                <a:solidFill>
                  <a:schemeClr val="tx2">
                    <a:lumMod val="75000"/>
                  </a:schemeClr>
                </a:solidFill>
                <a:latin typeface="Arial Rounded MT Bold" pitchFamily="34" charset="0"/>
                <a:ea typeface="+mn-ea"/>
                <a:cs typeface="+mn-cs"/>
              </a:defRPr>
            </a:lvl1pPr>
            <a:lvl2pPr marL="800100" indent="-342900" algn="l" defTabSz="1981139" rtl="0" eaLnBrk="1" latinLnBrk="0" hangingPunct="1">
              <a:spcBef>
                <a:spcPct val="20000"/>
              </a:spcBef>
              <a:buFont typeface="Arial" pitchFamily="34" charset="0"/>
              <a:buChar char="–"/>
              <a:tabLst/>
              <a:defRPr sz="3600" kern="1200">
                <a:solidFill>
                  <a:schemeClr val="tx2">
                    <a:lumMod val="75000"/>
                  </a:schemeClr>
                </a:solidFill>
                <a:latin typeface="Arial Rounded MT Bold" pitchFamily="34" charset="0"/>
                <a:ea typeface="+mn-ea"/>
                <a:cs typeface="+mn-cs"/>
              </a:defRPr>
            </a:lvl2pPr>
            <a:lvl3pPr marL="1668463" indent="-411163" algn="l" defTabSz="1981139" rtl="0" eaLnBrk="1" latinLnBrk="0" hangingPunct="1">
              <a:spcBef>
                <a:spcPct val="20000"/>
              </a:spcBef>
              <a:buFont typeface="Arial" pitchFamily="34" charset="0"/>
              <a:buChar char="•"/>
              <a:tabLst>
                <a:tab pos="1600200" algn="l"/>
              </a:tabLst>
              <a:defRPr sz="2800" kern="1200">
                <a:solidFill>
                  <a:schemeClr val="tx2">
                    <a:lumMod val="75000"/>
                  </a:schemeClr>
                </a:solidFill>
                <a:latin typeface="Arial Rounded MT Bold" pitchFamily="34" charset="0"/>
                <a:ea typeface="+mn-ea"/>
                <a:cs typeface="+mn-cs"/>
              </a:defRPr>
            </a:lvl3pPr>
            <a:lvl4pPr marL="3466993" indent="-495285" algn="l" defTabSz="1981139" rtl="0" eaLnBrk="1" latinLnBrk="0" hangingPunct="1">
              <a:spcBef>
                <a:spcPct val="20000"/>
              </a:spcBef>
              <a:buFont typeface="Arial" pitchFamily="34" charset="0"/>
              <a:buChar char="–"/>
              <a:defRPr sz="2000" kern="1200">
                <a:solidFill>
                  <a:schemeClr val="tx2">
                    <a:lumMod val="75000"/>
                  </a:schemeClr>
                </a:solidFill>
                <a:latin typeface="Arial Rounded MT Bold" pitchFamily="34" charset="0"/>
                <a:ea typeface="+mn-ea"/>
                <a:cs typeface="+mn-cs"/>
              </a:defRPr>
            </a:lvl4pPr>
            <a:lvl5pPr marL="4457563" indent="-495285" algn="l" defTabSz="1981139" rtl="0" eaLnBrk="1" latinLnBrk="0" hangingPunct="1">
              <a:spcBef>
                <a:spcPct val="20000"/>
              </a:spcBef>
              <a:buFont typeface="Arial" pitchFamily="34" charset="0"/>
              <a:buChar char="»"/>
              <a:defRPr sz="2000" kern="1200">
                <a:solidFill>
                  <a:schemeClr val="tx2">
                    <a:lumMod val="75000"/>
                  </a:schemeClr>
                </a:solidFill>
                <a:latin typeface="Arial Rounded MT Bold" pitchFamily="34" charset="0"/>
                <a:ea typeface="+mn-ea"/>
                <a:cs typeface="+mn-cs"/>
              </a:defRPr>
            </a:lvl5pPr>
            <a:lvl6pPr marL="5448132"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6pPr>
            <a:lvl7pPr marL="6438702"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7pPr>
            <a:lvl8pPr marL="7429271"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8pPr>
            <a:lvl9pPr marL="8419841"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9pPr>
          </a:lstStyle>
          <a:p>
            <a:pPr marL="0" indent="0">
              <a:buNone/>
            </a:pPr>
            <a:r>
              <a:rPr lang="en-US" sz="1600" dirty="0" err="1" smtClean="0">
                <a:solidFill>
                  <a:schemeClr val="tx1"/>
                </a:solidFill>
              </a:rPr>
              <a:t>PlantBottle</a:t>
            </a:r>
            <a:r>
              <a:rPr lang="en-US" sz="1600" dirty="0" smtClean="0">
                <a:solidFill>
                  <a:schemeClr val="tx1"/>
                </a:solidFill>
              </a:rPr>
              <a:t> </a:t>
            </a:r>
            <a:r>
              <a:rPr lang="en-US" sz="1600" dirty="0">
                <a:solidFill>
                  <a:schemeClr val="tx1"/>
                </a:solidFill>
              </a:rPr>
              <a:t>currently has a </a:t>
            </a:r>
            <a:r>
              <a:rPr lang="en-US" sz="1600" dirty="0" smtClean="0">
                <a:solidFill>
                  <a:schemeClr val="tx1"/>
                </a:solidFill>
              </a:rPr>
              <a:t>small resin </a:t>
            </a:r>
            <a:r>
              <a:rPr lang="en-US" sz="1600" dirty="0">
                <a:solidFill>
                  <a:schemeClr val="tx1"/>
                </a:solidFill>
              </a:rPr>
              <a:t>upcharge due to </a:t>
            </a:r>
            <a:r>
              <a:rPr lang="en-US" sz="1600" dirty="0" err="1">
                <a:solidFill>
                  <a:schemeClr val="tx1"/>
                </a:solidFill>
              </a:rPr>
              <a:t>unoptimized</a:t>
            </a:r>
            <a:r>
              <a:rPr lang="en-US" sz="1600" dirty="0">
                <a:solidFill>
                  <a:schemeClr val="tx1"/>
                </a:solidFill>
              </a:rPr>
              <a:t> supply </a:t>
            </a:r>
            <a:r>
              <a:rPr lang="en-US" sz="1600" dirty="0" smtClean="0">
                <a:solidFill>
                  <a:schemeClr val="tx1"/>
                </a:solidFill>
              </a:rPr>
              <a:t>chain. Long </a:t>
            </a:r>
            <a:r>
              <a:rPr lang="en-US" sz="1600" dirty="0">
                <a:solidFill>
                  <a:schemeClr val="tx1"/>
                </a:solidFill>
              </a:rPr>
              <a:t>term, </a:t>
            </a:r>
            <a:r>
              <a:rPr lang="en-US" sz="1600" dirty="0" err="1" smtClean="0">
                <a:solidFill>
                  <a:schemeClr val="tx1"/>
                </a:solidFill>
              </a:rPr>
              <a:t>PlantBottle</a:t>
            </a:r>
            <a:r>
              <a:rPr lang="en-US" sz="1600" dirty="0" smtClean="0">
                <a:solidFill>
                  <a:schemeClr val="tx1"/>
                </a:solidFill>
              </a:rPr>
              <a:t> </a:t>
            </a:r>
            <a:r>
              <a:rPr lang="en-US" sz="1600" dirty="0">
                <a:solidFill>
                  <a:schemeClr val="tx1"/>
                </a:solidFill>
              </a:rPr>
              <a:t>resin will be at parity or better than traditional </a:t>
            </a:r>
            <a:r>
              <a:rPr lang="en-US" sz="1600" dirty="0" smtClean="0">
                <a:solidFill>
                  <a:schemeClr val="tx1"/>
                </a:solidFill>
              </a:rPr>
              <a:t>oil-based resin</a:t>
            </a:r>
            <a:r>
              <a:rPr lang="en-US" sz="1600" dirty="0">
                <a:solidFill>
                  <a:schemeClr val="tx1"/>
                </a:solidFill>
              </a:rPr>
              <a:t>. </a:t>
            </a:r>
            <a:endParaRPr lang="en-US" sz="1600" dirty="0" smtClean="0">
              <a:solidFill>
                <a:schemeClr val="tx1"/>
              </a:solidFill>
            </a:endParaRPr>
          </a:p>
          <a:p>
            <a:pPr marL="0" indent="0">
              <a:buNone/>
            </a:pPr>
            <a:endParaRPr lang="en-US" sz="1600" dirty="0" smtClean="0">
              <a:solidFill>
                <a:schemeClr val="tx1"/>
              </a:solidFill>
            </a:endParaRPr>
          </a:p>
          <a:p>
            <a:pPr marL="0" indent="0">
              <a:buNone/>
            </a:pPr>
            <a:r>
              <a:rPr lang="en-US" sz="1600" dirty="0">
                <a:solidFill>
                  <a:schemeClr val="tx1"/>
                </a:solidFill>
              </a:rPr>
              <a:t>B</a:t>
            </a:r>
            <a:r>
              <a:rPr lang="en-US" sz="1600" dirty="0" smtClean="0">
                <a:solidFill>
                  <a:schemeClr val="tx1"/>
                </a:solidFill>
              </a:rPr>
              <a:t>e </a:t>
            </a:r>
            <a:r>
              <a:rPr lang="en-US" sz="1600" dirty="0">
                <a:solidFill>
                  <a:schemeClr val="tx1"/>
                </a:solidFill>
              </a:rPr>
              <a:t>creative about offsetting the </a:t>
            </a:r>
            <a:r>
              <a:rPr lang="en-US" sz="1600" dirty="0" smtClean="0">
                <a:solidFill>
                  <a:schemeClr val="tx1"/>
                </a:solidFill>
              </a:rPr>
              <a:t>upcharge in short term.  Pair with savings like:</a:t>
            </a:r>
          </a:p>
          <a:p>
            <a:r>
              <a:rPr lang="en-US" sz="1600" dirty="0">
                <a:solidFill>
                  <a:schemeClr val="tx1"/>
                </a:solidFill>
              </a:rPr>
              <a:t>S</a:t>
            </a:r>
            <a:r>
              <a:rPr lang="en-US" sz="1600" dirty="0" smtClean="0">
                <a:solidFill>
                  <a:schemeClr val="tx1"/>
                </a:solidFill>
              </a:rPr>
              <a:t>upply </a:t>
            </a:r>
            <a:r>
              <a:rPr lang="en-US" sz="1600" dirty="0">
                <a:solidFill>
                  <a:schemeClr val="tx1"/>
                </a:solidFill>
              </a:rPr>
              <a:t>chain </a:t>
            </a:r>
            <a:r>
              <a:rPr lang="en-US" sz="1600" dirty="0" smtClean="0">
                <a:solidFill>
                  <a:schemeClr val="tx1"/>
                </a:solidFill>
              </a:rPr>
              <a:t>optimization (Dasani)</a:t>
            </a:r>
          </a:p>
          <a:p>
            <a:r>
              <a:rPr lang="en-US" sz="1600" dirty="0" err="1" smtClean="0">
                <a:solidFill>
                  <a:schemeClr val="tx1"/>
                </a:solidFill>
              </a:rPr>
              <a:t>Ecoflex</a:t>
            </a:r>
            <a:r>
              <a:rPr lang="en-US" sz="1600" dirty="0" smtClean="0">
                <a:solidFill>
                  <a:schemeClr val="tx1"/>
                </a:solidFill>
              </a:rPr>
              <a:t> </a:t>
            </a:r>
            <a:r>
              <a:rPr lang="en-US" sz="1600" dirty="0" err="1" smtClean="0">
                <a:solidFill>
                  <a:schemeClr val="tx1"/>
                </a:solidFill>
              </a:rPr>
              <a:t>lightweighting</a:t>
            </a:r>
            <a:r>
              <a:rPr lang="en-US" sz="1600" dirty="0" smtClean="0">
                <a:solidFill>
                  <a:schemeClr val="tx1"/>
                </a:solidFill>
              </a:rPr>
              <a:t> (</a:t>
            </a:r>
            <a:r>
              <a:rPr lang="en-US" sz="1600" dirty="0" err="1" smtClean="0">
                <a:solidFill>
                  <a:schemeClr val="tx1"/>
                </a:solidFill>
              </a:rPr>
              <a:t>iLOHAS</a:t>
            </a:r>
            <a:r>
              <a:rPr lang="en-US" sz="1600" dirty="0" smtClean="0">
                <a:solidFill>
                  <a:schemeClr val="tx1"/>
                </a:solidFill>
              </a:rPr>
              <a:t>, </a:t>
            </a:r>
            <a:r>
              <a:rPr lang="en-US" sz="1600" dirty="0" err="1" smtClean="0">
                <a:solidFill>
                  <a:schemeClr val="tx1"/>
                </a:solidFill>
              </a:rPr>
              <a:t>Ciel</a:t>
            </a:r>
            <a:r>
              <a:rPr lang="en-US" sz="1600" dirty="0" smtClean="0">
                <a:solidFill>
                  <a:schemeClr val="tx1"/>
                </a:solidFill>
              </a:rPr>
              <a:t>)</a:t>
            </a:r>
          </a:p>
          <a:p>
            <a:r>
              <a:rPr lang="en-US" sz="1600" dirty="0" smtClean="0">
                <a:solidFill>
                  <a:schemeClr val="tx1"/>
                </a:solidFill>
              </a:rPr>
              <a:t>Tax and regulatory breaks (</a:t>
            </a:r>
            <a:r>
              <a:rPr lang="en-US" sz="1600" dirty="0" err="1" smtClean="0">
                <a:solidFill>
                  <a:schemeClr val="tx1"/>
                </a:solidFill>
              </a:rPr>
              <a:t>Bonaqua</a:t>
            </a:r>
            <a:r>
              <a:rPr lang="en-US" sz="1600" dirty="0" smtClean="0">
                <a:solidFill>
                  <a:schemeClr val="tx1"/>
                </a:solidFill>
              </a:rPr>
              <a:t>)</a:t>
            </a:r>
          </a:p>
          <a:p>
            <a:r>
              <a:rPr lang="en-US" sz="1600" dirty="0" smtClean="0">
                <a:solidFill>
                  <a:schemeClr val="tx1"/>
                </a:solidFill>
              </a:rPr>
              <a:t>Retailer stocking fee breaks (</a:t>
            </a:r>
            <a:r>
              <a:rPr lang="en-US" sz="1600" dirty="0" err="1" smtClean="0">
                <a:solidFill>
                  <a:schemeClr val="tx1"/>
                </a:solidFill>
              </a:rPr>
              <a:t>Vio</a:t>
            </a:r>
            <a:r>
              <a:rPr lang="en-US" sz="1600" dirty="0" smtClean="0">
                <a:solidFill>
                  <a:schemeClr val="tx1"/>
                </a:solidFill>
              </a:rPr>
              <a:t>)</a:t>
            </a:r>
          </a:p>
          <a:p>
            <a:pPr marL="0" indent="0">
              <a:buNone/>
            </a:pPr>
            <a:endParaRPr lang="en-US" sz="1600" dirty="0">
              <a:solidFill>
                <a:schemeClr val="tx1"/>
              </a:solidFill>
            </a:endParaRPr>
          </a:p>
          <a:p>
            <a:pPr marL="0" indent="0">
              <a:buNone/>
            </a:pPr>
            <a:r>
              <a:rPr lang="en-US" sz="1600" dirty="0" smtClean="0">
                <a:solidFill>
                  <a:schemeClr val="tx1"/>
                </a:solidFill>
              </a:rPr>
              <a:t>As the up charge is likely to be short-term, it’s important to present PlantBottle within the broader Brand strategic framework and innovation pipeline.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79366" y="1261244"/>
            <a:ext cx="3509692" cy="2611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6"/>
          <p:cNvSpPr txBox="1">
            <a:spLocks/>
          </p:cNvSpPr>
          <p:nvPr/>
        </p:nvSpPr>
        <p:spPr>
          <a:xfrm>
            <a:off x="-1" y="22861"/>
            <a:ext cx="10161917" cy="288798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4000" b="1" dirty="0" smtClean="0">
                <a:latin typeface="Arial Narrow" pitchFamily="34" charset="0"/>
              </a:rPr>
              <a:t>FRANCHISE LAUNCH COMMITMENT</a:t>
            </a:r>
          </a:p>
          <a:p>
            <a:pPr marL="0" indent="0">
              <a:buFont typeface="Arial"/>
              <a:buNone/>
            </a:pPr>
            <a:r>
              <a:rPr lang="en-US" sz="2800" dirty="0" smtClean="0">
                <a:latin typeface="Arial Narrow" pitchFamily="34" charset="0"/>
              </a:rPr>
              <a:t>INCREASING</a:t>
            </a:r>
            <a:endParaRPr lang="en-US" sz="2800" dirty="0" smtClean="0"/>
          </a:p>
          <a:p>
            <a:pPr marL="0" indent="0">
              <a:buFont typeface="Arial"/>
              <a:buNone/>
            </a:pPr>
            <a:endParaRPr lang="en-US" sz="1050" dirty="0" smtClean="0"/>
          </a:p>
          <a:p>
            <a:endParaRPr lang="en-US" sz="1050" dirty="0" smtClean="0">
              <a:latin typeface="Arial" pitchFamily="34" charset="0"/>
              <a:cs typeface="Arial" pitchFamily="34" charset="0"/>
            </a:endParaRPr>
          </a:p>
        </p:txBody>
      </p:sp>
      <p:sp>
        <p:nvSpPr>
          <p:cNvPr id="7" name="Rounded Rectangle 6"/>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Content Placeholder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8197" y="4282302"/>
            <a:ext cx="3510861" cy="2238366"/>
          </a:xfrm>
          <a:prstGeom prst="rect">
            <a:avLst/>
          </a:prstGeom>
        </p:spPr>
      </p:pic>
    </p:spTree>
    <p:extLst>
      <p:ext uri="{BB962C8B-B14F-4D97-AF65-F5344CB8AC3E}">
        <p14:creationId xmlns:p14="http://schemas.microsoft.com/office/powerpoint/2010/main" val="2200434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4535009"/>
            <a:ext cx="2813538" cy="1692771"/>
          </a:xfrm>
          <a:prstGeom prst="rect">
            <a:avLst/>
          </a:prstGeom>
          <a:noFill/>
        </p:spPr>
        <p:txBody>
          <a:bodyPr wrap="square" rtlCol="0">
            <a:spAutoFit/>
          </a:bodyPr>
          <a:lstStyle/>
          <a:p>
            <a:pPr algn="ctr"/>
            <a:r>
              <a:rPr lang="en-US" sz="2400" dirty="0" err="1" smtClean="0">
                <a:solidFill>
                  <a:schemeClr val="tx1">
                    <a:lumMod val="75000"/>
                    <a:lumOff val="25000"/>
                  </a:schemeClr>
                </a:solidFill>
                <a:latin typeface="Arial Rounded MT Bold" pitchFamily="34" charset="0"/>
                <a:cs typeface="Arial" pitchFamily="34" charset="0"/>
              </a:rPr>
              <a:t>PlantBottle</a:t>
            </a:r>
            <a:r>
              <a:rPr lang="en-US" sz="2400" dirty="0" smtClean="0">
                <a:solidFill>
                  <a:schemeClr val="tx1">
                    <a:lumMod val="75000"/>
                    <a:lumOff val="25000"/>
                  </a:schemeClr>
                </a:solidFill>
                <a:latin typeface="Arial Rounded MT Bold" pitchFamily="34" charset="0"/>
                <a:cs typeface="Arial" pitchFamily="34" charset="0"/>
              </a:rPr>
              <a:t> 1.0</a:t>
            </a:r>
          </a:p>
          <a:p>
            <a:pPr marL="285750" indent="-285750" algn="l">
              <a:buFont typeface="Wingdings" pitchFamily="2" charset="2"/>
              <a:buChar char="ü"/>
            </a:pPr>
            <a:r>
              <a:rPr lang="en-US" sz="1600" dirty="0" smtClean="0">
                <a:solidFill>
                  <a:schemeClr val="tx1">
                    <a:lumMod val="75000"/>
                    <a:lumOff val="25000"/>
                  </a:schemeClr>
                </a:solidFill>
                <a:latin typeface="Arial Rounded MT Bold" pitchFamily="34" charset="0"/>
                <a:cs typeface="Arial" pitchFamily="34" charset="0"/>
              </a:rPr>
              <a:t>Commercially viable </a:t>
            </a:r>
            <a:r>
              <a:rPr lang="en-US" sz="1600" dirty="0">
                <a:solidFill>
                  <a:schemeClr val="tx1">
                    <a:lumMod val="75000"/>
                    <a:lumOff val="25000"/>
                  </a:schemeClr>
                </a:solidFill>
                <a:latin typeface="Arial Rounded MT Bold" pitchFamily="34" charset="0"/>
                <a:cs typeface="Arial" pitchFamily="34" charset="0"/>
              </a:rPr>
              <a:t>t</a:t>
            </a:r>
            <a:r>
              <a:rPr lang="en-US" sz="1600" dirty="0" smtClean="0">
                <a:solidFill>
                  <a:schemeClr val="tx1">
                    <a:lumMod val="75000"/>
                    <a:lumOff val="25000"/>
                  </a:schemeClr>
                </a:solidFill>
                <a:latin typeface="Arial Rounded MT Bold" pitchFamily="34" charset="0"/>
                <a:cs typeface="Arial" pitchFamily="34" charset="0"/>
              </a:rPr>
              <a:t>oday</a:t>
            </a:r>
          </a:p>
          <a:p>
            <a:pPr marL="285750" indent="-285750" algn="l">
              <a:buFont typeface="Wingdings" pitchFamily="2" charset="2"/>
              <a:buChar char="ü"/>
            </a:pPr>
            <a:r>
              <a:rPr lang="en-US" sz="1600" dirty="0" smtClean="0">
                <a:solidFill>
                  <a:schemeClr val="tx1">
                    <a:lumMod val="75000"/>
                    <a:lumOff val="25000"/>
                  </a:schemeClr>
                </a:solidFill>
                <a:latin typeface="Arial Rounded MT Bold" pitchFamily="34" charset="0"/>
                <a:cs typeface="Arial" pitchFamily="34" charset="0"/>
              </a:rPr>
              <a:t>30% plant-based</a:t>
            </a:r>
          </a:p>
          <a:p>
            <a:pPr marL="285750" indent="-285750" algn="l">
              <a:buFont typeface="Wingdings" pitchFamily="2" charset="2"/>
              <a:buChar char="ü"/>
            </a:pPr>
            <a:r>
              <a:rPr lang="en-US" sz="1600" dirty="0" smtClean="0">
                <a:solidFill>
                  <a:schemeClr val="tx1">
                    <a:lumMod val="75000"/>
                    <a:lumOff val="25000"/>
                  </a:schemeClr>
                </a:solidFill>
                <a:latin typeface="Arial Rounded MT Bold" pitchFamily="34" charset="0"/>
                <a:cs typeface="Arial" pitchFamily="34" charset="0"/>
              </a:rPr>
              <a:t>Source: industrial grown sugarcane</a:t>
            </a:r>
            <a:endParaRPr lang="en-US" sz="1600" dirty="0">
              <a:solidFill>
                <a:schemeClr val="tx1">
                  <a:lumMod val="75000"/>
                  <a:lumOff val="25000"/>
                </a:schemeClr>
              </a:solidFill>
              <a:latin typeface="Arial Rounded MT Bold" pitchFamily="34" charset="0"/>
              <a:cs typeface="Arial" pitchFamily="34" charset="0"/>
            </a:endParaRPr>
          </a:p>
        </p:txBody>
      </p:sp>
      <p:sp>
        <p:nvSpPr>
          <p:cNvPr id="3" name="TextBox 2"/>
          <p:cNvSpPr txBox="1"/>
          <p:nvPr/>
        </p:nvSpPr>
        <p:spPr>
          <a:xfrm>
            <a:off x="3118339" y="4488117"/>
            <a:ext cx="3297418" cy="1692771"/>
          </a:xfrm>
          <a:prstGeom prst="rect">
            <a:avLst/>
          </a:prstGeom>
          <a:noFill/>
        </p:spPr>
        <p:txBody>
          <a:bodyPr wrap="square" rtlCol="0">
            <a:spAutoFit/>
          </a:bodyPr>
          <a:lstStyle/>
          <a:p>
            <a:pPr algn="ctr"/>
            <a:r>
              <a:rPr lang="en-US" sz="2400" dirty="0" smtClean="0">
                <a:solidFill>
                  <a:schemeClr val="tx1">
                    <a:lumMod val="75000"/>
                    <a:lumOff val="25000"/>
                  </a:schemeClr>
                </a:solidFill>
                <a:latin typeface="Arial Rounded MT Bold" pitchFamily="34" charset="0"/>
                <a:cs typeface="Arial" pitchFamily="34" charset="0"/>
              </a:rPr>
              <a:t>Biomass</a:t>
            </a:r>
          </a:p>
          <a:p>
            <a:pPr marL="285750" indent="-285750" algn="l">
              <a:buFont typeface="Wingdings" pitchFamily="2" charset="2"/>
              <a:buChar char="ü"/>
            </a:pPr>
            <a:r>
              <a:rPr lang="en-US" sz="1600" dirty="0" smtClean="0">
                <a:solidFill>
                  <a:schemeClr val="tx1">
                    <a:lumMod val="75000"/>
                    <a:lumOff val="25000"/>
                  </a:schemeClr>
                </a:solidFill>
                <a:latin typeface="Arial Rounded MT Bold" pitchFamily="34" charset="0"/>
                <a:cs typeface="Arial" pitchFamily="34" charset="0"/>
              </a:rPr>
              <a:t>Produced today</a:t>
            </a:r>
          </a:p>
          <a:p>
            <a:pPr marL="285750" indent="-285750" algn="l">
              <a:buFont typeface="Wingdings" pitchFamily="2" charset="2"/>
              <a:buChar char="ü"/>
            </a:pPr>
            <a:r>
              <a:rPr lang="en-US" sz="1600" dirty="0" smtClean="0">
                <a:solidFill>
                  <a:schemeClr val="tx1">
                    <a:lumMod val="75000"/>
                    <a:lumOff val="25000"/>
                  </a:schemeClr>
                </a:solidFill>
                <a:latin typeface="Arial Rounded MT Bold" pitchFamily="34" charset="0"/>
                <a:cs typeface="Arial" pitchFamily="34" charset="0"/>
              </a:rPr>
              <a:t>Commercially viable by 2014</a:t>
            </a:r>
          </a:p>
          <a:p>
            <a:pPr marL="285750" indent="-285750" algn="l">
              <a:buFont typeface="Wingdings" pitchFamily="2" charset="2"/>
              <a:buChar char="ü"/>
            </a:pPr>
            <a:r>
              <a:rPr lang="en-US" sz="1600" dirty="0" smtClean="0">
                <a:solidFill>
                  <a:schemeClr val="tx1">
                    <a:lumMod val="75000"/>
                    <a:lumOff val="25000"/>
                  </a:schemeClr>
                </a:solidFill>
                <a:latin typeface="Arial Rounded MT Bold" pitchFamily="34" charset="0"/>
                <a:cs typeface="Arial" pitchFamily="34" charset="0"/>
              </a:rPr>
              <a:t>30% plant-based</a:t>
            </a:r>
          </a:p>
          <a:p>
            <a:pPr marL="285750" indent="-285750" algn="l">
              <a:buFont typeface="Wingdings" pitchFamily="2" charset="2"/>
              <a:buChar char="ü"/>
            </a:pPr>
            <a:r>
              <a:rPr lang="en-US" sz="1600" dirty="0" smtClean="0">
                <a:solidFill>
                  <a:schemeClr val="tx1">
                    <a:lumMod val="75000"/>
                    <a:lumOff val="25000"/>
                  </a:schemeClr>
                </a:solidFill>
                <a:latin typeface="Arial Rounded MT Bold" pitchFamily="34" charset="0"/>
                <a:cs typeface="Arial" pitchFamily="34" charset="0"/>
              </a:rPr>
              <a:t>Source:  plant waste, like corn or rice husks</a:t>
            </a:r>
            <a:endParaRPr lang="en-US" sz="1600" dirty="0">
              <a:solidFill>
                <a:schemeClr val="tx1">
                  <a:lumMod val="75000"/>
                  <a:lumOff val="25000"/>
                </a:schemeClr>
              </a:solidFill>
              <a:latin typeface="Arial Rounded MT Bold" pitchFamily="34" charset="0"/>
              <a:cs typeface="Arial" pitchFamily="34" charset="0"/>
            </a:endParaRPr>
          </a:p>
        </p:txBody>
      </p:sp>
      <p:sp>
        <p:nvSpPr>
          <p:cNvPr id="4" name="TextBox 3"/>
          <p:cNvSpPr txBox="1"/>
          <p:nvPr/>
        </p:nvSpPr>
        <p:spPr>
          <a:xfrm>
            <a:off x="6498632" y="4511233"/>
            <a:ext cx="2668813" cy="1938992"/>
          </a:xfrm>
          <a:prstGeom prst="rect">
            <a:avLst/>
          </a:prstGeom>
          <a:noFill/>
        </p:spPr>
        <p:txBody>
          <a:bodyPr wrap="square" rtlCol="0">
            <a:spAutoFit/>
          </a:bodyPr>
          <a:lstStyle/>
          <a:p>
            <a:pPr algn="ctr"/>
            <a:r>
              <a:rPr lang="en-US" sz="2400" dirty="0" err="1" smtClean="0">
                <a:solidFill>
                  <a:schemeClr val="tx1">
                    <a:lumMod val="75000"/>
                    <a:lumOff val="25000"/>
                  </a:schemeClr>
                </a:solidFill>
                <a:latin typeface="Arial Rounded MT Bold" pitchFamily="34" charset="0"/>
                <a:cs typeface="Arial" pitchFamily="34" charset="0"/>
              </a:rPr>
              <a:t>PlantBottle</a:t>
            </a:r>
            <a:r>
              <a:rPr lang="en-US" sz="2400" dirty="0" smtClean="0">
                <a:solidFill>
                  <a:schemeClr val="tx1">
                    <a:lumMod val="75000"/>
                    <a:lumOff val="25000"/>
                  </a:schemeClr>
                </a:solidFill>
                <a:latin typeface="Arial Rounded MT Bold" pitchFamily="34" charset="0"/>
                <a:cs typeface="Arial" pitchFamily="34" charset="0"/>
              </a:rPr>
              <a:t> </a:t>
            </a:r>
            <a:r>
              <a:rPr lang="en-US" sz="2400" dirty="0">
                <a:solidFill>
                  <a:schemeClr val="tx1">
                    <a:lumMod val="75000"/>
                    <a:lumOff val="25000"/>
                  </a:schemeClr>
                </a:solidFill>
                <a:latin typeface="Arial Rounded MT Bold" pitchFamily="34" charset="0"/>
                <a:cs typeface="Arial" pitchFamily="34" charset="0"/>
              </a:rPr>
              <a:t>2</a:t>
            </a:r>
            <a:r>
              <a:rPr lang="en-US" sz="2400" dirty="0" smtClean="0">
                <a:solidFill>
                  <a:schemeClr val="tx1">
                    <a:lumMod val="75000"/>
                    <a:lumOff val="25000"/>
                  </a:schemeClr>
                </a:solidFill>
                <a:latin typeface="Arial Rounded MT Bold" pitchFamily="34" charset="0"/>
                <a:cs typeface="Arial" pitchFamily="34" charset="0"/>
              </a:rPr>
              <a:t>.0</a:t>
            </a:r>
          </a:p>
          <a:p>
            <a:pPr marL="285750" indent="-285750" algn="l">
              <a:buFont typeface="Wingdings" pitchFamily="2" charset="2"/>
              <a:buChar char="ü"/>
            </a:pPr>
            <a:r>
              <a:rPr lang="en-US" sz="1600" dirty="0" smtClean="0">
                <a:solidFill>
                  <a:schemeClr val="tx1">
                    <a:lumMod val="75000"/>
                    <a:lumOff val="25000"/>
                  </a:schemeClr>
                </a:solidFill>
                <a:latin typeface="Arial Rounded MT Bold" pitchFamily="34" charset="0"/>
                <a:cs typeface="Arial" pitchFamily="34" charset="0"/>
              </a:rPr>
              <a:t>Produced today</a:t>
            </a:r>
          </a:p>
          <a:p>
            <a:pPr marL="285750" indent="-285750" algn="l">
              <a:buFont typeface="Wingdings" pitchFamily="2" charset="2"/>
              <a:buChar char="ü"/>
            </a:pPr>
            <a:r>
              <a:rPr lang="en-US" sz="1600" dirty="0" smtClean="0">
                <a:solidFill>
                  <a:schemeClr val="tx1">
                    <a:lumMod val="75000"/>
                    <a:lumOff val="25000"/>
                  </a:schemeClr>
                </a:solidFill>
                <a:latin typeface="Arial Rounded MT Bold" pitchFamily="34" charset="0"/>
                <a:cs typeface="Arial" pitchFamily="34" charset="0"/>
              </a:rPr>
              <a:t>Commercially viable by 2017</a:t>
            </a:r>
          </a:p>
          <a:p>
            <a:pPr marL="285750" indent="-285750" algn="l">
              <a:buFont typeface="Wingdings" pitchFamily="2" charset="2"/>
              <a:buChar char="ü"/>
            </a:pPr>
            <a:r>
              <a:rPr lang="en-US" sz="1600" dirty="0" smtClean="0">
                <a:solidFill>
                  <a:schemeClr val="tx1">
                    <a:lumMod val="75000"/>
                    <a:lumOff val="25000"/>
                  </a:schemeClr>
                </a:solidFill>
                <a:latin typeface="Arial Rounded MT Bold" pitchFamily="34" charset="0"/>
                <a:cs typeface="Arial" pitchFamily="34" charset="0"/>
              </a:rPr>
              <a:t>100% plant-based</a:t>
            </a:r>
          </a:p>
          <a:p>
            <a:pPr marL="285750" indent="-285750" algn="l">
              <a:buFont typeface="Wingdings" pitchFamily="2" charset="2"/>
              <a:buChar char="ü"/>
            </a:pPr>
            <a:r>
              <a:rPr lang="en-US" sz="1600" dirty="0" smtClean="0">
                <a:solidFill>
                  <a:schemeClr val="tx1">
                    <a:lumMod val="75000"/>
                    <a:lumOff val="25000"/>
                  </a:schemeClr>
                </a:solidFill>
                <a:latin typeface="Arial Rounded MT Bold" pitchFamily="34" charset="0"/>
                <a:cs typeface="Arial" pitchFamily="34" charset="0"/>
              </a:rPr>
              <a:t>Source: wide variety of plant waste</a:t>
            </a:r>
            <a:endParaRPr lang="en-US" sz="1600" dirty="0">
              <a:solidFill>
                <a:schemeClr val="tx1">
                  <a:lumMod val="75000"/>
                  <a:lumOff val="25000"/>
                </a:schemeClr>
              </a:solidFill>
              <a:latin typeface="Arial Rounded MT Bold" pitchFamily="34" charset="0"/>
              <a:cs typeface="Arial" pitchFamily="34"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7847" y="1989850"/>
            <a:ext cx="6815549" cy="2500089"/>
          </a:xfrm>
          <a:prstGeom prst="rect">
            <a:avLst/>
          </a:prstGeom>
        </p:spPr>
      </p:pic>
      <p:sp>
        <p:nvSpPr>
          <p:cNvPr id="6" name="Rectangle 5"/>
          <p:cNvSpPr/>
          <p:nvPr/>
        </p:nvSpPr>
        <p:spPr>
          <a:xfrm>
            <a:off x="187570" y="1109059"/>
            <a:ext cx="8956430" cy="646331"/>
          </a:xfrm>
          <a:prstGeom prst="rect">
            <a:avLst/>
          </a:prstGeom>
        </p:spPr>
        <p:txBody>
          <a:bodyPr wrap="square">
            <a:spAutoFit/>
          </a:bodyPr>
          <a:lstStyle/>
          <a:p>
            <a:r>
              <a:rPr lang="en-US" dirty="0"/>
              <a:t>The current generation of </a:t>
            </a:r>
            <a:r>
              <a:rPr lang="en-US" dirty="0" smtClean="0"/>
              <a:t>PB  </a:t>
            </a:r>
            <a:r>
              <a:rPr lang="en-US" dirty="0"/>
              <a:t>is just the </a:t>
            </a:r>
            <a:r>
              <a:rPr lang="en-US" dirty="0" smtClean="0"/>
              <a:t>beginning.  </a:t>
            </a:r>
            <a:r>
              <a:rPr lang="en-US" dirty="0"/>
              <a:t>Total decoupling from oil on a commercial scale is achievable within the decade:</a:t>
            </a:r>
          </a:p>
        </p:txBody>
      </p:sp>
      <p:sp>
        <p:nvSpPr>
          <p:cNvPr id="7" name="TextBox 6"/>
          <p:cNvSpPr txBox="1"/>
          <p:nvPr/>
        </p:nvSpPr>
        <p:spPr>
          <a:xfrm>
            <a:off x="134915" y="184467"/>
            <a:ext cx="6581105"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TECHNICAL GUIDANCE</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NEXT GENERATION OF RESIN</a:t>
            </a:r>
          </a:p>
        </p:txBody>
      </p:sp>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3072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3298" y="0"/>
            <a:ext cx="9437298" cy="6987396"/>
            <a:chOff x="-126240" y="-182312"/>
            <a:chExt cx="9270240" cy="5338512"/>
          </a:xfrm>
        </p:grpSpPr>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t="-43"/>
            <a:stretch>
              <a:fillRect/>
            </a:stretch>
          </p:blipFill>
          <p:spPr bwMode="auto">
            <a:xfrm>
              <a:off x="0" y="-19050"/>
              <a:ext cx="9144000" cy="5175250"/>
            </a:xfrm>
            <a:prstGeom prst="rect">
              <a:avLst/>
            </a:prstGeom>
            <a:noFill/>
            <a:ln w="9525">
              <a:noFill/>
              <a:miter lim="800000"/>
              <a:headEnd/>
              <a:tailEnd/>
            </a:ln>
          </p:spPr>
        </p:pic>
        <p:sp>
          <p:nvSpPr>
            <p:cNvPr id="4" name="Rectangle 3"/>
            <p:cNvSpPr/>
            <p:nvPr/>
          </p:nvSpPr>
          <p:spPr>
            <a:xfrm>
              <a:off x="-126240" y="-182312"/>
              <a:ext cx="9270240" cy="5338512"/>
            </a:xfrm>
            <a:prstGeom prst="rect">
              <a:avLst/>
            </a:prstGeom>
            <a:gradFill flip="none" rotWithShape="1">
              <a:gsLst>
                <a:gs pos="100000">
                  <a:srgbClr val="002060"/>
                </a:gs>
                <a:gs pos="33000">
                  <a:schemeClr val="accent1">
                    <a:tint val="44500"/>
                    <a:satMod val="160000"/>
                    <a:alpha val="0"/>
                  </a:schemeClr>
                </a:gs>
                <a:gs pos="100000">
                  <a:schemeClr val="accent1">
                    <a:tint val="23500"/>
                    <a:satMod val="1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dirty="0"/>
            </a:p>
          </p:txBody>
        </p:sp>
      </p:grpSp>
      <p:sp>
        <p:nvSpPr>
          <p:cNvPr id="5" name="TextBox 4"/>
          <p:cNvSpPr txBox="1"/>
          <p:nvPr/>
        </p:nvSpPr>
        <p:spPr>
          <a:xfrm>
            <a:off x="134916" y="242895"/>
            <a:ext cx="6581105" cy="929485"/>
          </a:xfrm>
          <a:prstGeom prst="rect">
            <a:avLst/>
          </a:prstGeom>
          <a:noFill/>
        </p:spPr>
        <p:txBody>
          <a:bodyPr wrap="square" rtlCol="0">
            <a:spAutoFit/>
          </a:bodyPr>
          <a:lstStyle/>
          <a:p>
            <a:pPr>
              <a:lnSpc>
                <a:spcPct val="80000"/>
              </a:lnSpc>
            </a:pPr>
            <a:r>
              <a:rPr lang="en-US" sz="2800" dirty="0" smtClean="0">
                <a:solidFill>
                  <a:schemeClr val="bg1"/>
                </a:solidFill>
                <a:latin typeface="Arial Narrow" pitchFamily="34" charset="0"/>
                <a:cs typeface="Arial"/>
              </a:rPr>
              <a:t>PLANT BOTTLE </a:t>
            </a:r>
            <a:endParaRPr lang="en-US" sz="2800" dirty="0">
              <a:solidFill>
                <a:schemeClr val="bg1"/>
              </a:solidFill>
              <a:latin typeface="Arial Narrow" pitchFamily="34" charset="0"/>
              <a:cs typeface="Arial"/>
            </a:endParaRPr>
          </a:p>
          <a:p>
            <a:pPr>
              <a:lnSpc>
                <a:spcPct val="80000"/>
              </a:lnSpc>
            </a:pPr>
            <a:r>
              <a:rPr lang="en-US" sz="4000" b="1" dirty="0" smtClean="0">
                <a:solidFill>
                  <a:schemeClr val="bg1"/>
                </a:solidFill>
                <a:latin typeface="Arial Narrow" pitchFamily="34" charset="0"/>
                <a:cs typeface="Arial"/>
              </a:rPr>
              <a:t>ACTIVATION!</a:t>
            </a:r>
          </a:p>
        </p:txBody>
      </p:sp>
      <p:sp>
        <p:nvSpPr>
          <p:cNvPr id="6" name="TextBox 5"/>
          <p:cNvSpPr txBox="1"/>
          <p:nvPr/>
        </p:nvSpPr>
        <p:spPr>
          <a:xfrm>
            <a:off x="552091" y="1431985"/>
            <a:ext cx="7487728" cy="4247317"/>
          </a:xfrm>
          <a:prstGeom prst="rect">
            <a:avLst/>
          </a:prstGeom>
          <a:noFill/>
        </p:spPr>
        <p:txBody>
          <a:bodyPr wrap="square" rtlCol="0">
            <a:spAutoFit/>
          </a:bodyPr>
          <a:lstStyle/>
          <a:p>
            <a:r>
              <a:rPr lang="en-US" dirty="0" err="1">
                <a:solidFill>
                  <a:schemeClr val="bg1"/>
                </a:solidFill>
                <a:latin typeface="Arial" pitchFamily="34" charset="0"/>
                <a:cs typeface="Arial" pitchFamily="34" charset="0"/>
              </a:rPr>
              <a:t>PlantBottle</a:t>
            </a:r>
            <a:r>
              <a:rPr lang="en-US" dirty="0">
                <a:solidFill>
                  <a:schemeClr val="bg1"/>
                </a:solidFill>
                <a:latin typeface="Arial" pitchFamily="34" charset="0"/>
                <a:cs typeface="Arial" pitchFamily="34" charset="0"/>
              </a:rPr>
              <a:t> has proven to drive value, volume, brand health and authorizations when executed properly.</a:t>
            </a:r>
          </a:p>
          <a:p>
            <a:endParaRPr lang="en-US" dirty="0">
              <a:solidFill>
                <a:schemeClr val="bg1"/>
              </a:solidFill>
              <a:latin typeface="Arial" pitchFamily="34" charset="0"/>
              <a:cs typeface="Arial" pitchFamily="34" charset="0"/>
            </a:endParaRPr>
          </a:p>
          <a:p>
            <a:r>
              <a:rPr lang="en-US" dirty="0" smtClean="0">
                <a:solidFill>
                  <a:schemeClr val="bg1"/>
                </a:solidFill>
                <a:latin typeface="Arial" pitchFamily="34" charset="0"/>
                <a:cs typeface="Arial" pitchFamily="34" charset="0"/>
              </a:rPr>
              <a:t>ACTIVATE</a:t>
            </a:r>
            <a:endParaRPr lang="en-US" dirty="0">
              <a:solidFill>
                <a:schemeClr val="bg1"/>
              </a:solidFill>
              <a:latin typeface="Arial" pitchFamily="34" charset="0"/>
              <a:cs typeface="Arial" pitchFamily="34" charset="0"/>
            </a:endParaRPr>
          </a:p>
          <a:p>
            <a:endParaRPr lang="en-US" dirty="0" smtClean="0">
              <a:solidFill>
                <a:schemeClr val="bg1"/>
              </a:solidFill>
              <a:latin typeface="Arial" pitchFamily="34" charset="0"/>
              <a:cs typeface="Arial" pitchFamily="34" charset="0"/>
            </a:endParaRPr>
          </a:p>
          <a:p>
            <a:r>
              <a:rPr lang="en-US" dirty="0" smtClean="0">
                <a:solidFill>
                  <a:schemeClr val="bg1"/>
                </a:solidFill>
                <a:latin typeface="Arial" pitchFamily="34" charset="0"/>
                <a:cs typeface="Arial" pitchFamily="34" charset="0"/>
              </a:rPr>
              <a:t>Integrate </a:t>
            </a:r>
            <a:r>
              <a:rPr lang="en-US" dirty="0" err="1">
                <a:solidFill>
                  <a:schemeClr val="bg1"/>
                </a:solidFill>
                <a:latin typeface="Arial" pitchFamily="34" charset="0"/>
                <a:cs typeface="Arial" pitchFamily="34" charset="0"/>
              </a:rPr>
              <a:t>PlantBottle</a:t>
            </a:r>
            <a:r>
              <a:rPr lang="en-US" dirty="0">
                <a:solidFill>
                  <a:schemeClr val="bg1"/>
                </a:solidFill>
                <a:latin typeface="Arial" pitchFamily="34" charset="0"/>
                <a:cs typeface="Arial" pitchFamily="34" charset="0"/>
              </a:rPr>
              <a:t> into brand story</a:t>
            </a:r>
          </a:p>
          <a:p>
            <a:pPr marL="457200" indent="-457200">
              <a:buFont typeface="+mj-lt"/>
              <a:buAutoNum type="arabicPeriod"/>
            </a:pPr>
            <a:endParaRPr lang="en-US" dirty="0">
              <a:solidFill>
                <a:schemeClr val="bg1"/>
              </a:solidFill>
              <a:latin typeface="Arial" pitchFamily="34" charset="0"/>
              <a:cs typeface="Arial" pitchFamily="34" charset="0"/>
            </a:endParaRPr>
          </a:p>
          <a:p>
            <a:pPr lvl="1"/>
            <a:r>
              <a:rPr lang="en-US" dirty="0">
                <a:solidFill>
                  <a:schemeClr val="bg1"/>
                </a:solidFill>
                <a:latin typeface="Arial" pitchFamily="34" charset="0"/>
                <a:cs typeface="Arial" pitchFamily="34" charset="0"/>
              </a:rPr>
              <a:t>OWNED: Be bold on pack</a:t>
            </a:r>
          </a:p>
          <a:p>
            <a:pPr lvl="1"/>
            <a:r>
              <a:rPr lang="en-US" dirty="0">
                <a:solidFill>
                  <a:schemeClr val="bg1"/>
                </a:solidFill>
                <a:latin typeface="Arial" pitchFamily="34" charset="0"/>
                <a:cs typeface="Arial" pitchFamily="34" charset="0"/>
              </a:rPr>
              <a:t>EARNED: Engage key stakeholders including local NGOs and media</a:t>
            </a:r>
          </a:p>
          <a:p>
            <a:pPr lvl="1"/>
            <a:r>
              <a:rPr lang="en-US" dirty="0">
                <a:solidFill>
                  <a:schemeClr val="bg1"/>
                </a:solidFill>
                <a:latin typeface="Arial" pitchFamily="34" charset="0"/>
                <a:cs typeface="Arial" pitchFamily="34" charset="0"/>
              </a:rPr>
              <a:t>SHARED: Partner with customers, they see value in proposition</a:t>
            </a:r>
          </a:p>
          <a:p>
            <a:pPr lvl="1"/>
            <a:r>
              <a:rPr lang="en-US" dirty="0">
                <a:solidFill>
                  <a:schemeClr val="bg1"/>
                </a:solidFill>
                <a:latin typeface="Arial" pitchFamily="34" charset="0"/>
                <a:cs typeface="Arial" pitchFamily="34" charset="0"/>
              </a:rPr>
              <a:t>PAID: Devote DME and message appropriately</a:t>
            </a:r>
          </a:p>
          <a:p>
            <a:endParaRPr lang="en-US" dirty="0">
              <a:solidFill>
                <a:schemeClr val="bg1"/>
              </a:solidFill>
              <a:latin typeface="Arial" pitchFamily="34" charset="0"/>
              <a:cs typeface="Arial" pitchFamily="34" charset="0"/>
            </a:endParaRPr>
          </a:p>
          <a:p>
            <a:r>
              <a:rPr lang="en-US" dirty="0">
                <a:solidFill>
                  <a:schemeClr val="bg1"/>
                </a:solidFill>
                <a:latin typeface="Arial" pitchFamily="34" charset="0"/>
                <a:cs typeface="Arial" pitchFamily="34" charset="0"/>
              </a:rPr>
              <a:t>Educate the System</a:t>
            </a:r>
          </a:p>
          <a:p>
            <a:endParaRPr lang="en-US" dirty="0"/>
          </a:p>
        </p:txBody>
      </p:sp>
      <p:sp>
        <p:nvSpPr>
          <p:cNvPr id="7" name="Rounded Rectangle 6"/>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8" name="Picture 7"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35117086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3298" y="0"/>
            <a:ext cx="9437298" cy="6987396"/>
            <a:chOff x="-126240" y="-182312"/>
            <a:chExt cx="9270240" cy="5338512"/>
          </a:xfrm>
        </p:grpSpPr>
        <p:pic>
          <p:nvPicPr>
            <p:cNvPr id="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t="-43"/>
            <a:stretch>
              <a:fillRect/>
            </a:stretch>
          </p:blipFill>
          <p:spPr bwMode="auto">
            <a:xfrm>
              <a:off x="0" y="-19050"/>
              <a:ext cx="9144000" cy="5175250"/>
            </a:xfrm>
            <a:prstGeom prst="rect">
              <a:avLst/>
            </a:prstGeom>
            <a:noFill/>
            <a:ln w="9525">
              <a:noFill/>
              <a:miter lim="800000"/>
              <a:headEnd/>
              <a:tailEnd/>
            </a:ln>
          </p:spPr>
        </p:pic>
        <p:sp>
          <p:nvSpPr>
            <p:cNvPr id="4" name="Rectangle 3"/>
            <p:cNvSpPr/>
            <p:nvPr/>
          </p:nvSpPr>
          <p:spPr>
            <a:xfrm>
              <a:off x="-126240" y="-182312"/>
              <a:ext cx="9270240" cy="5338512"/>
            </a:xfrm>
            <a:prstGeom prst="rect">
              <a:avLst/>
            </a:prstGeom>
            <a:gradFill flip="none" rotWithShape="1">
              <a:gsLst>
                <a:gs pos="100000">
                  <a:srgbClr val="002060"/>
                </a:gs>
                <a:gs pos="33000">
                  <a:schemeClr val="accent1">
                    <a:tint val="44500"/>
                    <a:satMod val="160000"/>
                    <a:alpha val="0"/>
                  </a:schemeClr>
                </a:gs>
                <a:gs pos="100000">
                  <a:schemeClr val="accent1">
                    <a:tint val="23500"/>
                    <a:satMod val="1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dirty="0"/>
            </a:p>
          </p:txBody>
        </p:sp>
      </p:grpSp>
      <p:sp>
        <p:nvSpPr>
          <p:cNvPr id="5" name="TextBox 4"/>
          <p:cNvSpPr txBox="1"/>
          <p:nvPr/>
        </p:nvSpPr>
        <p:spPr>
          <a:xfrm>
            <a:off x="134916" y="289859"/>
            <a:ext cx="6581105" cy="929485"/>
          </a:xfrm>
          <a:prstGeom prst="rect">
            <a:avLst/>
          </a:prstGeom>
          <a:noFill/>
        </p:spPr>
        <p:txBody>
          <a:bodyPr wrap="square" rtlCol="0">
            <a:spAutoFit/>
          </a:bodyPr>
          <a:lstStyle/>
          <a:p>
            <a:pPr>
              <a:lnSpc>
                <a:spcPct val="80000"/>
              </a:lnSpc>
            </a:pPr>
            <a:r>
              <a:rPr lang="en-US" sz="2800" dirty="0" smtClean="0">
                <a:solidFill>
                  <a:schemeClr val="bg1"/>
                </a:solidFill>
                <a:latin typeface="Arial Narrow" pitchFamily="34" charset="0"/>
                <a:cs typeface="Arial"/>
              </a:rPr>
              <a:t>PLANT BOTTLE </a:t>
            </a:r>
            <a:endParaRPr lang="en-US" sz="2800" dirty="0">
              <a:solidFill>
                <a:schemeClr val="bg1"/>
              </a:solidFill>
              <a:latin typeface="Arial Narrow" pitchFamily="34" charset="0"/>
              <a:cs typeface="Arial"/>
            </a:endParaRPr>
          </a:p>
          <a:p>
            <a:pPr>
              <a:lnSpc>
                <a:spcPct val="80000"/>
              </a:lnSpc>
            </a:pPr>
            <a:r>
              <a:rPr lang="en-US" sz="4000" b="1" dirty="0" smtClean="0">
                <a:solidFill>
                  <a:schemeClr val="bg1"/>
                </a:solidFill>
                <a:latin typeface="Arial Narrow" pitchFamily="34" charset="0"/>
                <a:cs typeface="Arial"/>
              </a:rPr>
              <a:t>DRIVES CUSTOMER VALUE</a:t>
            </a:r>
          </a:p>
        </p:txBody>
      </p:sp>
      <p:sp>
        <p:nvSpPr>
          <p:cNvPr id="7" name="Content Placeholder 2"/>
          <p:cNvSpPr txBox="1">
            <a:spLocks/>
          </p:cNvSpPr>
          <p:nvPr/>
        </p:nvSpPr>
        <p:spPr>
          <a:xfrm>
            <a:off x="22785" y="1546835"/>
            <a:ext cx="3448914" cy="389372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chemeClr val="bg1"/>
                </a:solidFill>
                <a:latin typeface="Arial" pitchFamily="34" charset="0"/>
                <a:cs typeface="Arial" pitchFamily="34" charset="0"/>
              </a:rPr>
              <a:t>US Example: </a:t>
            </a:r>
          </a:p>
          <a:p>
            <a:r>
              <a:rPr lang="en-US" sz="1600" dirty="0" err="1">
                <a:solidFill>
                  <a:schemeClr val="bg1"/>
                </a:solidFill>
                <a:latin typeface="Arial" pitchFamily="34" charset="0"/>
                <a:cs typeface="Arial" pitchFamily="34" charset="0"/>
              </a:rPr>
              <a:t>Walmart</a:t>
            </a:r>
            <a:r>
              <a:rPr lang="en-US" sz="1600" dirty="0">
                <a:solidFill>
                  <a:schemeClr val="bg1"/>
                </a:solidFill>
                <a:latin typeface="Arial" pitchFamily="34" charset="0"/>
                <a:cs typeface="Arial" pitchFamily="34" charset="0"/>
              </a:rPr>
              <a:t> relisted Dasani because of </a:t>
            </a:r>
            <a:r>
              <a:rPr lang="en-US" sz="1600" dirty="0" err="1">
                <a:solidFill>
                  <a:schemeClr val="bg1"/>
                </a:solidFill>
                <a:latin typeface="Arial" pitchFamily="34" charset="0"/>
                <a:cs typeface="Arial" pitchFamily="34" charset="0"/>
              </a:rPr>
              <a:t>PlantBottle</a:t>
            </a:r>
            <a:r>
              <a:rPr lang="en-US" sz="1600" dirty="0">
                <a:solidFill>
                  <a:schemeClr val="bg1"/>
                </a:solidFill>
                <a:latin typeface="Arial" pitchFamily="34" charset="0"/>
                <a:cs typeface="Arial" pitchFamily="34" charset="0"/>
              </a:rPr>
              <a:t> and now demands more brands to convert to </a:t>
            </a:r>
            <a:r>
              <a:rPr lang="en-US" sz="1600" dirty="0" err="1">
                <a:solidFill>
                  <a:schemeClr val="bg1"/>
                </a:solidFill>
                <a:latin typeface="Arial" pitchFamily="34" charset="0"/>
                <a:cs typeface="Arial" pitchFamily="34" charset="0"/>
              </a:rPr>
              <a:t>PlantBottle</a:t>
            </a:r>
            <a:r>
              <a:rPr lang="en-US" sz="1600" dirty="0">
                <a:solidFill>
                  <a:schemeClr val="bg1"/>
                </a:solidFill>
                <a:latin typeface="Arial" pitchFamily="34" charset="0"/>
                <a:cs typeface="Arial" pitchFamily="34" charset="0"/>
              </a:rPr>
              <a:t>, like Simply and Gold Peak</a:t>
            </a:r>
          </a:p>
          <a:p>
            <a:r>
              <a:rPr lang="en-US" sz="1600" dirty="0" err="1">
                <a:solidFill>
                  <a:schemeClr val="bg1"/>
                </a:solidFill>
                <a:latin typeface="Arial" pitchFamily="34" charset="0"/>
                <a:cs typeface="Arial" pitchFamily="34" charset="0"/>
              </a:rPr>
              <a:t>PlantBottle</a:t>
            </a:r>
            <a:r>
              <a:rPr lang="en-US" sz="1600" dirty="0">
                <a:solidFill>
                  <a:schemeClr val="bg1"/>
                </a:solidFill>
                <a:latin typeface="Arial" pitchFamily="34" charset="0"/>
                <a:cs typeface="Arial" pitchFamily="34" charset="0"/>
              </a:rPr>
              <a:t> has cemented annual in-store promotions for brand, example: Dasani Earth Month</a:t>
            </a:r>
          </a:p>
          <a:p>
            <a:r>
              <a:rPr lang="en-US" sz="1600" dirty="0" err="1">
                <a:solidFill>
                  <a:schemeClr val="bg1"/>
                </a:solidFill>
                <a:latin typeface="Arial" pitchFamily="34" charset="0"/>
                <a:cs typeface="Arial" pitchFamily="34" charset="0"/>
              </a:rPr>
              <a:t>PlantBottle</a:t>
            </a:r>
            <a:r>
              <a:rPr lang="en-US" sz="1600" dirty="0">
                <a:solidFill>
                  <a:schemeClr val="bg1"/>
                </a:solidFill>
                <a:latin typeface="Arial" pitchFamily="34" charset="0"/>
                <a:cs typeface="Arial" pitchFamily="34" charset="0"/>
              </a:rPr>
              <a:t> was the reason for new FSOP partnerships like Starwood, Disney &amp; Sea World theme parks</a:t>
            </a:r>
          </a:p>
          <a:p>
            <a:pPr marL="0" indent="0">
              <a:buFont typeface="Arial"/>
              <a:buNone/>
            </a:pPr>
            <a:endParaRPr lang="en-US" sz="1800" dirty="0" smtClean="0">
              <a:solidFill>
                <a:schemeClr val="bg1"/>
              </a:solidFill>
              <a:latin typeface="Arial" pitchFamily="34" charset="0"/>
              <a:cs typeface="Arial" pitchFamily="34" charset="0"/>
            </a:endParaRPr>
          </a:p>
          <a:p>
            <a:endParaRPr lang="en-US" dirty="0" smtClean="0"/>
          </a:p>
          <a:p>
            <a:endParaRPr lang="en-US" dirty="0"/>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2293" y="2086710"/>
            <a:ext cx="4552087" cy="2610071"/>
          </a:xfrm>
          <a:prstGeom prst="rect">
            <a:avLst/>
          </a:prstGeom>
        </p:spPr>
      </p:pic>
      <p:sp>
        <p:nvSpPr>
          <p:cNvPr id="9" name="Content Placeholder 2"/>
          <p:cNvSpPr txBox="1">
            <a:spLocks/>
          </p:cNvSpPr>
          <p:nvPr/>
        </p:nvSpPr>
        <p:spPr>
          <a:xfrm>
            <a:off x="3821722" y="4407880"/>
            <a:ext cx="5322277" cy="226799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2800" dirty="0" smtClean="0">
              <a:solidFill>
                <a:schemeClr val="bg1"/>
              </a:solidFill>
            </a:endParaRPr>
          </a:p>
          <a:p>
            <a:pPr marL="0" indent="0">
              <a:buFont typeface="Arial"/>
              <a:buNone/>
            </a:pPr>
            <a:r>
              <a:rPr lang="en-US" sz="1600" dirty="0" err="1" smtClean="0">
                <a:solidFill>
                  <a:schemeClr val="bg1"/>
                </a:solidFill>
                <a:latin typeface="Arial" pitchFamily="34" charset="0"/>
                <a:cs typeface="Arial" pitchFamily="34" charset="0"/>
              </a:rPr>
              <a:t>PlantBottle</a:t>
            </a:r>
            <a:r>
              <a:rPr lang="en-US" sz="1600" dirty="0" smtClean="0">
                <a:solidFill>
                  <a:schemeClr val="bg1"/>
                </a:solidFill>
                <a:latin typeface="Arial" pitchFamily="34" charset="0"/>
                <a:cs typeface="Arial" pitchFamily="34" charset="0"/>
              </a:rPr>
              <a:t> can drive a greater share of in-store support. </a:t>
            </a:r>
          </a:p>
          <a:p>
            <a:pPr marL="0" indent="0">
              <a:buFont typeface="Arial"/>
              <a:buNone/>
            </a:pPr>
            <a:r>
              <a:rPr lang="en-US" sz="1600" dirty="0" smtClean="0">
                <a:solidFill>
                  <a:schemeClr val="bg1"/>
                </a:solidFill>
                <a:latin typeface="Arial" pitchFamily="34" charset="0"/>
                <a:cs typeface="Arial" pitchFamily="34" charset="0"/>
              </a:rPr>
              <a:t>Customers see the benefit of </a:t>
            </a:r>
            <a:r>
              <a:rPr lang="en-US" sz="1600" dirty="0" err="1" smtClean="0">
                <a:solidFill>
                  <a:schemeClr val="bg1"/>
                </a:solidFill>
                <a:latin typeface="Arial" pitchFamily="34" charset="0"/>
                <a:cs typeface="Arial" pitchFamily="34" charset="0"/>
              </a:rPr>
              <a:t>PlantBottle</a:t>
            </a:r>
            <a:r>
              <a:rPr lang="en-US" sz="1600" dirty="0" smtClean="0">
                <a:solidFill>
                  <a:schemeClr val="bg1"/>
                </a:solidFill>
                <a:latin typeface="Arial" pitchFamily="34" charset="0"/>
                <a:cs typeface="Arial" pitchFamily="34" charset="0"/>
              </a:rPr>
              <a:t> long before consumers, as it meets customer’s sustainability goals (e.g. carbon offsetting).  </a:t>
            </a:r>
          </a:p>
          <a:p>
            <a:pPr marL="0" indent="0">
              <a:buFont typeface="Arial"/>
              <a:buNone/>
            </a:pPr>
            <a:r>
              <a:rPr lang="en-US" sz="1600" dirty="0" err="1" smtClean="0">
                <a:solidFill>
                  <a:schemeClr val="bg1"/>
                </a:solidFill>
                <a:latin typeface="Arial" pitchFamily="34" charset="0"/>
                <a:cs typeface="Arial" pitchFamily="34" charset="0"/>
              </a:rPr>
              <a:t>PlantBottle</a:t>
            </a:r>
            <a:r>
              <a:rPr lang="en-US" sz="1600" dirty="0" smtClean="0">
                <a:solidFill>
                  <a:schemeClr val="bg1"/>
                </a:solidFill>
                <a:latin typeface="Arial" pitchFamily="34" charset="0"/>
                <a:cs typeface="Arial" pitchFamily="34" charset="0"/>
              </a:rPr>
              <a:t> can be leveraged to reclaim and win new authorizations.  </a:t>
            </a:r>
          </a:p>
          <a:p>
            <a:pPr marL="0" indent="0">
              <a:buFont typeface="Arial"/>
              <a:buNone/>
            </a:pPr>
            <a:endParaRPr lang="en-US" sz="1800" dirty="0" smtClean="0">
              <a:solidFill>
                <a:schemeClr val="bg1"/>
              </a:solidFill>
              <a:latin typeface="Arial" pitchFamily="34" charset="0"/>
              <a:cs typeface="Arial" pitchFamily="34" charset="0"/>
            </a:endParaRPr>
          </a:p>
          <a:p>
            <a:endParaRPr lang="en-US" dirty="0" smtClean="0"/>
          </a:p>
          <a:p>
            <a:endParaRPr lang="en-US" dirty="0"/>
          </a:p>
        </p:txBody>
      </p:sp>
      <p:sp>
        <p:nvSpPr>
          <p:cNvPr id="10" name="Rounded Rectangle 9"/>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11" name="Picture 10"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16363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89338" y="2892423"/>
            <a:ext cx="5287962" cy="264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7650" y="1295401"/>
            <a:ext cx="3342936" cy="163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8"/>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47650" y="2740025"/>
            <a:ext cx="3324997" cy="1625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47650" y="4310063"/>
            <a:ext cx="3342936" cy="1636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Bent Arrow 7"/>
          <p:cNvSpPr/>
          <p:nvPr/>
        </p:nvSpPr>
        <p:spPr bwMode="auto">
          <a:xfrm rot="5400000">
            <a:off x="4455611" y="632324"/>
            <a:ext cx="987872" cy="2958543"/>
          </a:xfrm>
          <a:prstGeom prst="bentArrow">
            <a:avLst/>
          </a:prstGeom>
          <a:solidFill>
            <a:srgbClr val="E6E6E6"/>
          </a:solidFill>
          <a:ln w="9525" cap="flat" cmpd="sng" algn="ctr">
            <a:solidFill>
              <a:schemeClr val="bg2"/>
            </a:solidFill>
            <a:prstDash val="solid"/>
            <a:round/>
            <a:headEnd type="none" w="med" len="med"/>
            <a:tailEnd type="none" w="med" len="med"/>
          </a:ln>
          <a:effectLst/>
        </p:spPr>
        <p:txBody>
          <a:bodyPr lIns="107055" tIns="53527" rIns="107055" bIns="53527"/>
          <a:lstStyle/>
          <a:p>
            <a:pPr algn="l" defTabSz="1070540" eaLnBrk="0" hangingPunct="0">
              <a:defRPr/>
            </a:pPr>
            <a:endParaRPr lang="en-GB" sz="2800">
              <a:solidFill>
                <a:prstClr val="black"/>
              </a:solidFill>
              <a:latin typeface="Arial"/>
            </a:endParaRPr>
          </a:p>
        </p:txBody>
      </p:sp>
      <p:sp>
        <p:nvSpPr>
          <p:cNvPr id="9" name="TextBox 8"/>
          <p:cNvSpPr txBox="1"/>
          <p:nvPr/>
        </p:nvSpPr>
        <p:spPr>
          <a:xfrm>
            <a:off x="158362" y="314900"/>
            <a:ext cx="8603970" cy="929485"/>
          </a:xfrm>
          <a:prstGeom prst="rect">
            <a:avLst/>
          </a:prstGeom>
          <a:noFill/>
        </p:spPr>
        <p:txBody>
          <a:bodyPr wrap="square" rtlCol="0">
            <a:spAutoFit/>
          </a:bodyPr>
          <a:lstStyle/>
          <a:p>
            <a:pPr>
              <a:lnSpc>
                <a:spcPct val="80000"/>
              </a:lnSpc>
            </a:pPr>
            <a:r>
              <a:rPr lang="en-US" sz="4000" b="1" dirty="0" smtClean="0">
                <a:latin typeface="Arial Narrow" pitchFamily="34" charset="0"/>
                <a:cs typeface="Arial"/>
              </a:rPr>
              <a:t>REMEMBER</a:t>
            </a:r>
          </a:p>
          <a:p>
            <a:pPr>
              <a:lnSpc>
                <a:spcPct val="80000"/>
              </a:lnSpc>
            </a:pPr>
            <a:r>
              <a:rPr lang="en-US" sz="2800" dirty="0" smtClean="0">
                <a:latin typeface="Arial Narrow" pitchFamily="34" charset="0"/>
                <a:cs typeface="Arial"/>
              </a:rPr>
              <a:t>OPPORTUNITY VARIES BY PRODUCT, PACKAGE</a:t>
            </a:r>
          </a:p>
        </p:txBody>
      </p:sp>
    </p:spTree>
    <p:extLst>
      <p:ext uri="{BB962C8B-B14F-4D97-AF65-F5344CB8AC3E}">
        <p14:creationId xmlns:p14="http://schemas.microsoft.com/office/powerpoint/2010/main" val="11053696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2455" y="1713682"/>
            <a:ext cx="2209799" cy="2934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13003" y="1828800"/>
            <a:ext cx="1626072" cy="2104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58075" y="2248596"/>
            <a:ext cx="100012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62022" y="2971800"/>
            <a:ext cx="786653" cy="39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486400" y="2968575"/>
            <a:ext cx="976313" cy="48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69475" y="1934271"/>
            <a:ext cx="888600" cy="335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598275" y="3511034"/>
            <a:ext cx="2936125" cy="369332"/>
          </a:xfrm>
          <a:prstGeom prst="rect">
            <a:avLst/>
          </a:prstGeom>
          <a:noFill/>
          <a:ln>
            <a:noFill/>
          </a:ln>
        </p:spPr>
        <p:txBody>
          <a:bodyPr wrap="none" rtlCol="0">
            <a:spAutoFit/>
          </a:bodyPr>
          <a:lstStyle/>
          <a:p>
            <a:r>
              <a:rPr lang="en-US" dirty="0">
                <a:solidFill>
                  <a:schemeClr val="bg1">
                    <a:lumMod val="50000"/>
                  </a:schemeClr>
                </a:solidFill>
                <a:latin typeface="Arial Rounded MT Bold" pitchFamily="34" charset="0"/>
                <a:cs typeface="Arial" pitchFamily="34" charset="0"/>
              </a:rPr>
              <a:t>t</a:t>
            </a:r>
            <a:r>
              <a:rPr lang="en-US" dirty="0" smtClean="0">
                <a:solidFill>
                  <a:schemeClr val="bg1">
                    <a:lumMod val="50000"/>
                  </a:schemeClr>
                </a:solidFill>
                <a:latin typeface="Arial Rounded MT Bold" pitchFamily="34" charset="0"/>
                <a:cs typeface="Arial" pitchFamily="34" charset="0"/>
              </a:rPr>
              <a:t>echnology </a:t>
            </a:r>
            <a:r>
              <a:rPr lang="en-US" dirty="0">
                <a:solidFill>
                  <a:schemeClr val="bg1">
                    <a:lumMod val="50000"/>
                  </a:schemeClr>
                </a:solidFill>
                <a:latin typeface="Arial Rounded MT Bold" pitchFamily="34" charset="0"/>
                <a:cs typeface="Arial" pitchFamily="34" charset="0"/>
              </a:rPr>
              <a:t>c</a:t>
            </a:r>
            <a:r>
              <a:rPr lang="en-US" dirty="0" smtClean="0">
                <a:solidFill>
                  <a:schemeClr val="bg1">
                    <a:lumMod val="50000"/>
                  </a:schemeClr>
                </a:solidFill>
                <a:latin typeface="Arial Rounded MT Bold" pitchFamily="34" charset="0"/>
                <a:cs typeface="Arial" pitchFamily="34" charset="0"/>
              </a:rPr>
              <a:t>ollaborative</a:t>
            </a:r>
            <a:endParaRPr lang="en-US" dirty="0">
              <a:solidFill>
                <a:schemeClr val="bg1">
                  <a:lumMod val="50000"/>
                </a:schemeClr>
              </a:solidFill>
              <a:latin typeface="Arial Rounded MT Bold" pitchFamily="34" charset="0"/>
              <a:cs typeface="Arial" pitchFamily="34" charset="0"/>
            </a:endParaRPr>
          </a:p>
        </p:txBody>
      </p:sp>
      <p:pic>
        <p:nvPicPr>
          <p:cNvPr id="12" name="Picture 3"/>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5371681" y="4118710"/>
            <a:ext cx="3391319"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Connector 14"/>
          <p:cNvCxnSpPr/>
          <p:nvPr/>
        </p:nvCxnSpPr>
        <p:spPr>
          <a:xfrm>
            <a:off x="4800600" y="1803231"/>
            <a:ext cx="38100" cy="3568869"/>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728386" y="6477000"/>
            <a:ext cx="263214" cy="276999"/>
          </a:xfrm>
          <a:prstGeom prst="rect">
            <a:avLst/>
          </a:prstGeom>
          <a:noFill/>
        </p:spPr>
        <p:txBody>
          <a:bodyPr wrap="none" rtlCol="0">
            <a:spAutoFit/>
          </a:bodyPr>
          <a:lstStyle/>
          <a:p>
            <a:fld id="{CD7EADBF-0A53-4DCD-9DD5-EA3012CFAD6F}" type="slidenum">
              <a:rPr lang="en-US" sz="1200" smtClean="0">
                <a:solidFill>
                  <a:schemeClr val="tx1">
                    <a:lumMod val="65000"/>
                    <a:lumOff val="35000"/>
                  </a:schemeClr>
                </a:solidFill>
              </a:rPr>
              <a:pPr/>
              <a:t>50</a:t>
            </a:fld>
            <a:endParaRPr lang="en-US" sz="1200" dirty="0">
              <a:solidFill>
                <a:schemeClr val="tx1">
                  <a:lumMod val="65000"/>
                  <a:lumOff val="35000"/>
                </a:schemeClr>
              </a:solidFill>
            </a:endParaRPr>
          </a:p>
        </p:txBody>
      </p:sp>
      <p:pic>
        <p:nvPicPr>
          <p:cNvPr id="16" name="Picture 15"/>
          <p:cNvPicPr>
            <a:picLocks noChangeAspect="1" noChangeArrowheads="1"/>
          </p:cNvPicPr>
          <p:nvPr/>
        </p:nvPicPr>
        <p:blipFill>
          <a:blip r:embed="rId9" cstate="print"/>
          <a:srcRect/>
          <a:stretch>
            <a:fillRect/>
          </a:stretch>
        </p:blipFill>
        <p:spPr bwMode="auto">
          <a:xfrm>
            <a:off x="2667000" y="2603448"/>
            <a:ext cx="1924864" cy="1381256"/>
          </a:xfrm>
          <a:prstGeom prst="rect">
            <a:avLst/>
          </a:prstGeom>
          <a:noFill/>
          <a:ln w="9525">
            <a:noFill/>
            <a:miter lim="800000"/>
            <a:headEnd/>
            <a:tailEnd/>
          </a:ln>
        </p:spPr>
      </p:pic>
      <p:pic>
        <p:nvPicPr>
          <p:cNvPr id="19" name="Picture 1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08998" y="2136614"/>
            <a:ext cx="1153715" cy="824037"/>
          </a:xfrm>
          <a:prstGeom prst="rect">
            <a:avLst/>
          </a:prstGeom>
        </p:spPr>
      </p:pic>
      <p:sp>
        <p:nvSpPr>
          <p:cNvPr id="20" name="Title 19"/>
          <p:cNvSpPr txBox="1">
            <a:spLocks noGrp="1"/>
          </p:cNvSpPr>
          <p:nvPr>
            <p:ph type="title"/>
          </p:nvPr>
        </p:nvSpPr>
        <p:spPr>
          <a:xfrm>
            <a:off x="125291" y="153191"/>
            <a:ext cx="8229600" cy="929485"/>
          </a:xfrm>
          <a:prstGeom prst="rect">
            <a:avLst/>
          </a:prstGeom>
          <a:noFill/>
        </p:spPr>
        <p:txBody>
          <a:bodyPr wrap="square" rtlCol="0">
            <a:spAutoFit/>
          </a:bodyPr>
          <a:lstStyle/>
          <a:p>
            <a:pPr algn="l">
              <a:lnSpc>
                <a:spcPct val="80000"/>
              </a:lnSpc>
            </a:pPr>
            <a:r>
              <a:rPr lang="en-US" sz="2800" dirty="0" smtClean="0">
                <a:latin typeface="Arial Narrow" pitchFamily="34" charset="0"/>
                <a:cs typeface="Arial"/>
              </a:rPr>
              <a:t>OPENS</a:t>
            </a:r>
            <a:endParaRPr lang="en-US" sz="2800" dirty="0">
              <a:latin typeface="Arial Narrow" pitchFamily="34" charset="0"/>
              <a:cs typeface="Arial"/>
            </a:endParaRPr>
          </a:p>
          <a:p>
            <a:pPr algn="l">
              <a:lnSpc>
                <a:spcPct val="80000"/>
              </a:lnSpc>
            </a:pPr>
            <a:r>
              <a:rPr lang="en-US" sz="4000" b="1" dirty="0" smtClean="0">
                <a:latin typeface="Arial Narrow" pitchFamily="34" charset="0"/>
                <a:cs typeface="Arial"/>
              </a:rPr>
              <a:t>OPPORTUNITY FOR COLLABORATION</a:t>
            </a:r>
          </a:p>
        </p:txBody>
      </p:sp>
      <p:pic>
        <p:nvPicPr>
          <p:cNvPr id="18" name="Picture 2"/>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0" y="6443390"/>
            <a:ext cx="9144000" cy="414610"/>
          </a:xfrm>
          <a:prstGeom prst="rect">
            <a:avLst/>
          </a:prstGeom>
          <a:noFill/>
          <a:ln w="9525">
            <a:noFill/>
            <a:miter lim="800000"/>
            <a:headEnd/>
            <a:tailEnd/>
          </a:ln>
        </p:spPr>
      </p:pic>
    </p:spTree>
    <p:extLst>
      <p:ext uri="{BB962C8B-B14F-4D97-AF65-F5344CB8AC3E}">
        <p14:creationId xmlns:p14="http://schemas.microsoft.com/office/powerpoint/2010/main" val="257325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3298" y="0"/>
            <a:ext cx="9437298" cy="6987396"/>
            <a:chOff x="-126240" y="-182312"/>
            <a:chExt cx="9270240" cy="5338512"/>
          </a:xfrm>
        </p:grpSpPr>
        <p:pic>
          <p:nvPicPr>
            <p:cNvPr id="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t="-43"/>
            <a:stretch>
              <a:fillRect/>
            </a:stretch>
          </p:blipFill>
          <p:spPr bwMode="auto">
            <a:xfrm>
              <a:off x="0" y="-19050"/>
              <a:ext cx="9144000" cy="5175250"/>
            </a:xfrm>
            <a:prstGeom prst="rect">
              <a:avLst/>
            </a:prstGeom>
            <a:noFill/>
            <a:ln w="9525">
              <a:noFill/>
              <a:miter lim="800000"/>
              <a:headEnd/>
              <a:tailEnd/>
            </a:ln>
          </p:spPr>
        </p:pic>
        <p:sp>
          <p:nvSpPr>
            <p:cNvPr id="4" name="Rectangle 3"/>
            <p:cNvSpPr/>
            <p:nvPr/>
          </p:nvSpPr>
          <p:spPr>
            <a:xfrm>
              <a:off x="-126240" y="-182312"/>
              <a:ext cx="9270240" cy="5338512"/>
            </a:xfrm>
            <a:prstGeom prst="rect">
              <a:avLst/>
            </a:prstGeom>
            <a:gradFill flip="none" rotWithShape="1">
              <a:gsLst>
                <a:gs pos="100000">
                  <a:srgbClr val="002060"/>
                </a:gs>
                <a:gs pos="33000">
                  <a:schemeClr val="accent1">
                    <a:tint val="44500"/>
                    <a:satMod val="160000"/>
                    <a:alpha val="0"/>
                  </a:schemeClr>
                </a:gs>
                <a:gs pos="100000">
                  <a:schemeClr val="accent1">
                    <a:tint val="23500"/>
                    <a:satMod val="1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dirty="0"/>
            </a:p>
          </p:txBody>
        </p:sp>
      </p:grpSp>
      <p:sp>
        <p:nvSpPr>
          <p:cNvPr id="5" name="TextBox 4"/>
          <p:cNvSpPr txBox="1"/>
          <p:nvPr/>
        </p:nvSpPr>
        <p:spPr>
          <a:xfrm>
            <a:off x="134916" y="289859"/>
            <a:ext cx="6581105" cy="929485"/>
          </a:xfrm>
          <a:prstGeom prst="rect">
            <a:avLst/>
          </a:prstGeom>
          <a:noFill/>
        </p:spPr>
        <p:txBody>
          <a:bodyPr wrap="square" rtlCol="0">
            <a:spAutoFit/>
          </a:bodyPr>
          <a:lstStyle/>
          <a:p>
            <a:pPr>
              <a:lnSpc>
                <a:spcPct val="80000"/>
              </a:lnSpc>
            </a:pPr>
            <a:r>
              <a:rPr lang="en-US" sz="2800" dirty="0" smtClean="0">
                <a:solidFill>
                  <a:schemeClr val="bg1"/>
                </a:solidFill>
                <a:latin typeface="Arial Narrow" pitchFamily="34" charset="0"/>
                <a:cs typeface="Arial"/>
              </a:rPr>
              <a:t>CREATES</a:t>
            </a:r>
            <a:endParaRPr lang="en-US" sz="2800" dirty="0">
              <a:solidFill>
                <a:schemeClr val="bg1"/>
              </a:solidFill>
              <a:latin typeface="Arial Narrow" pitchFamily="34" charset="0"/>
              <a:cs typeface="Arial"/>
            </a:endParaRPr>
          </a:p>
          <a:p>
            <a:pPr>
              <a:lnSpc>
                <a:spcPct val="80000"/>
              </a:lnSpc>
            </a:pPr>
            <a:r>
              <a:rPr lang="en-US" sz="4000" b="1" dirty="0" smtClean="0">
                <a:solidFill>
                  <a:schemeClr val="bg1"/>
                </a:solidFill>
                <a:latin typeface="Arial Narrow" pitchFamily="34" charset="0"/>
                <a:cs typeface="Arial"/>
              </a:rPr>
              <a:t>SYSTEM ENGAGEMENT</a:t>
            </a:r>
          </a:p>
        </p:txBody>
      </p:sp>
      <p:sp>
        <p:nvSpPr>
          <p:cNvPr id="10" name="Content Placeholder 2"/>
          <p:cNvSpPr txBox="1">
            <a:spLocks/>
          </p:cNvSpPr>
          <p:nvPr/>
        </p:nvSpPr>
        <p:spPr>
          <a:xfrm>
            <a:off x="0" y="1571034"/>
            <a:ext cx="3681046" cy="8398317"/>
          </a:xfrm>
          <a:prstGeom prst="rect">
            <a:avLst/>
          </a:prstGeom>
        </p:spPr>
        <p:txBody>
          <a:bodyPr vert="horz" lIns="198114" tIns="99057" rIns="198114" bIns="99057" rtlCol="0">
            <a:noAutofit/>
          </a:bodyPr>
          <a:lstStyle>
            <a:lvl1pPr marL="228600" indent="-228600" algn="l" defTabSz="1981139" rtl="0" eaLnBrk="1" latinLnBrk="0" hangingPunct="1">
              <a:spcBef>
                <a:spcPct val="20000"/>
              </a:spcBef>
              <a:buFont typeface="Arial" pitchFamily="34" charset="0"/>
              <a:buChar char="•"/>
              <a:defRPr sz="4000" kern="1200">
                <a:solidFill>
                  <a:schemeClr val="tx2">
                    <a:lumMod val="75000"/>
                  </a:schemeClr>
                </a:solidFill>
                <a:latin typeface="Arial Rounded MT Bold" pitchFamily="34" charset="0"/>
                <a:ea typeface="+mn-ea"/>
                <a:cs typeface="+mn-cs"/>
              </a:defRPr>
            </a:lvl1pPr>
            <a:lvl2pPr marL="800100" indent="-342900" algn="l" defTabSz="1981139" rtl="0" eaLnBrk="1" latinLnBrk="0" hangingPunct="1">
              <a:spcBef>
                <a:spcPct val="20000"/>
              </a:spcBef>
              <a:buFont typeface="Arial" pitchFamily="34" charset="0"/>
              <a:buChar char="–"/>
              <a:tabLst/>
              <a:defRPr sz="3600" kern="1200">
                <a:solidFill>
                  <a:schemeClr val="tx2">
                    <a:lumMod val="75000"/>
                  </a:schemeClr>
                </a:solidFill>
                <a:latin typeface="Arial Rounded MT Bold" pitchFamily="34" charset="0"/>
                <a:ea typeface="+mn-ea"/>
                <a:cs typeface="+mn-cs"/>
              </a:defRPr>
            </a:lvl2pPr>
            <a:lvl3pPr marL="1668463" indent="-411163" algn="l" defTabSz="1981139" rtl="0" eaLnBrk="1" latinLnBrk="0" hangingPunct="1">
              <a:spcBef>
                <a:spcPct val="20000"/>
              </a:spcBef>
              <a:buFont typeface="Arial" pitchFamily="34" charset="0"/>
              <a:buChar char="•"/>
              <a:tabLst>
                <a:tab pos="1600200" algn="l"/>
              </a:tabLst>
              <a:defRPr sz="2800" kern="1200">
                <a:solidFill>
                  <a:schemeClr val="tx2">
                    <a:lumMod val="75000"/>
                  </a:schemeClr>
                </a:solidFill>
                <a:latin typeface="Arial Rounded MT Bold" pitchFamily="34" charset="0"/>
                <a:ea typeface="+mn-ea"/>
                <a:cs typeface="+mn-cs"/>
              </a:defRPr>
            </a:lvl3pPr>
            <a:lvl4pPr marL="3466993" indent="-495285" algn="l" defTabSz="1981139" rtl="0" eaLnBrk="1" latinLnBrk="0" hangingPunct="1">
              <a:spcBef>
                <a:spcPct val="20000"/>
              </a:spcBef>
              <a:buFont typeface="Arial" pitchFamily="34" charset="0"/>
              <a:buChar char="–"/>
              <a:defRPr sz="2000" kern="1200">
                <a:solidFill>
                  <a:schemeClr val="tx2">
                    <a:lumMod val="75000"/>
                  </a:schemeClr>
                </a:solidFill>
                <a:latin typeface="Arial Rounded MT Bold" pitchFamily="34" charset="0"/>
                <a:ea typeface="+mn-ea"/>
                <a:cs typeface="+mn-cs"/>
              </a:defRPr>
            </a:lvl4pPr>
            <a:lvl5pPr marL="4457563" indent="-495285" algn="l" defTabSz="1981139" rtl="0" eaLnBrk="1" latinLnBrk="0" hangingPunct="1">
              <a:spcBef>
                <a:spcPct val="20000"/>
              </a:spcBef>
              <a:buFont typeface="Arial" pitchFamily="34" charset="0"/>
              <a:buChar char="»"/>
              <a:defRPr sz="2000" kern="1200">
                <a:solidFill>
                  <a:schemeClr val="tx2">
                    <a:lumMod val="75000"/>
                  </a:schemeClr>
                </a:solidFill>
                <a:latin typeface="Arial Rounded MT Bold" pitchFamily="34" charset="0"/>
                <a:ea typeface="+mn-ea"/>
                <a:cs typeface="+mn-cs"/>
              </a:defRPr>
            </a:lvl5pPr>
            <a:lvl6pPr marL="5448132"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6pPr>
            <a:lvl7pPr marL="6438702"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7pPr>
            <a:lvl8pPr marL="7429271"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8pPr>
            <a:lvl9pPr marL="8419841" indent="-495285" algn="l" defTabSz="1981139" rtl="0" eaLnBrk="1" latinLnBrk="0" hangingPunct="1">
              <a:spcBef>
                <a:spcPct val="20000"/>
              </a:spcBef>
              <a:buFont typeface="Arial" pitchFamily="34" charset="0"/>
              <a:buChar char="•"/>
              <a:defRPr sz="4300" kern="1200">
                <a:solidFill>
                  <a:schemeClr val="tx1"/>
                </a:solidFill>
                <a:latin typeface="+mn-lt"/>
                <a:ea typeface="+mn-ea"/>
                <a:cs typeface="+mn-cs"/>
              </a:defRPr>
            </a:lvl9pPr>
          </a:lstStyle>
          <a:p>
            <a:pPr marL="0" indent="0">
              <a:buNone/>
            </a:pPr>
            <a:r>
              <a:rPr lang="en-US" sz="1800" dirty="0" smtClean="0">
                <a:solidFill>
                  <a:schemeClr val="bg1"/>
                </a:solidFill>
              </a:rPr>
              <a:t>PlantBottle™ is significant innovation for which we can all be ambassadors.  Create more ambassadors within the System by educating </a:t>
            </a:r>
            <a:r>
              <a:rPr lang="en-US" sz="1800" dirty="0">
                <a:solidFill>
                  <a:schemeClr val="bg1"/>
                </a:solidFill>
              </a:rPr>
              <a:t>and </a:t>
            </a:r>
            <a:r>
              <a:rPr lang="en-US" sz="1800" dirty="0" smtClean="0">
                <a:solidFill>
                  <a:schemeClr val="bg1"/>
                </a:solidFill>
              </a:rPr>
              <a:t>motivating </a:t>
            </a:r>
            <a:r>
              <a:rPr lang="en-US" sz="1800" dirty="0">
                <a:solidFill>
                  <a:schemeClr val="bg1"/>
                </a:solidFill>
              </a:rPr>
              <a:t>employees through on-site promotions &amp; </a:t>
            </a:r>
            <a:r>
              <a:rPr lang="en-US" sz="1800" dirty="0" err="1">
                <a:solidFill>
                  <a:schemeClr val="bg1"/>
                </a:solidFill>
              </a:rPr>
              <a:t>MyKO</a:t>
            </a:r>
            <a:r>
              <a:rPr lang="en-US" sz="1800" dirty="0">
                <a:solidFill>
                  <a:schemeClr val="bg1"/>
                </a:solidFill>
              </a:rPr>
              <a:t> </a:t>
            </a:r>
            <a:r>
              <a:rPr lang="en-US" sz="1800" dirty="0" smtClean="0">
                <a:solidFill>
                  <a:schemeClr val="bg1"/>
                </a:solidFill>
              </a:rPr>
              <a:t>outreach</a:t>
            </a:r>
          </a:p>
          <a:p>
            <a:r>
              <a:rPr lang="en-US" sz="1800" dirty="0" smtClean="0">
                <a:solidFill>
                  <a:schemeClr val="bg1"/>
                </a:solidFill>
              </a:rPr>
              <a:t>Every Bottle Has a Story Videos</a:t>
            </a:r>
          </a:p>
          <a:p>
            <a:r>
              <a:rPr lang="en-US" sz="1800" dirty="0" smtClean="0">
                <a:solidFill>
                  <a:schemeClr val="bg1"/>
                </a:solidFill>
              </a:rPr>
              <a:t>Packaging impact and milestone exhibits</a:t>
            </a:r>
          </a:p>
          <a:p>
            <a:r>
              <a:rPr lang="en-US" sz="1800" dirty="0" smtClean="0">
                <a:solidFill>
                  <a:schemeClr val="bg1"/>
                </a:solidFill>
              </a:rPr>
              <a:t>Partnership Exhibits</a:t>
            </a:r>
          </a:p>
          <a:p>
            <a:r>
              <a:rPr lang="en-US" sz="1800" dirty="0" smtClean="0">
                <a:solidFill>
                  <a:schemeClr val="bg1"/>
                </a:solidFill>
              </a:rPr>
              <a:t>Hero articles </a:t>
            </a:r>
            <a:r>
              <a:rPr lang="en-US" sz="1800" dirty="0">
                <a:solidFill>
                  <a:schemeClr val="bg1"/>
                </a:solidFill>
              </a:rPr>
              <a:t>on Journey </a:t>
            </a:r>
            <a:r>
              <a:rPr lang="en-US" sz="1800" dirty="0" smtClean="0">
                <a:solidFill>
                  <a:schemeClr val="bg1"/>
                </a:solidFill>
              </a:rPr>
              <a:t>homepage</a:t>
            </a:r>
          </a:p>
          <a:p>
            <a:pPr marL="0" indent="0">
              <a:buNone/>
            </a:pPr>
            <a:endParaRPr lang="en-US" sz="3200" dirty="0"/>
          </a:p>
          <a:p>
            <a:endParaRPr lang="en-US" sz="3200" dirty="0" smtClean="0"/>
          </a:p>
        </p:txBody>
      </p:sp>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81046" y="2066284"/>
            <a:ext cx="5181261" cy="3357994"/>
          </a:xfrm>
          <a:prstGeom prst="rect">
            <a:avLst/>
          </a:prstGeom>
        </p:spPr>
      </p:pic>
      <p:sp>
        <p:nvSpPr>
          <p:cNvPr id="8" name="Rounded Rectangle 7"/>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9" name="Picture 8"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spTree>
    <p:extLst>
      <p:ext uri="{BB962C8B-B14F-4D97-AF65-F5344CB8AC3E}">
        <p14:creationId xmlns:p14="http://schemas.microsoft.com/office/powerpoint/2010/main" val="415297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48640" y="920448"/>
            <a:ext cx="1394912" cy="454283"/>
          </a:xfrm>
          <a:prstGeom prst="roundRect">
            <a:avLst>
              <a:gd name="adj" fmla="val 12189"/>
            </a:avLst>
          </a:prstGeom>
          <a:solidFill>
            <a:schemeClr val="bg1">
              <a:lumMod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latin typeface="Arial Narrow" pitchFamily="34" charset="0"/>
              </a:rPr>
              <a:t>PROGRAM OPS</a:t>
            </a:r>
          </a:p>
          <a:p>
            <a:pPr algn="ctr"/>
            <a:r>
              <a:rPr lang="en-US" sz="1200" dirty="0" smtClean="0">
                <a:solidFill>
                  <a:schemeClr val="bg1"/>
                </a:solidFill>
                <a:latin typeface="Arial Narrow" pitchFamily="34" charset="0"/>
              </a:rPr>
              <a:t>Lisa Mason-Sanders</a:t>
            </a:r>
            <a:endParaRPr lang="en-US" sz="1200" dirty="0">
              <a:solidFill>
                <a:schemeClr val="bg1"/>
              </a:solidFill>
              <a:latin typeface="Arial Narrow" pitchFamily="34" charset="0"/>
            </a:endParaRPr>
          </a:p>
        </p:txBody>
      </p:sp>
      <p:sp>
        <p:nvSpPr>
          <p:cNvPr id="5" name="Rounded Rectangle 4"/>
          <p:cNvSpPr/>
          <p:nvPr/>
        </p:nvSpPr>
        <p:spPr>
          <a:xfrm>
            <a:off x="548640" y="1604724"/>
            <a:ext cx="1394912" cy="454283"/>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latin typeface="Arial Narrow" pitchFamily="34" charset="0"/>
              </a:rPr>
              <a:t>RESEARCH</a:t>
            </a:r>
            <a:endParaRPr lang="en-US" sz="1200" dirty="0">
              <a:solidFill>
                <a:schemeClr val="bg1"/>
              </a:solidFill>
              <a:latin typeface="Arial Narrow" pitchFamily="34" charset="0"/>
            </a:endParaRPr>
          </a:p>
          <a:p>
            <a:pPr algn="ctr"/>
            <a:r>
              <a:rPr lang="en-US" sz="1200" dirty="0" smtClean="0">
                <a:solidFill>
                  <a:schemeClr val="bg1"/>
                </a:solidFill>
                <a:latin typeface="Arial Narrow" pitchFamily="34" charset="0"/>
              </a:rPr>
              <a:t>Yu Shi</a:t>
            </a:r>
            <a:endParaRPr lang="en-US" sz="1200" dirty="0">
              <a:solidFill>
                <a:schemeClr val="bg1"/>
              </a:solidFill>
              <a:latin typeface="Arial Narrow" pitchFamily="34" charset="0"/>
            </a:endParaRPr>
          </a:p>
        </p:txBody>
      </p:sp>
      <p:sp>
        <p:nvSpPr>
          <p:cNvPr id="6" name="Rounded Rectangle 5"/>
          <p:cNvSpPr/>
          <p:nvPr/>
        </p:nvSpPr>
        <p:spPr>
          <a:xfrm>
            <a:off x="548640" y="2290524"/>
            <a:ext cx="1394912" cy="454283"/>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Arial Narrow" pitchFamily="34" charset="0"/>
              </a:rPr>
              <a:t>DEVELOPMENT</a:t>
            </a:r>
          </a:p>
          <a:p>
            <a:pPr algn="ctr"/>
            <a:r>
              <a:rPr lang="en-US" sz="1200" dirty="0">
                <a:solidFill>
                  <a:schemeClr val="bg1"/>
                </a:solidFill>
                <a:latin typeface="Arial Narrow" pitchFamily="34" charset="0"/>
              </a:rPr>
              <a:t>Mike </a:t>
            </a:r>
            <a:r>
              <a:rPr lang="en-US" sz="1200" dirty="0" smtClean="0">
                <a:solidFill>
                  <a:schemeClr val="bg1"/>
                </a:solidFill>
                <a:latin typeface="Arial Narrow" pitchFamily="34" charset="0"/>
              </a:rPr>
              <a:t>Schultheis</a:t>
            </a:r>
            <a:endParaRPr lang="en-US" sz="1200" dirty="0">
              <a:solidFill>
                <a:schemeClr val="bg1"/>
              </a:solidFill>
              <a:latin typeface="Arial Narrow" pitchFamily="34" charset="0"/>
            </a:endParaRPr>
          </a:p>
        </p:txBody>
      </p:sp>
      <p:sp>
        <p:nvSpPr>
          <p:cNvPr id="7" name="Rounded Rectangle 6"/>
          <p:cNvSpPr/>
          <p:nvPr/>
        </p:nvSpPr>
        <p:spPr>
          <a:xfrm>
            <a:off x="548640" y="2976324"/>
            <a:ext cx="1394912" cy="454283"/>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Arial Narrow" pitchFamily="34" charset="0"/>
              </a:rPr>
              <a:t>PROCUREMENT</a:t>
            </a:r>
          </a:p>
          <a:p>
            <a:pPr algn="ctr"/>
            <a:r>
              <a:rPr lang="en-US" sz="1200" dirty="0">
                <a:solidFill>
                  <a:schemeClr val="bg1"/>
                </a:solidFill>
                <a:latin typeface="Arial Narrow" pitchFamily="34" charset="0"/>
              </a:rPr>
              <a:t>Miki </a:t>
            </a:r>
            <a:r>
              <a:rPr lang="en-US" sz="1200" dirty="0" smtClean="0">
                <a:solidFill>
                  <a:schemeClr val="bg1"/>
                </a:solidFill>
                <a:latin typeface="Arial Narrow" pitchFamily="34" charset="0"/>
              </a:rPr>
              <a:t>Knutzen</a:t>
            </a:r>
            <a:endParaRPr lang="en-US" sz="1200" dirty="0">
              <a:solidFill>
                <a:schemeClr val="bg1"/>
              </a:solidFill>
              <a:latin typeface="Arial Narrow" pitchFamily="34" charset="0"/>
            </a:endParaRPr>
          </a:p>
        </p:txBody>
      </p:sp>
      <p:sp>
        <p:nvSpPr>
          <p:cNvPr id="9" name="Rounded Rectangle 8"/>
          <p:cNvSpPr/>
          <p:nvPr/>
        </p:nvSpPr>
        <p:spPr>
          <a:xfrm>
            <a:off x="548640" y="3662124"/>
            <a:ext cx="1394912" cy="454283"/>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Arial Narrow" pitchFamily="34" charset="0"/>
              </a:rPr>
              <a:t>EOSH</a:t>
            </a:r>
          </a:p>
          <a:p>
            <a:pPr algn="ctr"/>
            <a:r>
              <a:rPr lang="en-US" sz="1200" dirty="0">
                <a:solidFill>
                  <a:schemeClr val="bg1"/>
                </a:solidFill>
                <a:latin typeface="Arial Narrow" pitchFamily="34" charset="0"/>
              </a:rPr>
              <a:t>Himanshu </a:t>
            </a:r>
            <a:r>
              <a:rPr lang="en-US" sz="1200" dirty="0" smtClean="0">
                <a:solidFill>
                  <a:schemeClr val="bg1"/>
                </a:solidFill>
                <a:latin typeface="Arial Narrow" pitchFamily="34" charset="0"/>
              </a:rPr>
              <a:t>Jani</a:t>
            </a:r>
            <a:endParaRPr lang="en-US" sz="1200" dirty="0">
              <a:solidFill>
                <a:schemeClr val="bg1"/>
              </a:solidFill>
              <a:latin typeface="Arial Narrow" pitchFamily="34" charset="0"/>
            </a:endParaRPr>
          </a:p>
        </p:txBody>
      </p:sp>
      <p:sp>
        <p:nvSpPr>
          <p:cNvPr id="10" name="Rounded Rectangle 9"/>
          <p:cNvSpPr/>
          <p:nvPr/>
        </p:nvSpPr>
        <p:spPr>
          <a:xfrm>
            <a:off x="4701088" y="918924"/>
            <a:ext cx="1394912" cy="454283"/>
          </a:xfrm>
          <a:prstGeom prst="roundRect">
            <a:avLst>
              <a:gd name="adj" fmla="val 12189"/>
            </a:avLst>
          </a:prstGeom>
          <a:solidFill>
            <a:schemeClr val="bg1">
              <a:lumMod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latin typeface="Arial Narrow" pitchFamily="34" charset="0"/>
              </a:rPr>
              <a:t>MARKETING OPS</a:t>
            </a:r>
          </a:p>
          <a:p>
            <a:pPr algn="ctr"/>
            <a:r>
              <a:rPr lang="en-US" sz="1200" dirty="0" smtClean="0">
                <a:solidFill>
                  <a:schemeClr val="bg1"/>
                </a:solidFill>
                <a:latin typeface="Arial Narrow" pitchFamily="34" charset="0"/>
              </a:rPr>
              <a:t>Andrew Rodbell</a:t>
            </a:r>
            <a:endParaRPr lang="en-US" sz="1200" b="1" dirty="0">
              <a:solidFill>
                <a:schemeClr val="bg1"/>
              </a:solidFill>
              <a:latin typeface="Arial Narrow" pitchFamily="34" charset="0"/>
            </a:endParaRPr>
          </a:p>
        </p:txBody>
      </p:sp>
      <p:sp>
        <p:nvSpPr>
          <p:cNvPr id="11" name="Rounded Rectangle 10"/>
          <p:cNvSpPr/>
          <p:nvPr/>
        </p:nvSpPr>
        <p:spPr>
          <a:xfrm>
            <a:off x="4701088" y="1604724"/>
            <a:ext cx="1394912" cy="454283"/>
          </a:xfrm>
          <a:prstGeom prst="roundRect">
            <a:avLst>
              <a:gd name="adj" fmla="val 12189"/>
            </a:avLst>
          </a:prstGeom>
          <a:solidFill>
            <a:schemeClr val="bg1">
              <a:lumMod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latin typeface="Arial Narrow" pitchFamily="34" charset="0"/>
              </a:rPr>
              <a:t>BRAND MKTG (Coke) </a:t>
            </a:r>
            <a:endParaRPr lang="en-US" sz="1200" b="1" dirty="0">
              <a:solidFill>
                <a:schemeClr val="bg1"/>
              </a:solidFill>
              <a:latin typeface="Arial Narrow" pitchFamily="34" charset="0"/>
            </a:endParaRPr>
          </a:p>
          <a:p>
            <a:pPr algn="ctr"/>
            <a:r>
              <a:rPr lang="en-US" sz="1200" dirty="0" smtClean="0">
                <a:solidFill>
                  <a:schemeClr val="bg1"/>
                </a:solidFill>
                <a:latin typeface="Arial Narrow" pitchFamily="34" charset="0"/>
              </a:rPr>
              <a:t>G. Duncan</a:t>
            </a:r>
            <a:endParaRPr lang="en-US" sz="1200" dirty="0">
              <a:solidFill>
                <a:schemeClr val="bg1"/>
              </a:solidFill>
              <a:latin typeface="Arial Narrow" pitchFamily="34" charset="0"/>
            </a:endParaRPr>
          </a:p>
        </p:txBody>
      </p:sp>
      <p:sp>
        <p:nvSpPr>
          <p:cNvPr id="12" name="Rounded Rectangle 11"/>
          <p:cNvSpPr/>
          <p:nvPr/>
        </p:nvSpPr>
        <p:spPr>
          <a:xfrm>
            <a:off x="4701088" y="2290524"/>
            <a:ext cx="1394912" cy="454283"/>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latin typeface="Arial Narrow" pitchFamily="34" charset="0"/>
              </a:rPr>
              <a:t>BRAND MKTG (H20)</a:t>
            </a:r>
          </a:p>
          <a:p>
            <a:pPr algn="ctr"/>
            <a:r>
              <a:rPr lang="en-US" sz="1200" dirty="0" smtClean="0">
                <a:solidFill>
                  <a:schemeClr val="bg1"/>
                </a:solidFill>
                <a:latin typeface="Arial Narrow" pitchFamily="34" charset="0"/>
              </a:rPr>
              <a:t>S. Castell</a:t>
            </a:r>
            <a:endParaRPr lang="en-US" sz="1200" dirty="0">
              <a:solidFill>
                <a:schemeClr val="bg1"/>
              </a:solidFill>
              <a:latin typeface="Arial Narrow" pitchFamily="34" charset="0"/>
            </a:endParaRPr>
          </a:p>
        </p:txBody>
      </p:sp>
      <p:sp>
        <p:nvSpPr>
          <p:cNvPr id="13" name="Rounded Rectangle 12"/>
          <p:cNvSpPr/>
          <p:nvPr/>
        </p:nvSpPr>
        <p:spPr>
          <a:xfrm>
            <a:off x="4701088" y="2976324"/>
            <a:ext cx="1394912" cy="454283"/>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latin typeface="Arial Narrow" pitchFamily="34" charset="0"/>
              </a:rPr>
              <a:t>LIVE + MKTG</a:t>
            </a:r>
          </a:p>
          <a:p>
            <a:pPr algn="ctr"/>
            <a:r>
              <a:rPr lang="en-US" sz="1200" dirty="0" smtClean="0">
                <a:solidFill>
                  <a:schemeClr val="bg1"/>
                </a:solidFill>
                <a:latin typeface="Arial Narrow" pitchFamily="34" charset="0"/>
              </a:rPr>
              <a:t>Javier Rodriguez Marino</a:t>
            </a:r>
            <a:endParaRPr lang="en-US" sz="1200" dirty="0">
              <a:solidFill>
                <a:schemeClr val="bg1"/>
              </a:solidFill>
              <a:latin typeface="Arial Narrow" pitchFamily="34" charset="0"/>
            </a:endParaRPr>
          </a:p>
        </p:txBody>
      </p:sp>
      <p:sp>
        <p:nvSpPr>
          <p:cNvPr id="14" name="Rounded Rectangle 13"/>
          <p:cNvSpPr/>
          <p:nvPr/>
        </p:nvSpPr>
        <p:spPr>
          <a:xfrm>
            <a:off x="4701088" y="3662124"/>
            <a:ext cx="1394912" cy="454283"/>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latin typeface="Arial Narrow" pitchFamily="34" charset="0"/>
              </a:rPr>
              <a:t>CUSTOMER MKTG</a:t>
            </a:r>
            <a:endParaRPr lang="en-US" sz="1200" dirty="0" smtClean="0">
              <a:solidFill>
                <a:schemeClr val="bg1"/>
              </a:solidFill>
              <a:latin typeface="Arial Narrow" pitchFamily="34" charset="0"/>
            </a:endParaRPr>
          </a:p>
          <a:p>
            <a:pPr algn="ctr"/>
            <a:r>
              <a:rPr lang="en-US" sz="1200" dirty="0" smtClean="0">
                <a:solidFill>
                  <a:schemeClr val="bg1"/>
                </a:solidFill>
                <a:latin typeface="Arial Narrow" pitchFamily="34" charset="0"/>
              </a:rPr>
              <a:t>Jeff Foote</a:t>
            </a:r>
            <a:endParaRPr lang="en-US" sz="1200" dirty="0">
              <a:solidFill>
                <a:schemeClr val="bg1"/>
              </a:solidFill>
              <a:latin typeface="Arial Narrow" pitchFamily="34" charset="0"/>
            </a:endParaRPr>
          </a:p>
        </p:txBody>
      </p:sp>
      <p:sp>
        <p:nvSpPr>
          <p:cNvPr id="15" name="Rounded Rectangle 14"/>
          <p:cNvSpPr/>
          <p:nvPr/>
        </p:nvSpPr>
        <p:spPr>
          <a:xfrm>
            <a:off x="2644592" y="925072"/>
            <a:ext cx="1394912" cy="621980"/>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Arial Narrow" pitchFamily="34" charset="0"/>
              </a:rPr>
              <a:t>GENERAL MANAGER</a:t>
            </a:r>
          </a:p>
          <a:p>
            <a:pPr algn="ctr"/>
            <a:r>
              <a:rPr lang="en-US" sz="1200" dirty="0">
                <a:latin typeface="Arial Narrow" pitchFamily="34" charset="0"/>
              </a:rPr>
              <a:t>Scott </a:t>
            </a:r>
            <a:r>
              <a:rPr lang="en-US" sz="1200" dirty="0" smtClean="0">
                <a:latin typeface="Arial Narrow" pitchFamily="34" charset="0"/>
              </a:rPr>
              <a:t>Vitters</a:t>
            </a:r>
            <a:endParaRPr lang="en-US" sz="1200" dirty="0">
              <a:latin typeface="Arial Narrow" pitchFamily="34" charset="0"/>
            </a:endParaRPr>
          </a:p>
        </p:txBody>
      </p:sp>
      <p:cxnSp>
        <p:nvCxnSpPr>
          <p:cNvPr id="21" name="Elbow Connector 20"/>
          <p:cNvCxnSpPr>
            <a:stCxn id="15" idx="2"/>
            <a:endCxn id="5" idx="3"/>
          </p:cNvCxnSpPr>
          <p:nvPr/>
        </p:nvCxnSpPr>
        <p:spPr>
          <a:xfrm rot="5400000">
            <a:off x="2500393" y="990211"/>
            <a:ext cx="284814" cy="1398496"/>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5" idx="2"/>
            <a:endCxn id="6" idx="3"/>
          </p:cNvCxnSpPr>
          <p:nvPr/>
        </p:nvCxnSpPr>
        <p:spPr>
          <a:xfrm rot="5400000">
            <a:off x="2157493" y="1333111"/>
            <a:ext cx="970614" cy="1398496"/>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5" idx="2"/>
            <a:endCxn id="7" idx="3"/>
          </p:cNvCxnSpPr>
          <p:nvPr/>
        </p:nvCxnSpPr>
        <p:spPr>
          <a:xfrm rot="5400000">
            <a:off x="1814593" y="1676011"/>
            <a:ext cx="1656414" cy="1398496"/>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5" idx="2"/>
            <a:endCxn id="9" idx="3"/>
          </p:cNvCxnSpPr>
          <p:nvPr/>
        </p:nvCxnSpPr>
        <p:spPr>
          <a:xfrm rot="5400000">
            <a:off x="1471693" y="2018911"/>
            <a:ext cx="2342214" cy="1398496"/>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5" idx="2"/>
            <a:endCxn id="11" idx="1"/>
          </p:cNvCxnSpPr>
          <p:nvPr/>
        </p:nvCxnSpPr>
        <p:spPr>
          <a:xfrm rot="16200000" flipH="1">
            <a:off x="3879161" y="1009939"/>
            <a:ext cx="284814" cy="1359040"/>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5" idx="2"/>
            <a:endCxn id="12" idx="1"/>
          </p:cNvCxnSpPr>
          <p:nvPr/>
        </p:nvCxnSpPr>
        <p:spPr>
          <a:xfrm rot="16200000" flipH="1">
            <a:off x="3536261" y="1352839"/>
            <a:ext cx="970614" cy="1359040"/>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5" idx="2"/>
            <a:endCxn id="13" idx="1"/>
          </p:cNvCxnSpPr>
          <p:nvPr/>
        </p:nvCxnSpPr>
        <p:spPr>
          <a:xfrm rot="16200000" flipH="1">
            <a:off x="3193361" y="1695739"/>
            <a:ext cx="1656414" cy="1359040"/>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15" idx="2"/>
            <a:endCxn id="14" idx="1"/>
          </p:cNvCxnSpPr>
          <p:nvPr/>
        </p:nvCxnSpPr>
        <p:spPr>
          <a:xfrm rot="16200000" flipH="1">
            <a:off x="2850461" y="2038639"/>
            <a:ext cx="2342214" cy="1359040"/>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92839" y="5597285"/>
            <a:ext cx="1173010" cy="1277273"/>
          </a:xfrm>
          <a:prstGeom prst="rect">
            <a:avLst/>
          </a:prstGeom>
          <a:noFill/>
        </p:spPr>
        <p:txBody>
          <a:bodyPr wrap="square" rtlCol="0">
            <a:spAutoFit/>
          </a:bodyPr>
          <a:lstStyle/>
          <a:p>
            <a:pPr algn="ctr"/>
            <a:r>
              <a:rPr lang="en-US" sz="1100" b="1" dirty="0" smtClean="0">
                <a:latin typeface="Arial Narrow" pitchFamily="34" charset="0"/>
              </a:rPr>
              <a:t>LEGAL</a:t>
            </a:r>
            <a:endParaRPr lang="en-US" sz="1100" dirty="0" smtClean="0">
              <a:latin typeface="Arial Narrow" pitchFamily="34" charset="0"/>
            </a:endParaRPr>
          </a:p>
          <a:p>
            <a:pPr algn="ctr"/>
            <a:r>
              <a:rPr lang="en-US" sz="1100" dirty="0" smtClean="0">
                <a:latin typeface="Arial Narrow" pitchFamily="34" charset="0"/>
              </a:rPr>
              <a:t>Nicole Morris (IP)</a:t>
            </a:r>
          </a:p>
          <a:p>
            <a:pPr algn="ctr"/>
            <a:r>
              <a:rPr lang="en-US" sz="1100" dirty="0" smtClean="0">
                <a:latin typeface="Arial Narrow" pitchFamily="34" charset="0"/>
              </a:rPr>
              <a:t>Keely Herrick (TM)</a:t>
            </a:r>
          </a:p>
          <a:p>
            <a:pPr algn="ctr"/>
            <a:r>
              <a:rPr lang="en-US" sz="1100" dirty="0" smtClean="0">
                <a:latin typeface="Arial Narrow" pitchFamily="34" charset="0"/>
              </a:rPr>
              <a:t>Bill Lee (R&amp;D)</a:t>
            </a:r>
          </a:p>
          <a:p>
            <a:pPr algn="ctr"/>
            <a:r>
              <a:rPr lang="en-US" sz="1100" dirty="0" smtClean="0">
                <a:latin typeface="Arial Narrow" pitchFamily="34" charset="0"/>
              </a:rPr>
              <a:t>Lawton Hawkins (GSP)</a:t>
            </a:r>
          </a:p>
          <a:p>
            <a:pPr algn="ctr"/>
            <a:r>
              <a:rPr lang="en-US" sz="1100" dirty="0" smtClean="0">
                <a:latin typeface="Arial Narrow" pitchFamily="34" charset="0"/>
              </a:rPr>
              <a:t>Anthony Cabrera </a:t>
            </a:r>
          </a:p>
        </p:txBody>
      </p:sp>
      <p:sp>
        <p:nvSpPr>
          <p:cNvPr id="38" name="TextBox 37"/>
          <p:cNvSpPr txBox="1"/>
          <p:nvPr/>
        </p:nvSpPr>
        <p:spPr>
          <a:xfrm>
            <a:off x="1528382" y="5594842"/>
            <a:ext cx="725213" cy="600164"/>
          </a:xfrm>
          <a:prstGeom prst="rect">
            <a:avLst/>
          </a:prstGeom>
          <a:noFill/>
        </p:spPr>
        <p:txBody>
          <a:bodyPr wrap="square" rtlCol="0">
            <a:spAutoFit/>
          </a:bodyPr>
          <a:lstStyle/>
          <a:p>
            <a:pPr algn="ctr"/>
            <a:r>
              <a:rPr lang="en-US" sz="1100" b="1" dirty="0" smtClean="0">
                <a:latin typeface="Arial Narrow" pitchFamily="34" charset="0"/>
              </a:rPr>
              <a:t>M&amp;A</a:t>
            </a:r>
          </a:p>
          <a:p>
            <a:pPr algn="ctr"/>
            <a:r>
              <a:rPr lang="en-US" sz="1100" dirty="0" smtClean="0">
                <a:latin typeface="Arial Narrow" pitchFamily="34" charset="0"/>
              </a:rPr>
              <a:t>Shellie Davis</a:t>
            </a:r>
          </a:p>
        </p:txBody>
      </p:sp>
      <p:sp>
        <p:nvSpPr>
          <p:cNvPr id="39" name="TextBox 38"/>
          <p:cNvSpPr txBox="1"/>
          <p:nvPr/>
        </p:nvSpPr>
        <p:spPr>
          <a:xfrm>
            <a:off x="1783081" y="5580541"/>
            <a:ext cx="2115906" cy="1231106"/>
          </a:xfrm>
          <a:prstGeom prst="rect">
            <a:avLst/>
          </a:prstGeom>
          <a:noFill/>
        </p:spPr>
        <p:txBody>
          <a:bodyPr wrap="square" rtlCol="0">
            <a:spAutoFit/>
          </a:bodyPr>
          <a:lstStyle/>
          <a:p>
            <a:pPr algn="ctr"/>
            <a:r>
              <a:rPr lang="en-US" sz="1100" b="1" dirty="0" smtClean="0">
                <a:latin typeface="Arial Narrow" pitchFamily="34" charset="0"/>
              </a:rPr>
              <a:t>SUSTAINABLE AG</a:t>
            </a:r>
          </a:p>
          <a:p>
            <a:pPr algn="ctr"/>
            <a:r>
              <a:rPr lang="en-US" sz="1100" dirty="0" smtClean="0">
                <a:latin typeface="Arial Narrow" pitchFamily="34" charset="0"/>
              </a:rPr>
              <a:t>Denise Knight</a:t>
            </a:r>
          </a:p>
          <a:p>
            <a:pPr algn="ctr"/>
            <a:r>
              <a:rPr lang="en-US" sz="1100" dirty="0" smtClean="0">
                <a:latin typeface="Arial Narrow" pitchFamily="34" charset="0"/>
              </a:rPr>
              <a:t>Ernesto </a:t>
            </a:r>
            <a:r>
              <a:rPr lang="en-US" sz="1100" dirty="0" err="1" smtClean="0">
                <a:latin typeface="Arial Narrow" pitchFamily="34" charset="0"/>
              </a:rPr>
              <a:t>Brovelli</a:t>
            </a:r>
            <a:endParaRPr lang="en-US" sz="1100" dirty="0" smtClean="0">
              <a:latin typeface="Arial Narrow" pitchFamily="34" charset="0"/>
            </a:endParaRPr>
          </a:p>
          <a:p>
            <a:pPr algn="ctr"/>
            <a:endParaRPr lang="en-US" sz="800" dirty="0" smtClean="0">
              <a:latin typeface="Arial Narrow" pitchFamily="34" charset="0"/>
            </a:endParaRPr>
          </a:p>
          <a:p>
            <a:pPr algn="ctr"/>
            <a:r>
              <a:rPr lang="en-US" sz="1100" b="1" dirty="0" smtClean="0">
                <a:latin typeface="Arial Narrow" pitchFamily="34" charset="0"/>
              </a:rPr>
              <a:t>SWEETNER</a:t>
            </a:r>
          </a:p>
          <a:p>
            <a:pPr algn="ctr"/>
            <a:r>
              <a:rPr lang="en-US" sz="1100" dirty="0" smtClean="0">
                <a:latin typeface="Arial Narrow" pitchFamily="34" charset="0"/>
              </a:rPr>
              <a:t>Ankush Singal (India)</a:t>
            </a:r>
          </a:p>
          <a:p>
            <a:pPr algn="ctr"/>
            <a:r>
              <a:rPr lang="en-US" sz="1100" dirty="0" smtClean="0">
                <a:latin typeface="Arial Narrow" pitchFamily="34" charset="0"/>
              </a:rPr>
              <a:t>Orlando </a:t>
            </a:r>
            <a:r>
              <a:rPr lang="en-US" sz="1100" dirty="0">
                <a:latin typeface="Arial Narrow" pitchFamily="34" charset="0"/>
              </a:rPr>
              <a:t>de </a:t>
            </a:r>
            <a:r>
              <a:rPr lang="en-US" sz="1100" dirty="0" smtClean="0">
                <a:latin typeface="Arial Narrow" pitchFamily="34" charset="0"/>
              </a:rPr>
              <a:t>Albuquerque (Brazil)</a:t>
            </a:r>
          </a:p>
        </p:txBody>
      </p:sp>
      <p:sp>
        <p:nvSpPr>
          <p:cNvPr id="40" name="TextBox 39"/>
          <p:cNvSpPr txBox="1"/>
          <p:nvPr/>
        </p:nvSpPr>
        <p:spPr>
          <a:xfrm>
            <a:off x="3645791" y="5614249"/>
            <a:ext cx="719752" cy="600164"/>
          </a:xfrm>
          <a:prstGeom prst="rect">
            <a:avLst/>
          </a:prstGeom>
          <a:noFill/>
        </p:spPr>
        <p:txBody>
          <a:bodyPr wrap="square" rtlCol="0">
            <a:spAutoFit/>
          </a:bodyPr>
          <a:lstStyle/>
          <a:p>
            <a:pPr algn="ctr"/>
            <a:r>
              <a:rPr lang="en-US" sz="1100" b="1" dirty="0" smtClean="0">
                <a:latin typeface="Arial Narrow" pitchFamily="34" charset="0"/>
              </a:rPr>
              <a:t>FINANCE</a:t>
            </a:r>
          </a:p>
          <a:p>
            <a:pPr algn="ctr"/>
            <a:r>
              <a:rPr lang="en-US" sz="1100" dirty="0" smtClean="0">
                <a:latin typeface="Arial Narrow" pitchFamily="34" charset="0"/>
              </a:rPr>
              <a:t>Karen Davis </a:t>
            </a:r>
          </a:p>
        </p:txBody>
      </p:sp>
      <p:sp>
        <p:nvSpPr>
          <p:cNvPr id="41" name="TextBox 40"/>
          <p:cNvSpPr txBox="1"/>
          <p:nvPr/>
        </p:nvSpPr>
        <p:spPr>
          <a:xfrm>
            <a:off x="4310499" y="5603505"/>
            <a:ext cx="708830" cy="938719"/>
          </a:xfrm>
          <a:prstGeom prst="rect">
            <a:avLst/>
          </a:prstGeom>
          <a:noFill/>
        </p:spPr>
        <p:txBody>
          <a:bodyPr wrap="square" rtlCol="0">
            <a:spAutoFit/>
          </a:bodyPr>
          <a:lstStyle/>
          <a:p>
            <a:pPr algn="ctr"/>
            <a:r>
              <a:rPr lang="en-US" sz="1100" b="1" dirty="0" smtClean="0">
                <a:latin typeface="Arial Narrow" pitchFamily="34" charset="0"/>
              </a:rPr>
              <a:t>PAC</a:t>
            </a:r>
          </a:p>
          <a:p>
            <a:pPr algn="ctr"/>
            <a:r>
              <a:rPr lang="en-US" sz="1100" dirty="0" smtClean="0">
                <a:latin typeface="Arial Narrow" pitchFamily="34" charset="0"/>
              </a:rPr>
              <a:t>Kate Irvin</a:t>
            </a:r>
          </a:p>
          <a:p>
            <a:pPr algn="ctr"/>
            <a:r>
              <a:rPr lang="en-US" sz="1100" dirty="0" smtClean="0">
                <a:latin typeface="Arial Narrow" pitchFamily="34" charset="0"/>
              </a:rPr>
              <a:t>K. Black</a:t>
            </a:r>
          </a:p>
          <a:p>
            <a:pPr algn="ctr"/>
            <a:r>
              <a:rPr lang="en-US" sz="1100" dirty="0" smtClean="0">
                <a:latin typeface="Arial Narrow" pitchFamily="34" charset="0"/>
              </a:rPr>
              <a:t>Jen Ragland</a:t>
            </a:r>
          </a:p>
        </p:txBody>
      </p:sp>
      <p:sp>
        <p:nvSpPr>
          <p:cNvPr id="42" name="TextBox 41"/>
          <p:cNvSpPr txBox="1"/>
          <p:nvPr/>
        </p:nvSpPr>
        <p:spPr>
          <a:xfrm>
            <a:off x="5086818" y="5562281"/>
            <a:ext cx="1009182" cy="1277273"/>
          </a:xfrm>
          <a:prstGeom prst="rect">
            <a:avLst/>
          </a:prstGeom>
          <a:noFill/>
        </p:spPr>
        <p:txBody>
          <a:bodyPr wrap="square" rtlCol="0">
            <a:spAutoFit/>
          </a:bodyPr>
          <a:lstStyle/>
          <a:p>
            <a:pPr algn="ctr"/>
            <a:r>
              <a:rPr lang="en-US" sz="1100" b="1" dirty="0" smtClean="0">
                <a:latin typeface="Arial Narrow" pitchFamily="34" charset="0"/>
              </a:rPr>
              <a:t>R&amp;D</a:t>
            </a:r>
          </a:p>
          <a:p>
            <a:pPr algn="ctr"/>
            <a:r>
              <a:rPr lang="en-US" sz="1100" dirty="0" smtClean="0">
                <a:latin typeface="Arial Narrow" pitchFamily="34" charset="0"/>
              </a:rPr>
              <a:t>Shell Huang</a:t>
            </a:r>
          </a:p>
          <a:p>
            <a:pPr algn="ctr"/>
            <a:r>
              <a:rPr lang="en-US" sz="1100" dirty="0" smtClean="0">
                <a:latin typeface="Arial Narrow" pitchFamily="34" charset="0"/>
              </a:rPr>
              <a:t>Sheng </a:t>
            </a:r>
            <a:r>
              <a:rPr lang="en-US" sz="1100" dirty="0" err="1" smtClean="0">
                <a:latin typeface="Arial Narrow" pitchFamily="34" charset="0"/>
              </a:rPr>
              <a:t>Sheng</a:t>
            </a:r>
            <a:r>
              <a:rPr lang="en-US" sz="1100" dirty="0" smtClean="0">
                <a:latin typeface="Arial Narrow" pitchFamily="34" charset="0"/>
              </a:rPr>
              <a:t> Yang</a:t>
            </a:r>
          </a:p>
          <a:p>
            <a:pPr algn="ctr"/>
            <a:r>
              <a:rPr lang="en-US" sz="1100" dirty="0" smtClean="0">
                <a:latin typeface="Arial Narrow" pitchFamily="34" charset="0"/>
              </a:rPr>
              <a:t>Linda Liu</a:t>
            </a:r>
          </a:p>
          <a:p>
            <a:pPr algn="ctr"/>
            <a:r>
              <a:rPr lang="en-US" sz="1100" dirty="0" smtClean="0">
                <a:latin typeface="Arial Narrow" pitchFamily="34" charset="0"/>
              </a:rPr>
              <a:t>Chris Mubarak</a:t>
            </a:r>
          </a:p>
          <a:p>
            <a:pPr algn="ctr"/>
            <a:r>
              <a:rPr lang="en-US" sz="1100" dirty="0" smtClean="0">
                <a:latin typeface="Arial Narrow" pitchFamily="34" charset="0"/>
              </a:rPr>
              <a:t>Rob Kriegel</a:t>
            </a:r>
          </a:p>
        </p:txBody>
      </p:sp>
      <p:sp>
        <p:nvSpPr>
          <p:cNvPr id="43" name="TextBox 42"/>
          <p:cNvSpPr txBox="1"/>
          <p:nvPr/>
        </p:nvSpPr>
        <p:spPr>
          <a:xfrm>
            <a:off x="6705180" y="5568529"/>
            <a:ext cx="872659" cy="600164"/>
          </a:xfrm>
          <a:prstGeom prst="rect">
            <a:avLst/>
          </a:prstGeom>
          <a:noFill/>
        </p:spPr>
        <p:txBody>
          <a:bodyPr wrap="square" rtlCol="0">
            <a:spAutoFit/>
          </a:bodyPr>
          <a:lstStyle/>
          <a:p>
            <a:pPr algn="ctr"/>
            <a:r>
              <a:rPr lang="en-US" sz="1100" b="1" dirty="0" smtClean="0">
                <a:latin typeface="Arial Narrow" pitchFamily="34" charset="0"/>
              </a:rPr>
              <a:t>K&amp;I</a:t>
            </a:r>
          </a:p>
          <a:p>
            <a:pPr algn="ctr"/>
            <a:r>
              <a:rPr lang="en-US" sz="1100" dirty="0" smtClean="0">
                <a:latin typeface="Arial Narrow" pitchFamily="34" charset="0"/>
              </a:rPr>
              <a:t>Anne McAllester</a:t>
            </a:r>
          </a:p>
        </p:txBody>
      </p:sp>
      <p:sp>
        <p:nvSpPr>
          <p:cNvPr id="44" name="TextBox 43"/>
          <p:cNvSpPr txBox="1"/>
          <p:nvPr/>
        </p:nvSpPr>
        <p:spPr>
          <a:xfrm>
            <a:off x="7006938" y="5152584"/>
            <a:ext cx="1405974" cy="461665"/>
          </a:xfrm>
          <a:prstGeom prst="rect">
            <a:avLst/>
          </a:prstGeom>
          <a:noFill/>
        </p:spPr>
        <p:txBody>
          <a:bodyPr wrap="square" rtlCol="0">
            <a:spAutoFit/>
          </a:bodyPr>
          <a:lstStyle/>
          <a:p>
            <a:pPr algn="ctr"/>
            <a:r>
              <a:rPr lang="en-US" sz="1200" b="1" dirty="0" smtClean="0">
                <a:latin typeface="Arial Narrow" pitchFamily="34" charset="0"/>
              </a:rPr>
              <a:t>FUNCTIONAL SUPPORT</a:t>
            </a:r>
            <a:endParaRPr lang="en-US" sz="1200" b="1" dirty="0">
              <a:latin typeface="Arial Narrow" pitchFamily="34" charset="0"/>
            </a:endParaRPr>
          </a:p>
        </p:txBody>
      </p:sp>
      <p:sp>
        <p:nvSpPr>
          <p:cNvPr id="73" name="Rounded Rectangle 72"/>
          <p:cNvSpPr/>
          <p:nvPr/>
        </p:nvSpPr>
        <p:spPr>
          <a:xfrm>
            <a:off x="7120957" y="2691511"/>
            <a:ext cx="1394912" cy="454283"/>
          </a:xfrm>
          <a:prstGeom prst="roundRect">
            <a:avLst>
              <a:gd name="adj" fmla="val 12189"/>
            </a:avLst>
          </a:prstGeom>
          <a:solidFill>
            <a:srgbClr val="FF0000"/>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Arial Narrow" pitchFamily="34" charset="0"/>
              </a:rPr>
              <a:t>NORTH AMERICA</a:t>
            </a:r>
          </a:p>
          <a:p>
            <a:pPr algn="ctr"/>
            <a:r>
              <a:rPr lang="en-US" sz="1200" dirty="0" smtClean="0">
                <a:solidFill>
                  <a:schemeClr val="bg1"/>
                </a:solidFill>
                <a:latin typeface="Arial Narrow" pitchFamily="34" charset="0"/>
              </a:rPr>
              <a:t>Chris Gaffney</a:t>
            </a:r>
            <a:endParaRPr lang="en-US" sz="1200" dirty="0">
              <a:solidFill>
                <a:schemeClr val="bg1"/>
              </a:solidFill>
              <a:latin typeface="Arial Narrow" pitchFamily="34" charset="0"/>
            </a:endParaRPr>
          </a:p>
        </p:txBody>
      </p:sp>
      <p:sp>
        <p:nvSpPr>
          <p:cNvPr id="74" name="Rounded Rectangle 73"/>
          <p:cNvSpPr/>
          <p:nvPr/>
        </p:nvSpPr>
        <p:spPr>
          <a:xfrm>
            <a:off x="7120957" y="2005711"/>
            <a:ext cx="1394912" cy="454283"/>
          </a:xfrm>
          <a:prstGeom prst="roundRect">
            <a:avLst>
              <a:gd name="adj" fmla="val 12189"/>
            </a:avLst>
          </a:prstGeom>
          <a:solidFill>
            <a:srgbClr val="FF0000"/>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Arial Narrow" pitchFamily="34" charset="0"/>
              </a:rPr>
              <a:t>LATIN AMERICA</a:t>
            </a:r>
          </a:p>
          <a:p>
            <a:pPr algn="ctr"/>
            <a:r>
              <a:rPr lang="en-US" sz="1200" dirty="0">
                <a:solidFill>
                  <a:schemeClr val="bg1"/>
                </a:solidFill>
                <a:latin typeface="Arial Narrow" pitchFamily="34" charset="0"/>
              </a:rPr>
              <a:t>Marcelino </a:t>
            </a:r>
            <a:r>
              <a:rPr lang="en-US" sz="1200" dirty="0" smtClean="0">
                <a:solidFill>
                  <a:schemeClr val="bg1"/>
                </a:solidFill>
                <a:latin typeface="Arial Narrow" pitchFamily="34" charset="0"/>
              </a:rPr>
              <a:t>Martinez</a:t>
            </a:r>
            <a:endParaRPr lang="en-US" sz="1200" dirty="0">
              <a:solidFill>
                <a:schemeClr val="bg1"/>
              </a:solidFill>
              <a:latin typeface="Arial Narrow" pitchFamily="34" charset="0"/>
            </a:endParaRPr>
          </a:p>
        </p:txBody>
      </p:sp>
      <p:sp>
        <p:nvSpPr>
          <p:cNvPr id="75" name="Rounded Rectangle 74"/>
          <p:cNvSpPr/>
          <p:nvPr/>
        </p:nvSpPr>
        <p:spPr>
          <a:xfrm>
            <a:off x="7105228" y="1319911"/>
            <a:ext cx="1394912" cy="454283"/>
          </a:xfrm>
          <a:prstGeom prst="roundRect">
            <a:avLst>
              <a:gd name="adj" fmla="val 12189"/>
            </a:avLst>
          </a:prstGeom>
          <a:solidFill>
            <a:srgbClr val="FF0000"/>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Arial Narrow" pitchFamily="34" charset="0"/>
              </a:rPr>
              <a:t>EUROPE</a:t>
            </a:r>
          </a:p>
          <a:p>
            <a:pPr algn="ctr"/>
            <a:r>
              <a:rPr lang="en-US" sz="1200" dirty="0" smtClean="0">
                <a:solidFill>
                  <a:schemeClr val="bg1"/>
                </a:solidFill>
                <a:latin typeface="Arial Narrow" pitchFamily="34" charset="0"/>
              </a:rPr>
              <a:t>Klaus Stadler</a:t>
            </a:r>
            <a:endParaRPr lang="en-US" sz="1200" dirty="0">
              <a:solidFill>
                <a:schemeClr val="bg1"/>
              </a:solidFill>
              <a:latin typeface="Arial Narrow" pitchFamily="34" charset="0"/>
            </a:endParaRPr>
          </a:p>
        </p:txBody>
      </p:sp>
      <p:sp>
        <p:nvSpPr>
          <p:cNvPr id="76" name="Rounded Rectangle 75"/>
          <p:cNvSpPr/>
          <p:nvPr/>
        </p:nvSpPr>
        <p:spPr>
          <a:xfrm>
            <a:off x="7120957" y="3377311"/>
            <a:ext cx="1394912" cy="454283"/>
          </a:xfrm>
          <a:prstGeom prst="roundRect">
            <a:avLst>
              <a:gd name="adj" fmla="val 12189"/>
            </a:avLst>
          </a:prstGeom>
          <a:solidFill>
            <a:srgbClr val="FF0000"/>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Arial Narrow" pitchFamily="34" charset="0"/>
              </a:rPr>
              <a:t>EURASIA &amp; AFRICA</a:t>
            </a:r>
          </a:p>
          <a:p>
            <a:pPr algn="ctr"/>
            <a:r>
              <a:rPr lang="en-US" sz="1200" dirty="0">
                <a:solidFill>
                  <a:schemeClr val="bg1"/>
                </a:solidFill>
                <a:latin typeface="Arial Narrow" pitchFamily="34" charset="0"/>
              </a:rPr>
              <a:t>Cumhur </a:t>
            </a:r>
            <a:r>
              <a:rPr lang="en-US" sz="1200" dirty="0" smtClean="0">
                <a:solidFill>
                  <a:schemeClr val="bg1"/>
                </a:solidFill>
                <a:latin typeface="Arial Narrow" pitchFamily="34" charset="0"/>
              </a:rPr>
              <a:t>Karci</a:t>
            </a:r>
            <a:endParaRPr lang="en-US" sz="1200" dirty="0">
              <a:solidFill>
                <a:schemeClr val="bg1"/>
              </a:solidFill>
              <a:latin typeface="Arial Narrow" pitchFamily="34" charset="0"/>
            </a:endParaRPr>
          </a:p>
        </p:txBody>
      </p:sp>
      <p:sp>
        <p:nvSpPr>
          <p:cNvPr id="77" name="Rounded Rectangle 76"/>
          <p:cNvSpPr/>
          <p:nvPr/>
        </p:nvSpPr>
        <p:spPr>
          <a:xfrm>
            <a:off x="7120957" y="4063111"/>
            <a:ext cx="1394912" cy="454283"/>
          </a:xfrm>
          <a:prstGeom prst="roundRect">
            <a:avLst>
              <a:gd name="adj" fmla="val 12189"/>
            </a:avLst>
          </a:prstGeom>
          <a:solidFill>
            <a:srgbClr val="FF0000"/>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bg1"/>
                </a:solidFill>
                <a:latin typeface="Arial Narrow" pitchFamily="34" charset="0"/>
              </a:rPr>
              <a:t>PACIFIC</a:t>
            </a:r>
          </a:p>
          <a:p>
            <a:pPr algn="ctr"/>
            <a:r>
              <a:rPr lang="en-US" sz="1200" dirty="0" smtClean="0">
                <a:latin typeface="Arial Narrow" pitchFamily="34" charset="0"/>
              </a:rPr>
              <a:t>Marina Palma</a:t>
            </a:r>
            <a:endParaRPr lang="en-US" sz="1200" dirty="0">
              <a:solidFill>
                <a:schemeClr val="bg1"/>
              </a:solidFill>
              <a:latin typeface="Arial Narrow" pitchFamily="34" charset="0"/>
            </a:endParaRPr>
          </a:p>
        </p:txBody>
      </p:sp>
      <p:sp>
        <p:nvSpPr>
          <p:cNvPr id="78" name="Rounded Rectangle 77"/>
          <p:cNvSpPr/>
          <p:nvPr/>
        </p:nvSpPr>
        <p:spPr>
          <a:xfrm>
            <a:off x="6875890" y="842893"/>
            <a:ext cx="1852850" cy="3805307"/>
          </a:xfrm>
          <a:prstGeom prst="round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7283710" y="846276"/>
            <a:ext cx="945890" cy="461665"/>
          </a:xfrm>
          <a:prstGeom prst="rect">
            <a:avLst/>
          </a:prstGeom>
          <a:noFill/>
        </p:spPr>
        <p:txBody>
          <a:bodyPr wrap="square" rtlCol="0">
            <a:spAutoFit/>
          </a:bodyPr>
          <a:lstStyle/>
          <a:p>
            <a:pPr algn="ctr"/>
            <a:r>
              <a:rPr lang="en-US" sz="1200" b="1" dirty="0" smtClean="0">
                <a:latin typeface="Arial Narrow" pitchFamily="34" charset="0"/>
              </a:rPr>
              <a:t>GROUP LEADS</a:t>
            </a:r>
            <a:endParaRPr lang="en-US" sz="1200" b="1" dirty="0">
              <a:latin typeface="Arial Narrow" pitchFamily="34" charset="0"/>
            </a:endParaRPr>
          </a:p>
        </p:txBody>
      </p:sp>
      <p:sp>
        <p:nvSpPr>
          <p:cNvPr id="84" name="TextBox 83"/>
          <p:cNvSpPr txBox="1"/>
          <p:nvPr/>
        </p:nvSpPr>
        <p:spPr>
          <a:xfrm>
            <a:off x="2223180" y="689005"/>
            <a:ext cx="2173107" cy="307777"/>
          </a:xfrm>
          <a:prstGeom prst="rect">
            <a:avLst/>
          </a:prstGeom>
          <a:noFill/>
        </p:spPr>
        <p:txBody>
          <a:bodyPr wrap="square" rtlCol="0">
            <a:spAutoFit/>
          </a:bodyPr>
          <a:lstStyle/>
          <a:p>
            <a:r>
              <a:rPr lang="en-US" sz="1400" b="1" dirty="0" smtClean="0">
                <a:latin typeface="Arial Narrow" pitchFamily="34" charset="0"/>
              </a:rPr>
              <a:t>SPONSOR: Ron Lewis, CPO</a:t>
            </a:r>
            <a:endParaRPr lang="en-US" sz="1400" b="1" dirty="0">
              <a:latin typeface="Arial Narrow" pitchFamily="34" charset="0"/>
            </a:endParaRPr>
          </a:p>
        </p:txBody>
      </p:sp>
      <p:sp>
        <p:nvSpPr>
          <p:cNvPr id="47" name="TextBox 46"/>
          <p:cNvSpPr txBox="1"/>
          <p:nvPr/>
        </p:nvSpPr>
        <p:spPr>
          <a:xfrm>
            <a:off x="7863750" y="5568529"/>
            <a:ext cx="752518" cy="600164"/>
          </a:xfrm>
          <a:prstGeom prst="rect">
            <a:avLst/>
          </a:prstGeom>
          <a:noFill/>
        </p:spPr>
        <p:txBody>
          <a:bodyPr wrap="square" rtlCol="0">
            <a:spAutoFit/>
          </a:bodyPr>
          <a:lstStyle/>
          <a:p>
            <a:pPr algn="ctr"/>
            <a:r>
              <a:rPr lang="en-US" sz="1100" b="1" dirty="0" smtClean="0">
                <a:latin typeface="Arial Narrow" pitchFamily="34" charset="0"/>
              </a:rPr>
              <a:t>SRA</a:t>
            </a:r>
          </a:p>
          <a:p>
            <a:pPr algn="ctr"/>
            <a:r>
              <a:rPr lang="en-US" sz="1100" dirty="0" smtClean="0">
                <a:latin typeface="Arial Narrow" pitchFamily="34" charset="0"/>
              </a:rPr>
              <a:t>Forrest Bayer</a:t>
            </a:r>
          </a:p>
        </p:txBody>
      </p:sp>
      <p:sp>
        <p:nvSpPr>
          <p:cNvPr id="48" name="TextBox 47"/>
          <p:cNvSpPr txBox="1"/>
          <p:nvPr/>
        </p:nvSpPr>
        <p:spPr>
          <a:xfrm>
            <a:off x="23446" y="43114"/>
            <a:ext cx="8763000" cy="646331"/>
          </a:xfrm>
          <a:prstGeom prst="rect">
            <a:avLst/>
          </a:prstGeom>
          <a:noFill/>
        </p:spPr>
        <p:txBody>
          <a:bodyPr wrap="square" rtlCol="0">
            <a:spAutoFit/>
          </a:bodyPr>
          <a:lstStyle/>
          <a:p>
            <a:r>
              <a:rPr lang="en-US" sz="3600" b="1" dirty="0" smtClean="0">
                <a:latin typeface="Arial Narrow" pitchFamily="34" charset="0"/>
                <a:cs typeface="Arial" pitchFamily="34" charset="0"/>
              </a:rPr>
              <a:t>CROSS-FUNCTIONAL COLLABORATION</a:t>
            </a:r>
            <a:endParaRPr lang="en-US" sz="3600" b="1" i="1" dirty="0">
              <a:latin typeface="Arial Narrow" pitchFamily="34" charset="0"/>
              <a:cs typeface="Arial" pitchFamily="34" charset="0"/>
            </a:endParaRPr>
          </a:p>
        </p:txBody>
      </p:sp>
      <p:cxnSp>
        <p:nvCxnSpPr>
          <p:cNvPr id="3" name="Straight Connector 2"/>
          <p:cNvCxnSpPr>
            <a:stCxn id="15" idx="3"/>
            <a:endCxn id="10" idx="1"/>
          </p:cNvCxnSpPr>
          <p:nvPr/>
        </p:nvCxnSpPr>
        <p:spPr>
          <a:xfrm flipV="1">
            <a:off x="4039504" y="1146066"/>
            <a:ext cx="661584" cy="89996"/>
          </a:xfrm>
          <a:prstGeom prst="line">
            <a:avLst/>
          </a:prstGeom>
          <a:ln w="28575">
            <a:solidFill>
              <a:schemeClr val="tx1">
                <a:lumMod val="65000"/>
                <a:lumOff val="3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5" idx="1"/>
            <a:endCxn id="4" idx="3"/>
          </p:cNvCxnSpPr>
          <p:nvPr/>
        </p:nvCxnSpPr>
        <p:spPr>
          <a:xfrm flipH="1" flipV="1">
            <a:off x="1943552" y="1147590"/>
            <a:ext cx="701040" cy="88472"/>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547736" y="4346316"/>
            <a:ext cx="1394912" cy="454283"/>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latin typeface="Arial Narrow" pitchFamily="34" charset="0"/>
              </a:rPr>
              <a:t>SUSTAINABILITY</a:t>
            </a:r>
          </a:p>
          <a:p>
            <a:pPr algn="ctr"/>
            <a:r>
              <a:rPr lang="en-US" sz="1200" dirty="0" smtClean="0">
                <a:solidFill>
                  <a:schemeClr val="bg1"/>
                </a:solidFill>
                <a:latin typeface="Arial Narrow" pitchFamily="34" charset="0"/>
              </a:rPr>
              <a:t>Anna Shealy</a:t>
            </a:r>
          </a:p>
        </p:txBody>
      </p:sp>
      <p:sp>
        <p:nvSpPr>
          <p:cNvPr id="50" name="Rounded Rectangle 49"/>
          <p:cNvSpPr/>
          <p:nvPr/>
        </p:nvSpPr>
        <p:spPr>
          <a:xfrm>
            <a:off x="4701088" y="4346316"/>
            <a:ext cx="1394912" cy="454283"/>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latin typeface="Arial Narrow" pitchFamily="34" charset="0"/>
              </a:rPr>
              <a:t>COMMUNICATION</a:t>
            </a:r>
          </a:p>
          <a:p>
            <a:pPr algn="ctr"/>
            <a:r>
              <a:rPr lang="en-US" sz="1200" dirty="0" smtClean="0">
                <a:solidFill>
                  <a:schemeClr val="bg1"/>
                </a:solidFill>
                <a:latin typeface="Arial Narrow" pitchFamily="34" charset="0"/>
              </a:rPr>
              <a:t>Katherine Schermerhorn</a:t>
            </a:r>
          </a:p>
        </p:txBody>
      </p:sp>
      <p:cxnSp>
        <p:nvCxnSpPr>
          <p:cNvPr id="22" name="Elbow Connector 21"/>
          <p:cNvCxnSpPr>
            <a:stCxn id="15" idx="2"/>
            <a:endCxn id="49" idx="3"/>
          </p:cNvCxnSpPr>
          <p:nvPr/>
        </p:nvCxnSpPr>
        <p:spPr>
          <a:xfrm rot="5400000">
            <a:off x="1129145" y="2360555"/>
            <a:ext cx="3026406" cy="1399400"/>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5" idx="2"/>
            <a:endCxn id="50" idx="1"/>
          </p:cNvCxnSpPr>
          <p:nvPr/>
        </p:nvCxnSpPr>
        <p:spPr>
          <a:xfrm rot="16200000" flipH="1">
            <a:off x="2508365" y="2380735"/>
            <a:ext cx="3026406" cy="1359040"/>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547736" y="5032116"/>
            <a:ext cx="1394912" cy="454283"/>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latin typeface="Arial Narrow" pitchFamily="34" charset="0"/>
              </a:rPr>
              <a:t>SUSTAINABILE AG</a:t>
            </a:r>
          </a:p>
          <a:p>
            <a:pPr algn="ctr"/>
            <a:r>
              <a:rPr lang="en-US" sz="1200" dirty="0" smtClean="0">
                <a:solidFill>
                  <a:schemeClr val="bg1"/>
                </a:solidFill>
                <a:latin typeface="Arial Narrow" pitchFamily="34" charset="0"/>
              </a:rPr>
              <a:t>Ben Jordan</a:t>
            </a:r>
          </a:p>
        </p:txBody>
      </p:sp>
      <p:cxnSp>
        <p:nvCxnSpPr>
          <p:cNvPr id="52" name="Elbow Connector 51"/>
          <p:cNvCxnSpPr>
            <a:stCxn id="15" idx="2"/>
            <a:endCxn id="51" idx="3"/>
          </p:cNvCxnSpPr>
          <p:nvPr/>
        </p:nvCxnSpPr>
        <p:spPr>
          <a:xfrm rot="5400000">
            <a:off x="786245" y="2703455"/>
            <a:ext cx="3712206" cy="1399400"/>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4701088" y="5032116"/>
            <a:ext cx="1394912" cy="454283"/>
          </a:xfrm>
          <a:prstGeom prst="roundRect">
            <a:avLst>
              <a:gd name="adj" fmla="val 12189"/>
            </a:avLst>
          </a:prstGeom>
          <a:solidFill>
            <a:schemeClr val="tx1">
              <a:lumMod val="50000"/>
              <a:lumOff val="50000"/>
            </a:schemeClr>
          </a:solidFill>
          <a:ln w="2540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latin typeface="Arial Narrow" pitchFamily="34" charset="0"/>
              </a:rPr>
              <a:t>LEGAL</a:t>
            </a:r>
          </a:p>
          <a:p>
            <a:pPr algn="ctr"/>
            <a:r>
              <a:rPr lang="en-US" sz="1200" dirty="0" smtClean="0">
                <a:solidFill>
                  <a:schemeClr val="bg1"/>
                </a:solidFill>
                <a:latin typeface="Arial Narrow" pitchFamily="34" charset="0"/>
              </a:rPr>
              <a:t>Vail Thorne</a:t>
            </a:r>
            <a:endParaRPr lang="en-US" sz="1200" dirty="0">
              <a:solidFill>
                <a:schemeClr val="bg1"/>
              </a:solidFill>
              <a:latin typeface="Arial Narrow" pitchFamily="34" charset="0"/>
            </a:endParaRPr>
          </a:p>
        </p:txBody>
      </p:sp>
      <p:cxnSp>
        <p:nvCxnSpPr>
          <p:cNvPr id="55" name="Elbow Connector 54"/>
          <p:cNvCxnSpPr>
            <a:stCxn id="15" idx="2"/>
            <a:endCxn id="54" idx="1"/>
          </p:cNvCxnSpPr>
          <p:nvPr/>
        </p:nvCxnSpPr>
        <p:spPr>
          <a:xfrm rot="16200000" flipH="1">
            <a:off x="2165465" y="2723635"/>
            <a:ext cx="3712206" cy="1359040"/>
          </a:xfrm>
          <a:prstGeom prst="bentConnector2">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45429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58362" y="202720"/>
            <a:ext cx="8603970" cy="929485"/>
          </a:xfrm>
          <a:prstGeom prst="rect">
            <a:avLst/>
          </a:prstGeom>
          <a:noFill/>
        </p:spPr>
        <p:txBody>
          <a:bodyPr wrap="square" rtlCol="0">
            <a:spAutoFit/>
          </a:bodyPr>
          <a:lstStyle/>
          <a:p>
            <a:pPr>
              <a:lnSpc>
                <a:spcPct val="80000"/>
              </a:lnSpc>
            </a:pPr>
            <a:r>
              <a:rPr lang="pt-BR" sz="4000" b="1" dirty="0" smtClean="0">
                <a:latin typeface="Arial Narrow" pitchFamily="34" charset="0"/>
                <a:cs typeface="Arial"/>
              </a:rPr>
              <a:t>THE BIG PICTURE</a:t>
            </a:r>
            <a:endParaRPr lang="en-US" sz="4000" b="1" dirty="0" smtClean="0">
              <a:latin typeface="Arial Narrow" pitchFamily="34" charset="0"/>
              <a:cs typeface="Arial"/>
            </a:endParaRPr>
          </a:p>
          <a:p>
            <a:pPr>
              <a:lnSpc>
                <a:spcPct val="80000"/>
              </a:lnSpc>
            </a:pPr>
            <a:r>
              <a:rPr lang="en-US" sz="2800" dirty="0" smtClean="0">
                <a:latin typeface="Arial Narrow" pitchFamily="34" charset="0"/>
                <a:cs typeface="Arial"/>
              </a:rPr>
              <a:t>CARBON WITHIN PRODUCT LIFE CYCLE</a:t>
            </a:r>
          </a:p>
        </p:txBody>
      </p:sp>
      <p:sp>
        <p:nvSpPr>
          <p:cNvPr id="30" name="Rounded Rectangle 29"/>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sp>
        <p:nvSpPr>
          <p:cNvPr id="11" name="Rounded Rectangle 10"/>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12" name="Picture 11"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44271" y="73703"/>
            <a:ext cx="1543726" cy="1450295"/>
          </a:xfrm>
          <a:prstGeom prst="rect">
            <a:avLst/>
          </a:prstGeom>
        </p:spPr>
      </p:pic>
      <p:graphicFrame>
        <p:nvGraphicFramePr>
          <p:cNvPr id="13" name="Diagram 12"/>
          <p:cNvGraphicFramePr/>
          <p:nvPr>
            <p:extLst>
              <p:ext uri="{D42A27DB-BD31-4B8C-83A1-F6EECF244321}">
                <p14:modId xmlns:p14="http://schemas.microsoft.com/office/powerpoint/2010/main" val="2600986735"/>
              </p:ext>
            </p:extLst>
          </p:nvPr>
        </p:nvGraphicFramePr>
        <p:xfrm>
          <a:off x="1617228" y="1695450"/>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102473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rot="20711251">
            <a:off x="-287467" y="691620"/>
            <a:ext cx="5867400" cy="1569660"/>
          </a:xfrm>
          <a:prstGeom prst="rect">
            <a:avLst/>
          </a:prstGeom>
          <a:noFill/>
        </p:spPr>
        <p:txBody>
          <a:bodyPr wrap="square" rtlCol="0">
            <a:spAutoFit/>
          </a:bodyPr>
          <a:lstStyle/>
          <a:p>
            <a:pPr algn="ctr"/>
            <a:r>
              <a:rPr lang="en-US" sz="9600" b="1" dirty="0" smtClean="0">
                <a:solidFill>
                  <a:srgbClr val="FF0000"/>
                </a:solidFill>
                <a:latin typeface="Arial Narrow" pitchFamily="34" charset="0"/>
              </a:rPr>
              <a:t>DISCUSS</a:t>
            </a:r>
            <a:endParaRPr lang="en-US" sz="9600" b="1" dirty="0">
              <a:solidFill>
                <a:srgbClr val="FF0000"/>
              </a:solidFill>
              <a:latin typeface="Arial Narrow" pitchFamily="34" charset="0"/>
            </a:endParaRPr>
          </a:p>
        </p:txBody>
      </p:sp>
      <p:sp>
        <p:nvSpPr>
          <p:cNvPr id="3" name="TextBox 2"/>
          <p:cNvSpPr txBox="1"/>
          <p:nvPr/>
        </p:nvSpPr>
        <p:spPr>
          <a:xfrm>
            <a:off x="3200400" y="1768995"/>
            <a:ext cx="5715000" cy="2308324"/>
          </a:xfrm>
          <a:prstGeom prst="rect">
            <a:avLst/>
          </a:prstGeom>
          <a:noFill/>
        </p:spPr>
        <p:txBody>
          <a:bodyPr wrap="square" rtlCol="0">
            <a:spAutoFit/>
          </a:bodyPr>
          <a:lstStyle/>
          <a:p>
            <a:r>
              <a:rPr lang="en-US" sz="3600" dirty="0" smtClean="0">
                <a:solidFill>
                  <a:schemeClr val="bg1"/>
                </a:solidFill>
                <a:latin typeface="Arial" pitchFamily="34" charset="0"/>
                <a:cs typeface="Arial" pitchFamily="34" charset="0"/>
              </a:rPr>
              <a:t>In your market, which suppliers are doing the most to reduce carbon in packaging?</a:t>
            </a:r>
            <a:endParaRPr lang="en-US" sz="3600" dirty="0">
              <a:solidFill>
                <a:schemeClr val="bg1"/>
              </a:solidFill>
              <a:latin typeface="Arial" pitchFamily="34" charset="0"/>
              <a:cs typeface="Arial" pitchFamily="34" charset="0"/>
            </a:endParaRPr>
          </a:p>
        </p:txBody>
      </p:sp>
      <p:sp>
        <p:nvSpPr>
          <p:cNvPr id="4" name="TextBox 3"/>
          <p:cNvSpPr txBox="1"/>
          <p:nvPr/>
        </p:nvSpPr>
        <p:spPr>
          <a:xfrm>
            <a:off x="3200400" y="4229100"/>
            <a:ext cx="5715000" cy="2308324"/>
          </a:xfrm>
          <a:prstGeom prst="rect">
            <a:avLst/>
          </a:prstGeom>
          <a:noFill/>
        </p:spPr>
        <p:txBody>
          <a:bodyPr wrap="square" rtlCol="0">
            <a:spAutoFit/>
          </a:bodyPr>
          <a:lstStyle/>
          <a:p>
            <a:r>
              <a:rPr lang="en-US" sz="3600" dirty="0">
                <a:solidFill>
                  <a:schemeClr val="bg1"/>
                </a:solidFill>
                <a:latin typeface="Arial" pitchFamily="34" charset="0"/>
                <a:cs typeface="Arial" pitchFamily="34" charset="0"/>
              </a:rPr>
              <a:t>What cases have </a:t>
            </a:r>
            <a:r>
              <a:rPr lang="en-US" sz="3600" dirty="0" smtClean="0">
                <a:solidFill>
                  <a:schemeClr val="bg1"/>
                </a:solidFill>
                <a:latin typeface="Arial" pitchFamily="34" charset="0"/>
                <a:cs typeface="Arial" pitchFamily="34" charset="0"/>
              </a:rPr>
              <a:t>you </a:t>
            </a:r>
            <a:r>
              <a:rPr lang="en-US" sz="3600" dirty="0">
                <a:solidFill>
                  <a:schemeClr val="bg1"/>
                </a:solidFill>
                <a:latin typeface="Arial" pitchFamily="34" charset="0"/>
                <a:cs typeface="Arial" pitchFamily="34" charset="0"/>
              </a:rPr>
              <a:t>heard about from other local industries or companies?</a:t>
            </a:r>
          </a:p>
        </p:txBody>
      </p:sp>
    </p:spTree>
    <p:extLst>
      <p:ext uri="{BB962C8B-B14F-4D97-AF65-F5344CB8AC3E}">
        <p14:creationId xmlns:p14="http://schemas.microsoft.com/office/powerpoint/2010/main" val="23974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0" y="1517006"/>
            <a:ext cx="9144000" cy="1976799"/>
          </a:xfrm>
          <a:prstGeom prst="roundRect">
            <a:avLst>
              <a:gd name="adj" fmla="val 0"/>
            </a:avLst>
          </a:prstGeom>
          <a:gradFill flip="none" rotWithShape="1">
            <a:gsLst>
              <a:gs pos="0">
                <a:srgbClr val="CF1C20"/>
              </a:gs>
              <a:gs pos="100000">
                <a:srgbClr val="FF3F3A"/>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23" y="219405"/>
            <a:ext cx="4572000" cy="4572000"/>
          </a:xfrm>
          <a:prstGeom prst="rect">
            <a:avLst/>
          </a:prstGeom>
        </p:spPr>
      </p:pic>
      <p:sp>
        <p:nvSpPr>
          <p:cNvPr id="6" name="TextBox 5"/>
          <p:cNvSpPr txBox="1"/>
          <p:nvPr/>
        </p:nvSpPr>
        <p:spPr>
          <a:xfrm>
            <a:off x="5033451" y="2163760"/>
            <a:ext cx="3873481" cy="646331"/>
          </a:xfrm>
          <a:prstGeom prst="rect">
            <a:avLst/>
          </a:prstGeom>
          <a:noFill/>
        </p:spPr>
        <p:txBody>
          <a:bodyPr wrap="square" rtlCol="0">
            <a:spAutoFit/>
          </a:bodyPr>
          <a:lstStyle/>
          <a:p>
            <a:pPr>
              <a:lnSpc>
                <a:spcPct val="80000"/>
              </a:lnSpc>
            </a:pPr>
            <a:r>
              <a:rPr lang="en-US" sz="4500" dirty="0" smtClean="0">
                <a:solidFill>
                  <a:schemeClr val="bg1"/>
                </a:solidFill>
                <a:latin typeface="Arial"/>
                <a:cs typeface="Arial"/>
              </a:rPr>
              <a:t>Manufacturing</a:t>
            </a:r>
          </a:p>
        </p:txBody>
      </p:sp>
    </p:spTree>
    <p:extLst>
      <p:ext uri="{BB962C8B-B14F-4D97-AF65-F5344CB8AC3E}">
        <p14:creationId xmlns:p14="http://schemas.microsoft.com/office/powerpoint/2010/main" val="38141116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8" name="Picture 7" descr="Bottling_Facility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15606" y="-40468"/>
            <a:ext cx="1572391" cy="1572391"/>
          </a:xfrm>
          <a:prstGeom prst="rect">
            <a:avLst/>
          </a:prstGeom>
        </p:spPr>
      </p:pic>
      <p:sp>
        <p:nvSpPr>
          <p:cNvPr id="7" name="Rounded Rectangle 6"/>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58362" y="145570"/>
            <a:ext cx="7271138" cy="929485"/>
          </a:xfrm>
          <a:prstGeom prst="rect">
            <a:avLst/>
          </a:prstGeom>
          <a:noFill/>
        </p:spPr>
        <p:txBody>
          <a:bodyPr wrap="square" rtlCol="0">
            <a:spAutoFit/>
          </a:bodyPr>
          <a:lstStyle/>
          <a:p>
            <a:pPr>
              <a:lnSpc>
                <a:spcPct val="80000"/>
              </a:lnSpc>
            </a:pPr>
            <a:r>
              <a:rPr lang="en-US" sz="4000" b="1" dirty="0" smtClean="0">
                <a:latin typeface="Arial Narrow" pitchFamily="34" charset="0"/>
                <a:cs typeface="Arial"/>
              </a:rPr>
              <a:t>PRINCIPAL CHALLENGES</a:t>
            </a:r>
          </a:p>
          <a:p>
            <a:pPr>
              <a:lnSpc>
                <a:spcPct val="80000"/>
              </a:lnSpc>
            </a:pPr>
            <a:r>
              <a:rPr lang="en-US" sz="2800" dirty="0" smtClean="0">
                <a:latin typeface="Arial Narrow" pitchFamily="34" charset="0"/>
                <a:cs typeface="Arial"/>
              </a:rPr>
              <a:t>IN MANUFACTURING</a:t>
            </a:r>
          </a:p>
        </p:txBody>
      </p:sp>
      <p:sp>
        <p:nvSpPr>
          <p:cNvPr id="9" name="Freeform 8"/>
          <p:cNvSpPr/>
          <p:nvPr/>
        </p:nvSpPr>
        <p:spPr>
          <a:xfrm>
            <a:off x="1241947" y="1937983"/>
            <a:ext cx="2688462" cy="2627303"/>
          </a:xfrm>
          <a:custGeom>
            <a:avLst/>
            <a:gdLst>
              <a:gd name="connsiteX0" fmla="*/ 0 w 1765101"/>
              <a:gd name="connsiteY0" fmla="*/ 882551 h 1765101"/>
              <a:gd name="connsiteX1" fmla="*/ 882551 w 1765101"/>
              <a:gd name="connsiteY1" fmla="*/ 0 h 1765101"/>
              <a:gd name="connsiteX2" fmla="*/ 1765102 w 1765101"/>
              <a:gd name="connsiteY2" fmla="*/ 882551 h 1765101"/>
              <a:gd name="connsiteX3" fmla="*/ 882551 w 1765101"/>
              <a:gd name="connsiteY3" fmla="*/ 1765102 h 1765101"/>
              <a:gd name="connsiteX4" fmla="*/ 0 w 1765101"/>
              <a:gd name="connsiteY4" fmla="*/ 882551 h 176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01" h="1765101">
                <a:moveTo>
                  <a:pt x="0" y="882551"/>
                </a:moveTo>
                <a:cubicBezTo>
                  <a:pt x="0" y="395132"/>
                  <a:pt x="395132" y="0"/>
                  <a:pt x="882551" y="0"/>
                </a:cubicBezTo>
                <a:cubicBezTo>
                  <a:pt x="1369970" y="0"/>
                  <a:pt x="1765102" y="395132"/>
                  <a:pt x="1765102" y="882551"/>
                </a:cubicBezTo>
                <a:cubicBezTo>
                  <a:pt x="1765102" y="1369970"/>
                  <a:pt x="1369970" y="1765102"/>
                  <a:pt x="882551" y="1765102"/>
                </a:cubicBezTo>
                <a:cubicBezTo>
                  <a:pt x="395132" y="1765102"/>
                  <a:pt x="0" y="1369970"/>
                  <a:pt x="0" y="882551"/>
                </a:cubicBezTo>
                <a:close/>
              </a:path>
            </a:pathLst>
          </a:cu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spcFirstLastPara="0" vert="horz" wrap="square" lIns="281353" tIns="281353" rIns="281353" bIns="281353" numCol="1" spcCol="1270" anchor="ctr" anchorCtr="0">
            <a:noAutofit/>
          </a:bodyPr>
          <a:lstStyle/>
          <a:p>
            <a:pPr lvl="0" algn="ctr" defTabSz="800100">
              <a:lnSpc>
                <a:spcPct val="90000"/>
              </a:lnSpc>
              <a:spcBef>
                <a:spcPct val="0"/>
              </a:spcBef>
              <a:spcAft>
                <a:spcPct val="35000"/>
              </a:spcAft>
            </a:pPr>
            <a:r>
              <a:rPr lang="pt-BR" sz="2400" kern="1200" dirty="0" smtClean="0"/>
              <a:t>ENERGY </a:t>
            </a:r>
            <a:r>
              <a:rPr lang="pt-BR" sz="2400" dirty="0" smtClean="0"/>
              <a:t>USE</a:t>
            </a:r>
          </a:p>
          <a:p>
            <a:pPr lvl="0" algn="ctr" defTabSz="800100">
              <a:lnSpc>
                <a:spcPct val="90000"/>
              </a:lnSpc>
              <a:spcBef>
                <a:spcPct val="0"/>
              </a:spcBef>
              <a:spcAft>
                <a:spcPct val="35000"/>
              </a:spcAft>
            </a:pPr>
            <a:r>
              <a:rPr lang="pt-BR" sz="2400" kern="1200" dirty="0" smtClean="0"/>
              <a:t>(EFFICIENCY)</a:t>
            </a:r>
            <a:endParaRPr lang="en-US" sz="2400" kern="1200" dirty="0"/>
          </a:p>
        </p:txBody>
      </p:sp>
      <p:sp>
        <p:nvSpPr>
          <p:cNvPr id="11" name="Freeform 10"/>
          <p:cNvSpPr/>
          <p:nvPr/>
        </p:nvSpPr>
        <p:spPr>
          <a:xfrm>
            <a:off x="4980554" y="1937982"/>
            <a:ext cx="2688462" cy="2627303"/>
          </a:xfrm>
          <a:custGeom>
            <a:avLst/>
            <a:gdLst>
              <a:gd name="connsiteX0" fmla="*/ 0 w 1765101"/>
              <a:gd name="connsiteY0" fmla="*/ 882551 h 1765101"/>
              <a:gd name="connsiteX1" fmla="*/ 882551 w 1765101"/>
              <a:gd name="connsiteY1" fmla="*/ 0 h 1765101"/>
              <a:gd name="connsiteX2" fmla="*/ 1765102 w 1765101"/>
              <a:gd name="connsiteY2" fmla="*/ 882551 h 1765101"/>
              <a:gd name="connsiteX3" fmla="*/ 882551 w 1765101"/>
              <a:gd name="connsiteY3" fmla="*/ 1765102 h 1765101"/>
              <a:gd name="connsiteX4" fmla="*/ 0 w 1765101"/>
              <a:gd name="connsiteY4" fmla="*/ 882551 h 176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01" h="1765101">
                <a:moveTo>
                  <a:pt x="0" y="882551"/>
                </a:moveTo>
                <a:cubicBezTo>
                  <a:pt x="0" y="395132"/>
                  <a:pt x="395132" y="0"/>
                  <a:pt x="882551" y="0"/>
                </a:cubicBezTo>
                <a:cubicBezTo>
                  <a:pt x="1369970" y="0"/>
                  <a:pt x="1765102" y="395132"/>
                  <a:pt x="1765102" y="882551"/>
                </a:cubicBezTo>
                <a:cubicBezTo>
                  <a:pt x="1765102" y="1369970"/>
                  <a:pt x="1369970" y="1765102"/>
                  <a:pt x="882551" y="1765102"/>
                </a:cubicBezTo>
                <a:cubicBezTo>
                  <a:pt x="395132" y="1765102"/>
                  <a:pt x="0" y="1369970"/>
                  <a:pt x="0" y="882551"/>
                </a:cubicBezTo>
                <a:close/>
              </a:path>
            </a:pathLst>
          </a:cu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txBody>
          <a:bodyPr spcFirstLastPara="0" vert="horz" wrap="square" lIns="281353" tIns="281353" rIns="281353" bIns="281353" numCol="1" spcCol="1270" anchor="ctr" anchorCtr="0">
            <a:noAutofit/>
          </a:bodyPr>
          <a:lstStyle/>
          <a:p>
            <a:pPr lvl="0" algn="ctr" defTabSz="800100">
              <a:lnSpc>
                <a:spcPct val="90000"/>
              </a:lnSpc>
              <a:spcBef>
                <a:spcPct val="0"/>
              </a:spcBef>
              <a:spcAft>
                <a:spcPct val="35000"/>
              </a:spcAft>
            </a:pPr>
            <a:r>
              <a:rPr lang="pt-BR" sz="2400" kern="1200" dirty="0" smtClean="0"/>
              <a:t>ENERGY </a:t>
            </a:r>
            <a:r>
              <a:rPr lang="pt-BR" sz="2400" dirty="0" smtClean="0"/>
              <a:t>SOURCE</a:t>
            </a:r>
          </a:p>
          <a:p>
            <a:pPr lvl="0" algn="ctr" defTabSz="800100">
              <a:lnSpc>
                <a:spcPct val="90000"/>
              </a:lnSpc>
              <a:spcBef>
                <a:spcPct val="0"/>
              </a:spcBef>
              <a:spcAft>
                <a:spcPct val="35000"/>
              </a:spcAft>
            </a:pPr>
            <a:r>
              <a:rPr lang="pt-BR" sz="2400" kern="1200" dirty="0" smtClean="0"/>
              <a:t>(CLEAN ENERGY)</a:t>
            </a:r>
            <a:endParaRPr lang="en-US" sz="2400" kern="1200" dirty="0"/>
          </a:p>
        </p:txBody>
      </p:sp>
    </p:spTree>
    <p:extLst>
      <p:ext uri="{BB962C8B-B14F-4D97-AF65-F5344CB8AC3E}">
        <p14:creationId xmlns:p14="http://schemas.microsoft.com/office/powerpoint/2010/main" val="308674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1343545484"/>
              </p:ext>
            </p:extLst>
          </p:nvPr>
        </p:nvGraphicFramePr>
        <p:xfrm>
          <a:off x="441434" y="1267691"/>
          <a:ext cx="8040417" cy="4975454"/>
        </p:xfrm>
        <a:graphic>
          <a:graphicData uri="http://schemas.openxmlformats.org/drawingml/2006/chart">
            <c:chart xmlns:c="http://schemas.openxmlformats.org/drawingml/2006/chart" xmlns:r="http://schemas.openxmlformats.org/officeDocument/2006/relationships" r:id="rId2"/>
          </a:graphicData>
        </a:graphic>
      </p:graphicFrame>
      <p:sp>
        <p:nvSpPr>
          <p:cNvPr id="2" name="Right Brace 1"/>
          <p:cNvSpPr/>
          <p:nvPr/>
        </p:nvSpPr>
        <p:spPr>
          <a:xfrm>
            <a:off x="8019398" y="1972256"/>
            <a:ext cx="425669" cy="2210206"/>
          </a:xfrm>
          <a:prstGeom prst="rightBrace">
            <a:avLst/>
          </a:prstGeom>
          <a:ln w="19050"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8" name="Straight Connector 7"/>
          <p:cNvCxnSpPr/>
          <p:nvPr/>
        </p:nvCxnSpPr>
        <p:spPr>
          <a:xfrm>
            <a:off x="1411017" y="4182462"/>
            <a:ext cx="6645165" cy="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481852" y="3330668"/>
            <a:ext cx="542136" cy="338554"/>
          </a:xfrm>
          <a:prstGeom prst="rect">
            <a:avLst/>
          </a:prstGeom>
          <a:noFill/>
        </p:spPr>
        <p:txBody>
          <a:bodyPr wrap="none" rtlCol="0">
            <a:spAutoFit/>
          </a:bodyPr>
          <a:lstStyle/>
          <a:p>
            <a:r>
              <a:rPr lang="en-US" sz="1600" b="1" dirty="0" smtClean="0">
                <a:solidFill>
                  <a:srgbClr val="FF0000"/>
                </a:solidFill>
              </a:rPr>
              <a:t>15%</a:t>
            </a:r>
            <a:endParaRPr lang="en-US" sz="1600" b="1" dirty="0">
              <a:solidFill>
                <a:srgbClr val="FF0000"/>
              </a:solidFill>
            </a:endParaRPr>
          </a:p>
        </p:txBody>
      </p:sp>
      <p:sp>
        <p:nvSpPr>
          <p:cNvPr id="7" name="Title 3"/>
          <p:cNvSpPr txBox="1">
            <a:spLocks/>
          </p:cNvSpPr>
          <p:nvPr/>
        </p:nvSpPr>
        <p:spPr>
          <a:xfrm>
            <a:off x="194049" y="117766"/>
            <a:ext cx="8229600" cy="495300"/>
          </a:xfrm>
          <a:prstGeom prst="rect">
            <a:avLst/>
          </a:prstGeom>
        </p:spPr>
        <p:txBody>
          <a:bodyPr vert="horz" lIns="0" tIns="0" rIns="0" bIns="0" rtlCol="0" anchor="t" anchorCtr="0">
            <a:noAutofit/>
          </a:bodyPr>
          <a:lstStyle>
            <a:lvl1pPr algn="ctr" defTabSz="914400" rtl="0" eaLnBrk="1" latinLnBrk="0" hangingPunct="1">
              <a:spcBef>
                <a:spcPct val="0"/>
              </a:spcBef>
              <a:buNone/>
              <a:defRPr lang="en-US" sz="3400" b="1" kern="1200" smtClean="0">
                <a:solidFill>
                  <a:schemeClr val="tx2"/>
                </a:solidFill>
                <a:latin typeface="Arial" pitchFamily="34" charset="0"/>
                <a:ea typeface="+mj-ea"/>
                <a:cs typeface="Arial" pitchFamily="34" charset="0"/>
              </a:defRPr>
            </a:lvl1pPr>
          </a:lstStyle>
          <a:p>
            <a:pPr algn="l"/>
            <a:r>
              <a:rPr lang="en-US" sz="2800" b="0" dirty="0" smtClean="0">
                <a:solidFill>
                  <a:schemeClr val="tx1"/>
                </a:solidFill>
                <a:latin typeface="Arial Narrow" pitchFamily="34" charset="0"/>
              </a:rPr>
              <a:t>MANUFACTURING</a:t>
            </a: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r>
              <a:rPr lang="en-US" sz="3600" dirty="0" smtClean="0">
                <a:solidFill>
                  <a:schemeClr val="tx1"/>
                </a:solidFill>
                <a:latin typeface="Arial Narrow" pitchFamily="34" charset="0"/>
              </a:rPr>
              <a:t>CURRENT METRICS</a:t>
            </a:r>
            <a:endParaRPr lang="en-US" sz="3200" dirty="0">
              <a:solidFill>
                <a:schemeClr val="tx1"/>
              </a:solidFill>
              <a:latin typeface="Arial Narrow" pitchFamily="34" charset="0"/>
            </a:endParaRPr>
          </a:p>
        </p:txBody>
      </p:sp>
    </p:spTree>
    <p:extLst>
      <p:ext uri="{BB962C8B-B14F-4D97-AF65-F5344CB8AC3E}">
        <p14:creationId xmlns:p14="http://schemas.microsoft.com/office/powerpoint/2010/main" val="186218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145299838"/>
              </p:ext>
            </p:extLst>
          </p:nvPr>
        </p:nvGraphicFramePr>
        <p:xfrm>
          <a:off x="315313" y="189187"/>
          <a:ext cx="8497614" cy="5436034"/>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394140" y="5625221"/>
            <a:ext cx="8466084" cy="400110"/>
          </a:xfrm>
          <a:prstGeom prst="rect">
            <a:avLst/>
          </a:prstGeom>
          <a:noFill/>
        </p:spPr>
        <p:txBody>
          <a:bodyPr wrap="square" rtlCol="0">
            <a:spAutoFit/>
          </a:bodyPr>
          <a:lstStyle/>
          <a:p>
            <a:pPr marL="285750" indent="-285750">
              <a:buFont typeface="Wingdings" pitchFamily="2" charset="2"/>
              <a:buChar char="Ø"/>
            </a:pPr>
            <a:r>
              <a:rPr lang="en-US" sz="2000" dirty="0" smtClean="0">
                <a:solidFill>
                  <a:srgbClr val="000000"/>
                </a:solidFill>
                <a:latin typeface="Arial" pitchFamily="34" charset="0"/>
                <a:cs typeface="Arial" pitchFamily="34" charset="0"/>
              </a:rPr>
              <a:t>Carbon emissions ratio improved 19% in 2012 </a:t>
            </a:r>
            <a:r>
              <a:rPr lang="en-US" sz="2000" dirty="0" err="1" smtClean="0">
                <a:solidFill>
                  <a:srgbClr val="000000"/>
                </a:solidFill>
                <a:latin typeface="Arial" pitchFamily="34" charset="0"/>
                <a:cs typeface="Arial" pitchFamily="34" charset="0"/>
              </a:rPr>
              <a:t>vs</a:t>
            </a:r>
            <a:r>
              <a:rPr lang="en-US" sz="2000" dirty="0" smtClean="0">
                <a:solidFill>
                  <a:srgbClr val="000000"/>
                </a:solidFill>
                <a:latin typeface="Arial" pitchFamily="34" charset="0"/>
                <a:cs typeface="Arial" pitchFamily="34" charset="0"/>
              </a:rPr>
              <a:t> 2004 </a:t>
            </a:r>
          </a:p>
        </p:txBody>
      </p:sp>
    </p:spTree>
    <p:extLst>
      <p:ext uri="{BB962C8B-B14F-4D97-AF65-F5344CB8AC3E}">
        <p14:creationId xmlns:p14="http://schemas.microsoft.com/office/powerpoint/2010/main" val="173134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2304611616"/>
              </p:ext>
            </p:extLst>
          </p:nvPr>
        </p:nvGraphicFramePr>
        <p:xfrm>
          <a:off x="449320" y="601993"/>
          <a:ext cx="8355724" cy="542333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539614" y="5977116"/>
            <a:ext cx="8466084" cy="400110"/>
          </a:xfrm>
          <a:prstGeom prst="rect">
            <a:avLst/>
          </a:prstGeom>
          <a:noFill/>
        </p:spPr>
        <p:txBody>
          <a:bodyPr wrap="square" rtlCol="0">
            <a:spAutoFit/>
          </a:bodyPr>
          <a:lstStyle/>
          <a:p>
            <a:pPr marL="285750" indent="-285750">
              <a:buFont typeface="Wingdings" pitchFamily="2" charset="2"/>
              <a:buChar char="Ø"/>
            </a:pPr>
            <a:r>
              <a:rPr lang="en-US" sz="2000" dirty="0" smtClean="0">
                <a:solidFill>
                  <a:srgbClr val="000000"/>
                </a:solidFill>
                <a:latin typeface="Arial" pitchFamily="34" charset="0"/>
                <a:cs typeface="Arial" pitchFamily="34" charset="0"/>
              </a:rPr>
              <a:t>EUR improved 18% in 2012 </a:t>
            </a:r>
            <a:r>
              <a:rPr lang="en-US" sz="2000" dirty="0" err="1" smtClean="0">
                <a:solidFill>
                  <a:srgbClr val="000000"/>
                </a:solidFill>
                <a:latin typeface="Arial" pitchFamily="34" charset="0"/>
                <a:cs typeface="Arial" pitchFamily="34" charset="0"/>
              </a:rPr>
              <a:t>vs</a:t>
            </a:r>
            <a:r>
              <a:rPr lang="en-US" sz="2000" dirty="0" smtClean="0">
                <a:solidFill>
                  <a:srgbClr val="000000"/>
                </a:solidFill>
                <a:latin typeface="Arial" pitchFamily="34" charset="0"/>
                <a:cs typeface="Arial" pitchFamily="34" charset="0"/>
              </a:rPr>
              <a:t> 2004 </a:t>
            </a:r>
          </a:p>
        </p:txBody>
      </p:sp>
      <p:cxnSp>
        <p:nvCxnSpPr>
          <p:cNvPr id="5" name="Straight Connector 4"/>
          <p:cNvCxnSpPr/>
          <p:nvPr/>
        </p:nvCxnSpPr>
        <p:spPr>
          <a:xfrm>
            <a:off x="898637" y="2522485"/>
            <a:ext cx="7630511" cy="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895171" y="2203840"/>
            <a:ext cx="1689180" cy="338554"/>
          </a:xfrm>
          <a:prstGeom prst="rect">
            <a:avLst/>
          </a:prstGeom>
          <a:noFill/>
        </p:spPr>
        <p:txBody>
          <a:bodyPr wrap="none" rtlCol="0">
            <a:spAutoFit/>
          </a:bodyPr>
          <a:lstStyle/>
          <a:p>
            <a:r>
              <a:rPr lang="en-US" sz="1600" b="1" dirty="0" smtClean="0">
                <a:solidFill>
                  <a:srgbClr val="FF0000"/>
                </a:solidFill>
              </a:rPr>
              <a:t>2015 Target= 0.38</a:t>
            </a:r>
            <a:endParaRPr lang="en-US" sz="1600" b="1" dirty="0">
              <a:solidFill>
                <a:srgbClr val="FF0000"/>
              </a:solidFill>
            </a:endParaRPr>
          </a:p>
        </p:txBody>
      </p:sp>
    </p:spTree>
    <p:extLst>
      <p:ext uri="{BB962C8B-B14F-4D97-AF65-F5344CB8AC3E}">
        <p14:creationId xmlns:p14="http://schemas.microsoft.com/office/powerpoint/2010/main" val="32869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le_newLARG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3000" y="0"/>
            <a:ext cx="6858000" cy="6858000"/>
          </a:xfrm>
          <a:prstGeom prst="rect">
            <a:avLst/>
          </a:prstGeom>
        </p:spPr>
      </p:pic>
      <p:sp>
        <p:nvSpPr>
          <p:cNvPr id="16" name="Rounded Rectangle 15"/>
          <p:cNvSpPr/>
          <p:nvPr/>
        </p:nvSpPr>
        <p:spPr>
          <a:xfrm>
            <a:off x="0" y="3619500"/>
            <a:ext cx="9144000" cy="1635613"/>
          </a:xfrm>
          <a:prstGeom prst="roundRect">
            <a:avLst>
              <a:gd name="adj" fmla="val 0"/>
            </a:avLst>
          </a:prstGeom>
          <a:gradFill flip="none" rotWithShape="1">
            <a:gsLst>
              <a:gs pos="0">
                <a:srgbClr val="CF1C20"/>
              </a:gs>
              <a:gs pos="100000">
                <a:srgbClr val="FF3F3A"/>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73823" y="3737621"/>
            <a:ext cx="8603970" cy="1384995"/>
          </a:xfrm>
          <a:prstGeom prst="rect">
            <a:avLst/>
          </a:prstGeom>
          <a:noFill/>
        </p:spPr>
        <p:txBody>
          <a:bodyPr wrap="square" rtlCol="0">
            <a:spAutoFit/>
          </a:bodyPr>
          <a:lstStyle/>
          <a:p>
            <a:pPr algn="ctr">
              <a:lnSpc>
                <a:spcPct val="80000"/>
              </a:lnSpc>
            </a:pPr>
            <a:r>
              <a:rPr lang="en-US" sz="6500" dirty="0" smtClean="0">
                <a:solidFill>
                  <a:schemeClr val="bg1"/>
                </a:solidFill>
                <a:latin typeface="Arial Narrow"/>
                <a:cs typeface="Arial Narrow"/>
              </a:rPr>
              <a:t>OPPORTUNITIES</a:t>
            </a:r>
          </a:p>
          <a:p>
            <a:pPr algn="ctr">
              <a:lnSpc>
                <a:spcPct val="80000"/>
              </a:lnSpc>
            </a:pPr>
            <a:r>
              <a:rPr lang="en-US" sz="4000" dirty="0" smtClean="0">
                <a:solidFill>
                  <a:schemeClr val="bg1"/>
                </a:solidFill>
                <a:latin typeface="Arial Narrow"/>
                <a:cs typeface="Arial Narrow"/>
              </a:rPr>
              <a:t>(&amp; KEY INTERVENTION AREAS)</a:t>
            </a:r>
          </a:p>
        </p:txBody>
      </p:sp>
    </p:spTree>
    <p:extLst>
      <p:ext uri="{BB962C8B-B14F-4D97-AF65-F5344CB8AC3E}">
        <p14:creationId xmlns:p14="http://schemas.microsoft.com/office/powerpoint/2010/main" val="14965854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20974" y="449642"/>
            <a:ext cx="6686637" cy="573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602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8" name="Picture 7" descr="Bottling_Facility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15606" y="-40468"/>
            <a:ext cx="1572391" cy="1572391"/>
          </a:xfrm>
          <a:prstGeom prst="rect">
            <a:avLst/>
          </a:prstGeom>
        </p:spPr>
      </p:pic>
      <p:sp>
        <p:nvSpPr>
          <p:cNvPr id="7" name="Rounded Rectangle 6"/>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58362" y="315422"/>
            <a:ext cx="7271138" cy="978729"/>
          </a:xfrm>
          <a:prstGeom prst="rect">
            <a:avLst/>
          </a:prstGeom>
          <a:noFill/>
        </p:spPr>
        <p:txBody>
          <a:bodyPr wrap="square" rtlCol="0">
            <a:spAutoFit/>
          </a:bodyPr>
          <a:lstStyle/>
          <a:p>
            <a:pPr>
              <a:lnSpc>
                <a:spcPct val="80000"/>
              </a:lnSpc>
            </a:pPr>
            <a:r>
              <a:rPr lang="en-US" sz="3600" b="1" dirty="0" smtClean="0">
                <a:latin typeface="Arial Narrow" pitchFamily="34" charset="0"/>
                <a:cs typeface="Arial"/>
              </a:rPr>
              <a:t>IMPROVING ENERGY EFFICIENCY &amp; REDUCING CARBON EMISSIONS</a:t>
            </a:r>
            <a:endParaRPr lang="en-US" sz="3600" dirty="0" smtClean="0">
              <a:latin typeface="Arial Narrow" pitchFamily="34" charset="0"/>
              <a:cs typeface="Arial"/>
            </a:endParaRPr>
          </a:p>
        </p:txBody>
      </p:sp>
      <p:sp>
        <p:nvSpPr>
          <p:cNvPr id="9" name="Rectangle 8"/>
          <p:cNvSpPr/>
          <p:nvPr/>
        </p:nvSpPr>
        <p:spPr>
          <a:xfrm>
            <a:off x="341433" y="1701357"/>
            <a:ext cx="8461133" cy="5201424"/>
          </a:xfrm>
          <a:prstGeom prst="rect">
            <a:avLst/>
          </a:prstGeom>
        </p:spPr>
        <p:txBody>
          <a:bodyPr wrap="square">
            <a:spAutoFit/>
          </a:bodyPr>
          <a:lstStyle/>
          <a:p>
            <a:r>
              <a:rPr lang="en-US" sz="3200" b="1" dirty="0" smtClean="0">
                <a:latin typeface="Arial" pitchFamily="34" charset="0"/>
                <a:cs typeface="Arial" pitchFamily="34" charset="0"/>
              </a:rPr>
              <a:t>Tools?</a:t>
            </a:r>
          </a:p>
          <a:p>
            <a:pPr marL="342900" indent="-342900">
              <a:buClr>
                <a:srgbClr val="F62126"/>
              </a:buClr>
              <a:buFont typeface="Wingdings" pitchFamily="2" charset="2"/>
              <a:buChar char="ü"/>
            </a:pPr>
            <a:r>
              <a:rPr lang="en-US" sz="2400" dirty="0" smtClean="0">
                <a:latin typeface="Arial" pitchFamily="34" charset="0"/>
                <a:cs typeface="Arial" pitchFamily="34" charset="0"/>
              </a:rPr>
              <a:t>Top 10 Energy Savings Program</a:t>
            </a:r>
          </a:p>
          <a:p>
            <a:pPr marL="342900" indent="-342900">
              <a:buClr>
                <a:srgbClr val="F62126"/>
              </a:buClr>
              <a:buFont typeface="Wingdings" pitchFamily="2" charset="2"/>
              <a:buChar char="ü"/>
            </a:pPr>
            <a:r>
              <a:rPr lang="en-US" sz="2400" dirty="0" smtClean="0">
                <a:latin typeface="Arial" pitchFamily="34" charset="0"/>
                <a:cs typeface="Arial" pitchFamily="34" charset="0"/>
              </a:rPr>
              <a:t>Step by Step Guidelines for Top 10 &amp; Next Top 10</a:t>
            </a:r>
          </a:p>
          <a:p>
            <a:pPr marL="342900" indent="-342900">
              <a:buClr>
                <a:srgbClr val="F62126"/>
              </a:buClr>
              <a:buFont typeface="Wingdings" pitchFamily="2" charset="2"/>
              <a:buChar char="ü"/>
            </a:pPr>
            <a:r>
              <a:rPr lang="en-US" sz="2400" dirty="0" err="1" smtClean="0">
                <a:latin typeface="Arial" pitchFamily="34" charset="0"/>
                <a:cs typeface="Arial" pitchFamily="34" charset="0"/>
              </a:rPr>
              <a:t>esKO</a:t>
            </a:r>
            <a:r>
              <a:rPr lang="en-US" sz="2400" dirty="0" smtClean="0">
                <a:latin typeface="Arial" pitchFamily="34" charset="0"/>
                <a:cs typeface="Arial" pitchFamily="34" charset="0"/>
              </a:rPr>
              <a:t> Website</a:t>
            </a:r>
          </a:p>
          <a:p>
            <a:pPr marL="342900" indent="-342900">
              <a:buClr>
                <a:srgbClr val="F62126"/>
              </a:buClr>
              <a:buFont typeface="Wingdings" pitchFamily="2" charset="2"/>
              <a:buChar char="ü"/>
            </a:pPr>
            <a:r>
              <a:rPr lang="en-US" sz="2400" dirty="0" smtClean="0">
                <a:latin typeface="Arial" pitchFamily="34" charset="0"/>
                <a:cs typeface="Arial" pitchFamily="34" charset="0"/>
              </a:rPr>
              <a:t>Energy Savings Calculator</a:t>
            </a:r>
            <a:r>
              <a:rPr lang="en-US" sz="2400" dirty="0">
                <a:latin typeface="Arial" pitchFamily="34" charset="0"/>
                <a:cs typeface="Arial" pitchFamily="34" charset="0"/>
              </a:rPr>
              <a:t> </a:t>
            </a:r>
            <a:r>
              <a:rPr lang="en-US" sz="2400" dirty="0" smtClean="0">
                <a:latin typeface="Arial" pitchFamily="34" charset="0"/>
                <a:cs typeface="Arial" pitchFamily="34" charset="0"/>
              </a:rPr>
              <a:t>&amp; EUR Target Tool</a:t>
            </a:r>
          </a:p>
          <a:p>
            <a:pPr marL="342900" indent="-342900">
              <a:buClr>
                <a:srgbClr val="F62126"/>
              </a:buClr>
              <a:buFont typeface="Wingdings" pitchFamily="2" charset="2"/>
              <a:buChar char="ü"/>
            </a:pPr>
            <a:r>
              <a:rPr lang="en-US" sz="2400" dirty="0" smtClean="0">
                <a:latin typeface="Arial" pitchFamily="34" charset="0"/>
                <a:cs typeface="Arial" pitchFamily="34" charset="0"/>
              </a:rPr>
              <a:t>Driving Energy Efficiency through OE</a:t>
            </a:r>
          </a:p>
          <a:p>
            <a:endParaRPr lang="en-US" sz="2800" b="1" dirty="0">
              <a:latin typeface="Arial" pitchFamily="34" charset="0"/>
              <a:cs typeface="Arial" pitchFamily="34" charset="0"/>
            </a:endParaRPr>
          </a:p>
          <a:p>
            <a:r>
              <a:rPr lang="en-US" sz="2800" b="1" dirty="0" smtClean="0">
                <a:latin typeface="Arial" pitchFamily="34" charset="0"/>
                <a:cs typeface="Arial" pitchFamily="34" charset="0"/>
              </a:rPr>
              <a:t>Other tools being developed:</a:t>
            </a:r>
          </a:p>
          <a:p>
            <a:pPr marL="342900" indent="-342900">
              <a:buClr>
                <a:srgbClr val="F62126"/>
              </a:buClr>
              <a:buFont typeface="Wingdings" pitchFamily="2" charset="2"/>
              <a:buChar char="ü"/>
            </a:pPr>
            <a:r>
              <a:rPr lang="en-US" sz="2400" dirty="0" smtClean="0">
                <a:latin typeface="Arial" pitchFamily="34" charset="0"/>
                <a:cs typeface="Arial" pitchFamily="34" charset="0"/>
              </a:rPr>
              <a:t>Clean Energy Toolbox</a:t>
            </a:r>
          </a:p>
          <a:p>
            <a:pPr marL="342900" indent="-342900">
              <a:buClr>
                <a:srgbClr val="F62126"/>
              </a:buClr>
              <a:buFont typeface="Wingdings" pitchFamily="2" charset="2"/>
              <a:buChar char="ü"/>
            </a:pPr>
            <a:r>
              <a:rPr lang="en-US" sz="2400" dirty="0" smtClean="0">
                <a:latin typeface="Arial" pitchFamily="34" charset="0"/>
                <a:cs typeface="Arial" pitchFamily="34" charset="0"/>
              </a:rPr>
              <a:t>Energy Conversion Tool</a:t>
            </a:r>
          </a:p>
          <a:p>
            <a:pPr marL="342900" indent="-342900">
              <a:buClr>
                <a:srgbClr val="F62126"/>
              </a:buClr>
              <a:buFont typeface="Wingdings" pitchFamily="2" charset="2"/>
              <a:buChar char="ü"/>
            </a:pPr>
            <a:r>
              <a:rPr lang="en-US" sz="2400" dirty="0" smtClean="0">
                <a:latin typeface="Arial" pitchFamily="34" charset="0"/>
                <a:cs typeface="Arial" pitchFamily="34" charset="0"/>
              </a:rPr>
              <a:t>EUR for Combined Production Sites</a:t>
            </a:r>
          </a:p>
          <a:p>
            <a:r>
              <a:rPr lang="en-US" sz="2000" i="1" dirty="0"/>
              <a:t>	</a:t>
            </a:r>
            <a:endParaRPr lang="en-US" sz="2000" i="1" dirty="0" smtClean="0"/>
          </a:p>
          <a:p>
            <a:endParaRPr lang="en-US" sz="2400" b="1" i="1" dirty="0" smtClean="0"/>
          </a:p>
        </p:txBody>
      </p:sp>
    </p:spTree>
    <p:extLst>
      <p:ext uri="{BB962C8B-B14F-4D97-AF65-F5344CB8AC3E}">
        <p14:creationId xmlns:p14="http://schemas.microsoft.com/office/powerpoint/2010/main" val="138232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3" end="3"/>
                                            </p:txEl>
                                          </p:spTgt>
                                        </p:tgtEl>
                                        <p:attrNameLst>
                                          <p:attrName>style.visibility</p:attrName>
                                        </p:attrNameLst>
                                      </p:cBhvr>
                                      <p:to>
                                        <p:strVal val="visible"/>
                                      </p:to>
                                    </p:set>
                                    <p:animEffect transition="in" filter="fade">
                                      <p:cBhvr>
                                        <p:cTn id="12" dur="500"/>
                                        <p:tgtEl>
                                          <p:spTgt spid="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fade">
                                      <p:cBhvr>
                                        <p:cTn id="27" dur="500"/>
                                        <p:tgtEl>
                                          <p:spTgt spid="9">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fade">
                                      <p:cBhvr>
                                        <p:cTn id="30" dur="500"/>
                                        <p:tgtEl>
                                          <p:spTgt spid="9">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animEffect transition="in" filter="fade">
                                      <p:cBhvr>
                                        <p:cTn id="35" dur="500"/>
                                        <p:tgtEl>
                                          <p:spTgt spid="9">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10" end="10"/>
                                            </p:txEl>
                                          </p:spTgt>
                                        </p:tgtEl>
                                        <p:attrNameLst>
                                          <p:attrName>style.visibility</p:attrName>
                                        </p:attrNameLst>
                                      </p:cBhvr>
                                      <p:to>
                                        <p:strVal val="visible"/>
                                      </p:to>
                                    </p:set>
                                    <p:animEffect transition="in" filter="fade">
                                      <p:cBhvr>
                                        <p:cTn id="40"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0064" y="1575905"/>
            <a:ext cx="685800" cy="4678204"/>
          </a:xfrm>
          <a:prstGeom prst="rect">
            <a:avLst/>
          </a:prstGeom>
          <a:noFill/>
        </p:spPr>
        <p:txBody>
          <a:bodyPr wrap="square" rtlCol="0">
            <a:spAutoFit/>
          </a:bodyPr>
          <a:lstStyle/>
          <a:p>
            <a:r>
              <a:rPr lang="en-US" sz="2800" b="1" i="1" dirty="0" smtClean="0">
                <a:solidFill>
                  <a:srgbClr val="F12F0F"/>
                </a:solidFill>
                <a:latin typeface="Arial" pitchFamily="34" charset="0"/>
                <a:cs typeface="Arial" pitchFamily="34" charset="0"/>
              </a:rPr>
              <a:t>1</a:t>
            </a:r>
          </a:p>
          <a:p>
            <a:r>
              <a:rPr lang="en-US" sz="2800" b="1" i="1" dirty="0" smtClean="0">
                <a:solidFill>
                  <a:srgbClr val="F12F0F"/>
                </a:solidFill>
                <a:latin typeface="Arial" pitchFamily="34" charset="0"/>
                <a:cs typeface="Arial" pitchFamily="34" charset="0"/>
              </a:rPr>
              <a:t>2</a:t>
            </a:r>
          </a:p>
          <a:p>
            <a:r>
              <a:rPr lang="en-US" sz="2800" b="1" i="1" dirty="0" smtClean="0">
                <a:solidFill>
                  <a:srgbClr val="F12F0F"/>
                </a:solidFill>
                <a:latin typeface="Arial" pitchFamily="34" charset="0"/>
                <a:cs typeface="Arial" pitchFamily="34" charset="0"/>
              </a:rPr>
              <a:t>3</a:t>
            </a:r>
          </a:p>
          <a:p>
            <a:r>
              <a:rPr lang="en-US" sz="2800" b="1" i="1" dirty="0" smtClean="0">
                <a:solidFill>
                  <a:srgbClr val="F12F0F"/>
                </a:solidFill>
                <a:latin typeface="Arial" pitchFamily="34" charset="0"/>
                <a:cs typeface="Arial" pitchFamily="34" charset="0"/>
              </a:rPr>
              <a:t>4</a:t>
            </a:r>
          </a:p>
          <a:p>
            <a:r>
              <a:rPr lang="en-US" sz="2800" b="1" i="1" dirty="0" smtClean="0">
                <a:solidFill>
                  <a:srgbClr val="F12F0F"/>
                </a:solidFill>
                <a:latin typeface="Arial" pitchFamily="34" charset="0"/>
                <a:cs typeface="Arial" pitchFamily="34" charset="0"/>
              </a:rPr>
              <a:t>5</a:t>
            </a:r>
          </a:p>
          <a:p>
            <a:r>
              <a:rPr lang="en-US" sz="2800" b="1" i="1" dirty="0" smtClean="0">
                <a:solidFill>
                  <a:srgbClr val="F12F0F"/>
                </a:solidFill>
                <a:latin typeface="Arial" pitchFamily="34" charset="0"/>
                <a:cs typeface="Arial" pitchFamily="34" charset="0"/>
              </a:rPr>
              <a:t>6</a:t>
            </a:r>
          </a:p>
          <a:p>
            <a:r>
              <a:rPr lang="en-US" sz="2800" b="1" i="1" dirty="0" smtClean="0">
                <a:solidFill>
                  <a:srgbClr val="F12F0F"/>
                </a:solidFill>
                <a:latin typeface="Arial" pitchFamily="34" charset="0"/>
                <a:cs typeface="Arial" pitchFamily="34" charset="0"/>
              </a:rPr>
              <a:t>7</a:t>
            </a:r>
          </a:p>
          <a:p>
            <a:r>
              <a:rPr lang="en-US" sz="2800" b="1" i="1" dirty="0" smtClean="0">
                <a:solidFill>
                  <a:srgbClr val="F12F0F"/>
                </a:solidFill>
                <a:latin typeface="Arial" pitchFamily="34" charset="0"/>
                <a:cs typeface="Arial" pitchFamily="34" charset="0"/>
              </a:rPr>
              <a:t>8</a:t>
            </a:r>
          </a:p>
          <a:p>
            <a:r>
              <a:rPr lang="en-US" sz="2800" b="1" i="1" dirty="0" smtClean="0">
                <a:solidFill>
                  <a:srgbClr val="F12F0F"/>
                </a:solidFill>
                <a:latin typeface="Arial" pitchFamily="34" charset="0"/>
                <a:cs typeface="Arial" pitchFamily="34" charset="0"/>
              </a:rPr>
              <a:t>9</a:t>
            </a:r>
          </a:p>
          <a:p>
            <a:r>
              <a:rPr lang="en-US" sz="2800" b="1" i="1" dirty="0" smtClean="0">
                <a:solidFill>
                  <a:srgbClr val="F12F0F"/>
                </a:solidFill>
                <a:latin typeface="Arial" pitchFamily="34" charset="0"/>
                <a:cs typeface="Arial" pitchFamily="34" charset="0"/>
              </a:rPr>
              <a:t>10</a:t>
            </a:r>
          </a:p>
          <a:p>
            <a:endParaRPr lang="en-US" dirty="0">
              <a:solidFill>
                <a:srgbClr val="FF0000"/>
              </a:solidFill>
              <a:latin typeface="Arial" pitchFamily="34" charset="0"/>
              <a:cs typeface="Arial" pitchFamily="34" charset="0"/>
            </a:endParaRPr>
          </a:p>
        </p:txBody>
      </p:sp>
      <p:sp>
        <p:nvSpPr>
          <p:cNvPr id="3" name="Content Placeholder 2"/>
          <p:cNvSpPr txBox="1">
            <a:spLocks/>
          </p:cNvSpPr>
          <p:nvPr/>
        </p:nvSpPr>
        <p:spPr>
          <a:xfrm>
            <a:off x="917264" y="1579283"/>
            <a:ext cx="7315200" cy="3154363"/>
          </a:xfrm>
          <a:prstGeom prst="rect">
            <a:avLst/>
          </a:prstGeom>
        </p:spPr>
        <p:txBody>
          <a:bodyPr/>
          <a:lstStyle/>
          <a:p>
            <a:pPr marL="640080" marR="0" lvl="0" indent="-342900" algn="l" defTabSz="914400" rtl="0" eaLnBrk="1" fontAlgn="auto" latinLnBrk="0" hangingPunct="1">
              <a:lnSpc>
                <a:spcPts val="2800"/>
              </a:lnSpc>
              <a:spcBef>
                <a:spcPct val="20000"/>
              </a:spcBef>
              <a:spcAft>
                <a:spcPts val="30"/>
              </a:spcAft>
              <a:buClrTx/>
              <a:buSzTx/>
              <a:tabLst/>
              <a:defRPr/>
            </a:pPr>
            <a:r>
              <a:rPr kumimoji="0" lang="en-US" sz="2400" b="0" i="0" u="none" strike="noStrike" kern="1200" cap="none" spc="0" normalizeH="0" baseline="0" noProof="0" dirty="0" smtClean="0">
                <a:ln>
                  <a:noFill/>
                </a:ln>
                <a:solidFill>
                  <a:schemeClr val="tx1"/>
                </a:solidFill>
                <a:effectLst/>
                <a:uLnTx/>
                <a:uFillTx/>
                <a:latin typeface="Arial" pitchFamily="34" charset="0"/>
                <a:cs typeface="Arial" pitchFamily="34" charset="0"/>
              </a:rPr>
              <a:t>Fix air leaks </a:t>
            </a:r>
          </a:p>
          <a:p>
            <a:pPr marL="640080" marR="0" lvl="0" indent="-342900" algn="l" defTabSz="914400" rtl="0" eaLnBrk="1" fontAlgn="auto" latinLnBrk="0" hangingPunct="1">
              <a:lnSpc>
                <a:spcPts val="2800"/>
              </a:lnSpc>
              <a:spcBef>
                <a:spcPct val="20000"/>
              </a:spcBef>
              <a:spcAft>
                <a:spcPts val="30"/>
              </a:spcAft>
              <a:buClrTx/>
              <a:buSzTx/>
              <a:tabLst/>
              <a:defRPr/>
            </a:pPr>
            <a:r>
              <a:rPr kumimoji="0" lang="en-US" sz="2400" b="0" i="0" u="none" strike="noStrike" kern="1200" cap="none" spc="0" normalizeH="0" baseline="0" noProof="0" dirty="0" smtClean="0">
                <a:ln>
                  <a:noFill/>
                </a:ln>
                <a:solidFill>
                  <a:schemeClr val="tx1"/>
                </a:solidFill>
                <a:effectLst/>
                <a:uLnTx/>
                <a:uFillTx/>
                <a:latin typeface="Arial" pitchFamily="34" charset="0"/>
                <a:cs typeface="Arial" pitchFamily="34" charset="0"/>
              </a:rPr>
              <a:t>Repair steam leaks</a:t>
            </a:r>
          </a:p>
          <a:p>
            <a:pPr marL="640080" marR="0" lvl="0" indent="-342900" algn="l" defTabSz="914400" rtl="0" eaLnBrk="1" fontAlgn="auto" latinLnBrk="0" hangingPunct="1">
              <a:lnSpc>
                <a:spcPts val="2800"/>
              </a:lnSpc>
              <a:spcBef>
                <a:spcPct val="20000"/>
              </a:spcBef>
              <a:spcAft>
                <a:spcPts val="30"/>
              </a:spcAft>
              <a:buClrTx/>
              <a:buSzTx/>
              <a:tabLst/>
              <a:defRPr/>
            </a:pPr>
            <a:r>
              <a:rPr lang="en-US" sz="2400" dirty="0" smtClean="0">
                <a:latin typeface="Arial" pitchFamily="34" charset="0"/>
                <a:cs typeface="Arial" pitchFamily="34" charset="0"/>
              </a:rPr>
              <a:t>Upgrade pipe insulation</a:t>
            </a:r>
          </a:p>
          <a:p>
            <a:pPr marL="640080" marR="0" lvl="0" indent="-342900" algn="l" defTabSz="914400" rtl="0" eaLnBrk="1" fontAlgn="auto" latinLnBrk="0" hangingPunct="1">
              <a:lnSpc>
                <a:spcPts val="2800"/>
              </a:lnSpc>
              <a:spcBef>
                <a:spcPct val="20000"/>
              </a:spcBef>
              <a:spcAft>
                <a:spcPts val="30"/>
              </a:spcAft>
              <a:buClrTx/>
              <a:buSzTx/>
              <a:tabLst/>
              <a:defRPr/>
            </a:pPr>
            <a:r>
              <a:rPr lang="en-US" sz="2400" dirty="0" smtClean="0">
                <a:latin typeface="Arial" pitchFamily="34" charset="0"/>
                <a:cs typeface="Arial" pitchFamily="34" charset="0"/>
              </a:rPr>
              <a:t>Reduce  compressed air pressure</a:t>
            </a:r>
          </a:p>
          <a:p>
            <a:pPr marL="640080" indent="-342900">
              <a:lnSpc>
                <a:spcPts val="2800"/>
              </a:lnSpc>
              <a:spcBef>
                <a:spcPct val="20000"/>
              </a:spcBef>
              <a:spcAft>
                <a:spcPts val="30"/>
              </a:spcAft>
            </a:pPr>
            <a:r>
              <a:rPr lang="en-US" sz="2400" dirty="0" smtClean="0">
                <a:latin typeface="Arial" pitchFamily="34" charset="0"/>
                <a:cs typeface="Arial" pitchFamily="34" charset="0"/>
              </a:rPr>
              <a:t>Eliminate air knives</a:t>
            </a:r>
            <a:endParaRPr lang="en-US" sz="2400" baseline="0" dirty="0" smtClean="0">
              <a:latin typeface="Arial" pitchFamily="34" charset="0"/>
              <a:cs typeface="Arial" pitchFamily="34" charset="0"/>
            </a:endParaRPr>
          </a:p>
          <a:p>
            <a:pPr marL="640080" indent="-342900">
              <a:lnSpc>
                <a:spcPts val="2800"/>
              </a:lnSpc>
              <a:spcBef>
                <a:spcPct val="20000"/>
              </a:spcBef>
              <a:spcAft>
                <a:spcPts val="30"/>
              </a:spcAft>
            </a:pPr>
            <a:r>
              <a:rPr lang="en-US" sz="2400" dirty="0" smtClean="0">
                <a:latin typeface="Arial" pitchFamily="34" charset="0"/>
                <a:cs typeface="Arial" pitchFamily="34" charset="0"/>
              </a:rPr>
              <a:t>Implement high efficiency lighting</a:t>
            </a:r>
          </a:p>
          <a:p>
            <a:pPr marL="640080" marR="0" lvl="0" indent="-342900" algn="l" defTabSz="914400" rtl="0" eaLnBrk="1" fontAlgn="auto" latinLnBrk="0" hangingPunct="1">
              <a:lnSpc>
                <a:spcPts val="2800"/>
              </a:lnSpc>
              <a:spcBef>
                <a:spcPct val="20000"/>
              </a:spcBef>
              <a:spcAft>
                <a:spcPts val="30"/>
              </a:spcAft>
              <a:buClrTx/>
              <a:buSzTx/>
              <a:tabLst/>
              <a:defRPr/>
            </a:pPr>
            <a:r>
              <a:rPr lang="en-US" sz="2400" dirty="0" smtClean="0">
                <a:latin typeface="Arial" pitchFamily="34" charset="0"/>
                <a:cs typeface="Arial" pitchFamily="34" charset="0"/>
              </a:rPr>
              <a:t>Maintain HVAC</a:t>
            </a:r>
            <a:endParaRPr lang="en-US" sz="2400" baseline="0" dirty="0" smtClean="0">
              <a:latin typeface="Arial" pitchFamily="34" charset="0"/>
              <a:cs typeface="Arial" pitchFamily="34" charset="0"/>
            </a:endParaRPr>
          </a:p>
          <a:p>
            <a:pPr marL="640080" lvl="0" indent="-342900">
              <a:lnSpc>
                <a:spcPts val="2800"/>
              </a:lnSpc>
              <a:spcBef>
                <a:spcPct val="20000"/>
              </a:spcBef>
              <a:spcAft>
                <a:spcPts val="30"/>
              </a:spcAft>
            </a:pPr>
            <a:r>
              <a:rPr lang="en-US" sz="2400" dirty="0" smtClean="0">
                <a:latin typeface="Arial" pitchFamily="34" charset="0"/>
                <a:cs typeface="Arial" pitchFamily="34" charset="0"/>
              </a:rPr>
              <a:t>Collect steam condensate</a:t>
            </a:r>
          </a:p>
          <a:p>
            <a:pPr marL="640080" indent="-342900">
              <a:lnSpc>
                <a:spcPts val="2800"/>
              </a:lnSpc>
              <a:spcBef>
                <a:spcPct val="20000"/>
              </a:spcBef>
              <a:spcAft>
                <a:spcPts val="30"/>
              </a:spcAft>
            </a:pPr>
            <a:r>
              <a:rPr lang="en-US" sz="2400" dirty="0" smtClean="0">
                <a:latin typeface="Arial" pitchFamily="34" charset="0"/>
                <a:cs typeface="Arial" pitchFamily="34" charset="0"/>
              </a:rPr>
              <a:t>Evaluate all set points</a:t>
            </a:r>
          </a:p>
          <a:p>
            <a:pPr marL="640080" marR="0" lvl="0" indent="-342900" algn="l" defTabSz="914400" rtl="0" eaLnBrk="1" fontAlgn="auto" latinLnBrk="0" hangingPunct="1">
              <a:lnSpc>
                <a:spcPts val="2800"/>
              </a:lnSpc>
              <a:spcBef>
                <a:spcPct val="20000"/>
              </a:spcBef>
              <a:spcAft>
                <a:spcPts val="30"/>
              </a:spcAft>
              <a:buClrTx/>
              <a:buSzTx/>
              <a:tabLst/>
              <a:defRPr/>
            </a:pPr>
            <a:r>
              <a:rPr lang="en-US" sz="2400" dirty="0" smtClean="0">
                <a:latin typeface="Arial" pitchFamily="34" charset="0"/>
                <a:cs typeface="Arial" pitchFamily="34" charset="0"/>
              </a:rPr>
              <a:t>Implement employee awareness program</a:t>
            </a:r>
            <a:endParaRPr kumimoji="0" lang="en-US" sz="24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sp>
        <p:nvSpPr>
          <p:cNvPr id="7" name="Title 3"/>
          <p:cNvSpPr txBox="1">
            <a:spLocks/>
          </p:cNvSpPr>
          <p:nvPr/>
        </p:nvSpPr>
        <p:spPr>
          <a:xfrm>
            <a:off x="194049" y="117766"/>
            <a:ext cx="8229600" cy="495300"/>
          </a:xfrm>
          <a:prstGeom prst="rect">
            <a:avLst/>
          </a:prstGeom>
        </p:spPr>
        <p:txBody>
          <a:bodyPr vert="horz" lIns="0" tIns="0" rIns="0" bIns="0" rtlCol="0" anchor="t" anchorCtr="0">
            <a:noAutofit/>
          </a:bodyPr>
          <a:lstStyle>
            <a:lvl1pPr algn="ctr" defTabSz="914400" rtl="0" eaLnBrk="1" latinLnBrk="0" hangingPunct="1">
              <a:spcBef>
                <a:spcPct val="0"/>
              </a:spcBef>
              <a:buNone/>
              <a:defRPr lang="en-US" sz="3400" b="1" kern="1200" smtClean="0">
                <a:solidFill>
                  <a:schemeClr val="tx2"/>
                </a:solidFill>
                <a:latin typeface="Arial" pitchFamily="34" charset="0"/>
                <a:ea typeface="+mj-ea"/>
                <a:cs typeface="Arial" pitchFamily="34" charset="0"/>
              </a:defRPr>
            </a:lvl1pPr>
          </a:lstStyle>
          <a:p>
            <a:pPr algn="l"/>
            <a:r>
              <a:rPr lang="en-US" sz="2800" b="0" dirty="0" smtClean="0">
                <a:solidFill>
                  <a:schemeClr val="tx1"/>
                </a:solidFill>
                <a:latin typeface="Arial Narrow" pitchFamily="34" charset="0"/>
              </a:rPr>
              <a:t>BASIC HIGH-RETURN PRACTICES</a:t>
            </a: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r>
              <a:rPr lang="en-US" sz="3600" dirty="0" smtClean="0">
                <a:solidFill>
                  <a:schemeClr val="tx1"/>
                </a:solidFill>
                <a:latin typeface="Arial Narrow" pitchFamily="34" charset="0"/>
              </a:rPr>
              <a:t>TOP 10 PROGRAM</a:t>
            </a:r>
            <a:endParaRPr lang="en-US" sz="3200" dirty="0">
              <a:solidFill>
                <a:schemeClr val="tx1"/>
              </a:solidFill>
              <a:latin typeface="Arial Narrow" pitchFamily="34" charset="0"/>
            </a:endParaRPr>
          </a:p>
        </p:txBody>
      </p:sp>
    </p:spTree>
    <p:extLst>
      <p:ext uri="{BB962C8B-B14F-4D97-AF65-F5344CB8AC3E}">
        <p14:creationId xmlns:p14="http://schemas.microsoft.com/office/powerpoint/2010/main" val="15898277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art 1" descr="image00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6124" y="1797268"/>
            <a:ext cx="8875986" cy="368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txBox="1">
            <a:spLocks/>
          </p:cNvSpPr>
          <p:nvPr/>
        </p:nvSpPr>
        <p:spPr>
          <a:xfrm>
            <a:off x="194049" y="117766"/>
            <a:ext cx="8229600" cy="495300"/>
          </a:xfrm>
          <a:prstGeom prst="rect">
            <a:avLst/>
          </a:prstGeom>
        </p:spPr>
        <p:txBody>
          <a:bodyPr vert="horz" lIns="0" tIns="0" rIns="0" bIns="0" rtlCol="0" anchor="t" anchorCtr="0">
            <a:noAutofit/>
          </a:bodyPr>
          <a:lstStyle>
            <a:lvl1pPr algn="ctr" defTabSz="914400" rtl="0" eaLnBrk="1" latinLnBrk="0" hangingPunct="1">
              <a:spcBef>
                <a:spcPct val="0"/>
              </a:spcBef>
              <a:buNone/>
              <a:defRPr lang="en-US" sz="3400" b="1" kern="1200" smtClean="0">
                <a:solidFill>
                  <a:schemeClr val="tx2"/>
                </a:solidFill>
                <a:latin typeface="Arial" pitchFamily="34" charset="0"/>
                <a:ea typeface="+mj-ea"/>
                <a:cs typeface="Arial" pitchFamily="34" charset="0"/>
              </a:defRPr>
            </a:lvl1pPr>
          </a:lstStyle>
          <a:p>
            <a:pPr algn="l"/>
            <a:r>
              <a:rPr lang="en-US" sz="2800" b="0" dirty="0" smtClean="0">
                <a:solidFill>
                  <a:schemeClr val="tx1"/>
                </a:solidFill>
                <a:latin typeface="Arial Narrow" pitchFamily="34" charset="0"/>
              </a:rPr>
              <a:t>RESULTS</a:t>
            </a: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r>
              <a:rPr lang="en-US" sz="3600" dirty="0" smtClean="0">
                <a:solidFill>
                  <a:schemeClr val="tx1"/>
                </a:solidFill>
                <a:latin typeface="Arial Narrow" pitchFamily="34" charset="0"/>
              </a:rPr>
              <a:t>PROGRAM IMPLEMENTATION</a:t>
            </a:r>
            <a:br>
              <a:rPr lang="en-US" sz="3600" dirty="0" smtClean="0">
                <a:solidFill>
                  <a:schemeClr val="tx1"/>
                </a:solidFill>
                <a:latin typeface="Arial Narrow" pitchFamily="34" charset="0"/>
              </a:rPr>
            </a:b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endParaRPr lang="en-US" sz="3200" dirty="0">
              <a:solidFill>
                <a:schemeClr val="tx1"/>
              </a:solidFill>
              <a:latin typeface="Arial Narrow" pitchFamily="34" charset="0"/>
            </a:endParaRPr>
          </a:p>
        </p:txBody>
      </p:sp>
    </p:spTree>
    <p:extLst>
      <p:ext uri="{BB962C8B-B14F-4D97-AF65-F5344CB8AC3E}">
        <p14:creationId xmlns:p14="http://schemas.microsoft.com/office/powerpoint/2010/main" val="19834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3" descr="image00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9184" y="281153"/>
            <a:ext cx="4966139" cy="310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20" descr="image01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15255" y="3563007"/>
            <a:ext cx="5154996" cy="280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557345" y="773727"/>
            <a:ext cx="2814145" cy="2246769"/>
          </a:xfrm>
          <a:prstGeom prst="rect">
            <a:avLst/>
          </a:prstGeom>
        </p:spPr>
        <p:txBody>
          <a:bodyPr wrap="square">
            <a:spAutoFit/>
          </a:bodyPr>
          <a:lstStyle/>
          <a:p>
            <a:pPr algn="ctr"/>
            <a:r>
              <a:rPr lang="en-US" sz="2800" b="1" i="1" dirty="0" smtClean="0">
                <a:latin typeface="Arial" pitchFamily="34" charset="0"/>
                <a:cs typeface="Arial" pitchFamily="34" charset="0"/>
              </a:rPr>
              <a:t>Program Benefits:</a:t>
            </a:r>
          </a:p>
          <a:p>
            <a:pPr algn="ctr"/>
            <a:endParaRPr lang="en-US" sz="2800" b="1" i="1" dirty="0">
              <a:latin typeface="Arial" pitchFamily="34" charset="0"/>
              <a:cs typeface="Arial" pitchFamily="34" charset="0"/>
            </a:endParaRPr>
          </a:p>
          <a:p>
            <a:pPr algn="ctr"/>
            <a:r>
              <a:rPr lang="en-US" sz="2800" b="1" i="1" dirty="0" smtClean="0">
                <a:latin typeface="Arial" pitchFamily="34" charset="0"/>
                <a:cs typeface="Arial" pitchFamily="34" charset="0"/>
              </a:rPr>
              <a:t>EUR Reduction!!</a:t>
            </a:r>
            <a:endParaRPr lang="en-US" sz="2800" dirty="0">
              <a:latin typeface="Arial" pitchFamily="34" charset="0"/>
              <a:cs typeface="Arial" pitchFamily="34" charset="0"/>
            </a:endParaRPr>
          </a:p>
        </p:txBody>
      </p:sp>
      <p:sp>
        <p:nvSpPr>
          <p:cNvPr id="8" name="Rectangle 7"/>
          <p:cNvSpPr/>
          <p:nvPr/>
        </p:nvSpPr>
        <p:spPr>
          <a:xfrm>
            <a:off x="381000" y="3988676"/>
            <a:ext cx="3055883" cy="2246769"/>
          </a:xfrm>
          <a:prstGeom prst="rect">
            <a:avLst/>
          </a:prstGeom>
        </p:spPr>
        <p:txBody>
          <a:bodyPr wrap="square">
            <a:spAutoFit/>
          </a:bodyPr>
          <a:lstStyle/>
          <a:p>
            <a:pPr algn="ctr"/>
            <a:r>
              <a:rPr lang="en-US" sz="2800" b="1" i="1" dirty="0" smtClean="0">
                <a:latin typeface="Arial" pitchFamily="34" charset="0"/>
                <a:cs typeface="Arial" pitchFamily="34" charset="0"/>
              </a:rPr>
              <a:t>System Savings of &gt; US$1 Billion  in Last 8 Years due to Energy Efficiency </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248782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60789" y="1489484"/>
            <a:ext cx="6709131" cy="5127635"/>
          </a:xfrm>
          <a:prstGeom prst="rect">
            <a:avLst/>
          </a:prstGeom>
          <a:noFill/>
          <a:ln w="9525">
            <a:noFill/>
            <a:miter lim="800000"/>
            <a:headEnd/>
            <a:tailEnd/>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 name="Title 3"/>
          <p:cNvSpPr txBox="1">
            <a:spLocks/>
          </p:cNvSpPr>
          <p:nvPr/>
        </p:nvSpPr>
        <p:spPr>
          <a:xfrm>
            <a:off x="194049" y="117766"/>
            <a:ext cx="8229600" cy="495300"/>
          </a:xfrm>
          <a:prstGeom prst="rect">
            <a:avLst/>
          </a:prstGeom>
        </p:spPr>
        <p:txBody>
          <a:bodyPr vert="horz" lIns="0" tIns="0" rIns="0" bIns="0" rtlCol="0" anchor="t" anchorCtr="0">
            <a:noAutofit/>
          </a:bodyPr>
          <a:lstStyle>
            <a:lvl1pPr algn="ctr" defTabSz="914400" rtl="0" eaLnBrk="1" latinLnBrk="0" hangingPunct="1">
              <a:spcBef>
                <a:spcPct val="0"/>
              </a:spcBef>
              <a:buNone/>
              <a:defRPr lang="en-US" sz="3400" b="1" kern="1200" smtClean="0">
                <a:solidFill>
                  <a:schemeClr val="tx2"/>
                </a:solidFill>
                <a:latin typeface="Arial" pitchFamily="34" charset="0"/>
                <a:ea typeface="+mj-ea"/>
                <a:cs typeface="Arial" pitchFamily="34" charset="0"/>
              </a:defRPr>
            </a:lvl1pPr>
          </a:lstStyle>
          <a:p>
            <a:pPr algn="l"/>
            <a:r>
              <a:rPr lang="en-US" sz="2800" b="0" dirty="0" smtClean="0">
                <a:solidFill>
                  <a:schemeClr val="tx1"/>
                </a:solidFill>
                <a:latin typeface="Arial Narrow" pitchFamily="34" charset="0"/>
              </a:rPr>
              <a:t>INTERNATIONAL AND SYSTEM WIDE</a:t>
            </a: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r>
              <a:rPr lang="en-US" sz="3600" dirty="0" smtClean="0">
                <a:solidFill>
                  <a:schemeClr val="tx1"/>
                </a:solidFill>
                <a:latin typeface="Arial Narrow" pitchFamily="34" charset="0"/>
              </a:rPr>
              <a:t>RECOGNITION!</a:t>
            </a:r>
            <a:br>
              <a:rPr lang="en-US" sz="3600" dirty="0" smtClean="0">
                <a:solidFill>
                  <a:schemeClr val="tx1"/>
                </a:solidFill>
                <a:latin typeface="Arial Narrow" pitchFamily="34" charset="0"/>
              </a:rPr>
            </a:b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endParaRPr lang="en-US" sz="3200" dirty="0">
              <a:solidFill>
                <a:schemeClr val="tx1"/>
              </a:solidFill>
              <a:latin typeface="Arial Narrow" pitchFamily="34" charset="0"/>
            </a:endParaRPr>
          </a:p>
        </p:txBody>
      </p:sp>
    </p:spTree>
    <p:extLst>
      <p:ext uri="{BB962C8B-B14F-4D97-AF65-F5344CB8AC3E}">
        <p14:creationId xmlns:p14="http://schemas.microsoft.com/office/powerpoint/2010/main" val="26576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21878" y="429229"/>
            <a:ext cx="6057900" cy="6046871"/>
            <a:chOff x="1621878" y="101682"/>
            <a:chExt cx="6057900" cy="6046871"/>
          </a:xfrm>
        </p:grpSpPr>
        <p:pic>
          <p:nvPicPr>
            <p:cNvPr id="6149"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1878" y="101682"/>
              <a:ext cx="6057900"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20404" y="1252619"/>
              <a:ext cx="1445080" cy="1049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49972" y="2301767"/>
              <a:ext cx="5785945" cy="3846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2763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57200" y="1669478"/>
            <a:ext cx="8229600" cy="4648200"/>
          </a:xfrm>
        </p:spPr>
        <p:txBody>
          <a:bodyPr>
            <a:normAutofit/>
          </a:bodyPr>
          <a:lstStyle/>
          <a:p>
            <a:pPr marL="342900" indent="-342900">
              <a:buFont typeface="Wingdings" pitchFamily="2" charset="2"/>
              <a:buChar char="ü"/>
            </a:pPr>
            <a:r>
              <a:rPr lang="en-US" sz="2000" dirty="0"/>
              <a:t>Implement regular program for surveying for and repairing </a:t>
            </a:r>
            <a:r>
              <a:rPr lang="en-US" sz="2000" dirty="0" smtClean="0"/>
              <a:t>compressed </a:t>
            </a:r>
            <a:r>
              <a:rPr lang="en-US" sz="2000" dirty="0"/>
              <a:t>air leaks (consider using an ultrasonic detector</a:t>
            </a:r>
            <a:r>
              <a:rPr lang="en-US" sz="2000" dirty="0" smtClean="0"/>
              <a:t>)</a:t>
            </a:r>
            <a:endParaRPr lang="tr-TR" sz="2000" dirty="0" smtClean="0"/>
          </a:p>
          <a:p>
            <a:pPr marL="342900" indent="-342900">
              <a:buFont typeface="Wingdings" pitchFamily="2" charset="2"/>
              <a:buChar char="ü"/>
            </a:pPr>
            <a:endParaRPr lang="en-US" sz="2000"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8200" y="2660078"/>
            <a:ext cx="3612560" cy="241935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24400" y="2660078"/>
            <a:ext cx="3588352" cy="241935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7426" y="5513249"/>
            <a:ext cx="7929959" cy="646331"/>
          </a:xfrm>
          <a:prstGeom prst="rect">
            <a:avLst/>
          </a:prstGeom>
          <a:noFill/>
        </p:spPr>
        <p:txBody>
          <a:bodyPr wrap="square" rtlCol="0">
            <a:spAutoFit/>
          </a:bodyPr>
          <a:lstStyle/>
          <a:p>
            <a:pPr marL="285750" indent="-285750">
              <a:buFont typeface="Wingdings" pitchFamily="2" charset="2"/>
              <a:buChar char="ü"/>
            </a:pPr>
            <a:r>
              <a:rPr lang="tr-TR" dirty="0">
                <a:solidFill>
                  <a:srgbClr val="455560"/>
                </a:solidFill>
              </a:rPr>
              <a:t>There is a program for air leaks which indicates that the air leaks should be surveyed once a month by audial and visual techniques.</a:t>
            </a:r>
          </a:p>
        </p:txBody>
      </p:sp>
      <p:sp>
        <p:nvSpPr>
          <p:cNvPr id="8" name="Title 3"/>
          <p:cNvSpPr txBox="1">
            <a:spLocks/>
          </p:cNvSpPr>
          <p:nvPr/>
        </p:nvSpPr>
        <p:spPr>
          <a:xfrm>
            <a:off x="194049" y="117766"/>
            <a:ext cx="8229600" cy="495300"/>
          </a:xfrm>
          <a:prstGeom prst="rect">
            <a:avLst/>
          </a:prstGeom>
        </p:spPr>
        <p:txBody>
          <a:bodyPr vert="horz" lIns="0" tIns="0" rIns="0" bIns="0" rtlCol="0" anchor="t" anchorCtr="0">
            <a:noAutofit/>
          </a:bodyPr>
          <a:lstStyle>
            <a:lvl1pPr algn="ctr" defTabSz="914400" rtl="0" eaLnBrk="1" latinLnBrk="0" hangingPunct="1">
              <a:spcBef>
                <a:spcPct val="0"/>
              </a:spcBef>
              <a:buNone/>
              <a:defRPr lang="en-US" sz="3400" b="1" kern="1200" smtClean="0">
                <a:solidFill>
                  <a:schemeClr val="tx2"/>
                </a:solidFill>
                <a:latin typeface="Arial" pitchFamily="34" charset="0"/>
                <a:ea typeface="+mj-ea"/>
                <a:cs typeface="Arial" pitchFamily="34" charset="0"/>
              </a:defRPr>
            </a:lvl1pPr>
          </a:lstStyle>
          <a:p>
            <a:pPr algn="l"/>
            <a:r>
              <a:rPr lang="en-US" sz="2800" b="0" dirty="0" smtClean="0">
                <a:solidFill>
                  <a:schemeClr val="tx1"/>
                </a:solidFill>
                <a:latin typeface="Arial Narrow" pitchFamily="34" charset="0"/>
              </a:rPr>
              <a:t>PRACTICE 1</a:t>
            </a: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r>
              <a:rPr lang="en-US" sz="3600" dirty="0" smtClean="0">
                <a:solidFill>
                  <a:schemeClr val="tx1"/>
                </a:solidFill>
                <a:latin typeface="Arial Narrow" pitchFamily="34" charset="0"/>
              </a:rPr>
              <a:t>REPAIR COMPRESSED AIR LEAKS</a:t>
            </a:r>
            <a:endParaRPr lang="en-US" sz="3200" dirty="0">
              <a:solidFill>
                <a:schemeClr val="tx1"/>
              </a:solidFill>
              <a:latin typeface="Arial Narrow" pitchFamily="34" charset="0"/>
            </a:endParaRPr>
          </a:p>
        </p:txBody>
      </p:sp>
    </p:spTree>
    <p:extLst>
      <p:ext uri="{BB962C8B-B14F-4D97-AF65-F5344CB8AC3E}">
        <p14:creationId xmlns:p14="http://schemas.microsoft.com/office/powerpoint/2010/main" val="18600476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57200" y="1731824"/>
            <a:ext cx="8229600" cy="824340"/>
          </a:xfrm>
        </p:spPr>
        <p:txBody>
          <a:bodyPr>
            <a:normAutofit/>
          </a:bodyPr>
          <a:lstStyle/>
          <a:p>
            <a:pPr marL="342900" indent="-342900">
              <a:buFont typeface="Wingdings" pitchFamily="2" charset="2"/>
              <a:buChar char="ü"/>
            </a:pPr>
            <a:r>
              <a:rPr lang="en-US" sz="2000" dirty="0"/>
              <a:t>Implement regular program for surveying for and repairing all steam leaks (including faulty steam traps</a:t>
            </a:r>
            <a:r>
              <a:rPr lang="en-US" sz="2000" dirty="0" smtClean="0"/>
              <a:t>)</a:t>
            </a:r>
            <a:endParaRPr lang="tr-TR" sz="2000" dirty="0" smtClean="0"/>
          </a:p>
          <a:p>
            <a:pPr marL="342900" indent="-342900">
              <a:buFont typeface="Wingdings" pitchFamily="2" charset="2"/>
              <a:buChar char="ü"/>
            </a:pPr>
            <a:endParaRPr lang="en-US" sz="2000" dirty="0"/>
          </a:p>
        </p:txBody>
      </p:sp>
      <p:pic>
        <p:nvPicPr>
          <p:cNvPr id="6" name="Picture 2" descr="L:\Temp\wz1690\termal kamera çekimleri 2\kazan daireesi sıcak yüzey buhar geliş 1.BMP"/>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3821" y="2798624"/>
            <a:ext cx="3505200" cy="2523744"/>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7" name="Picture 2" descr="L:\Temp\wz0f30\termal kamera çekimleri 2\kazan dairesi kazan buhar çıkış.BMP"/>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48200" y="2781877"/>
            <a:ext cx="3809999" cy="253648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68645" y="5541824"/>
            <a:ext cx="8159109" cy="923330"/>
          </a:xfrm>
          <a:prstGeom prst="rect">
            <a:avLst/>
          </a:prstGeom>
          <a:noFill/>
        </p:spPr>
        <p:txBody>
          <a:bodyPr wrap="square" rtlCol="0">
            <a:spAutoFit/>
          </a:bodyPr>
          <a:lstStyle/>
          <a:p>
            <a:pPr marL="285750" indent="-285750">
              <a:buFont typeface="Wingdings" pitchFamily="2" charset="2"/>
              <a:buChar char="ü"/>
            </a:pPr>
            <a:r>
              <a:rPr lang="tr-TR" dirty="0" err="1" smtClean="0">
                <a:solidFill>
                  <a:srgbClr val="455560"/>
                </a:solidFill>
                <a:latin typeface="Arial" pitchFamily="34" charset="0"/>
                <a:cs typeface="Arial" pitchFamily="34" charset="0"/>
              </a:rPr>
              <a:t>Steam</a:t>
            </a:r>
            <a:r>
              <a:rPr lang="tr-TR" dirty="0" smtClean="0">
                <a:solidFill>
                  <a:srgbClr val="455560"/>
                </a:solidFill>
                <a:latin typeface="Arial" pitchFamily="34" charset="0"/>
                <a:cs typeface="Arial" pitchFamily="34" charset="0"/>
              </a:rPr>
              <a:t> </a:t>
            </a:r>
            <a:r>
              <a:rPr lang="tr-TR" dirty="0" err="1">
                <a:solidFill>
                  <a:srgbClr val="455560"/>
                </a:solidFill>
                <a:latin typeface="Arial" pitchFamily="34" charset="0"/>
                <a:cs typeface="Arial" pitchFamily="34" charset="0"/>
              </a:rPr>
              <a:t>leaks</a:t>
            </a:r>
            <a:r>
              <a:rPr lang="tr-TR" dirty="0">
                <a:solidFill>
                  <a:srgbClr val="455560"/>
                </a:solidFill>
                <a:latin typeface="Arial" pitchFamily="34" charset="0"/>
                <a:cs typeface="Arial" pitchFamily="34" charset="0"/>
              </a:rPr>
              <a:t> </a:t>
            </a:r>
            <a:r>
              <a:rPr lang="tr-TR" dirty="0" err="1">
                <a:solidFill>
                  <a:srgbClr val="455560"/>
                </a:solidFill>
                <a:latin typeface="Arial" pitchFamily="34" charset="0"/>
                <a:cs typeface="Arial" pitchFamily="34" charset="0"/>
              </a:rPr>
              <a:t>are</a:t>
            </a:r>
            <a:r>
              <a:rPr lang="tr-TR" dirty="0">
                <a:solidFill>
                  <a:srgbClr val="455560"/>
                </a:solidFill>
                <a:latin typeface="Arial" pitchFamily="34" charset="0"/>
                <a:cs typeface="Arial" pitchFamily="34" charset="0"/>
              </a:rPr>
              <a:t> </a:t>
            </a:r>
            <a:r>
              <a:rPr lang="tr-TR" dirty="0" err="1">
                <a:solidFill>
                  <a:srgbClr val="455560"/>
                </a:solidFill>
                <a:latin typeface="Arial" pitchFamily="34" charset="0"/>
                <a:cs typeface="Arial" pitchFamily="34" charset="0"/>
              </a:rPr>
              <a:t>programmed</a:t>
            </a:r>
            <a:r>
              <a:rPr lang="tr-TR" dirty="0">
                <a:solidFill>
                  <a:srgbClr val="455560"/>
                </a:solidFill>
                <a:latin typeface="Arial" pitchFamily="34" charset="0"/>
                <a:cs typeface="Arial" pitchFamily="34" charset="0"/>
              </a:rPr>
              <a:t> </a:t>
            </a:r>
            <a:r>
              <a:rPr lang="tr-TR" dirty="0" err="1">
                <a:solidFill>
                  <a:srgbClr val="455560"/>
                </a:solidFill>
                <a:latin typeface="Arial" pitchFamily="34" charset="0"/>
                <a:cs typeface="Arial" pitchFamily="34" charset="0"/>
              </a:rPr>
              <a:t>to</a:t>
            </a:r>
            <a:r>
              <a:rPr lang="tr-TR" dirty="0">
                <a:solidFill>
                  <a:srgbClr val="455560"/>
                </a:solidFill>
                <a:latin typeface="Arial" pitchFamily="34" charset="0"/>
                <a:cs typeface="Arial" pitchFamily="34" charset="0"/>
              </a:rPr>
              <a:t> be </a:t>
            </a:r>
            <a:r>
              <a:rPr lang="tr-TR" dirty="0" err="1">
                <a:solidFill>
                  <a:srgbClr val="455560"/>
                </a:solidFill>
                <a:latin typeface="Arial" pitchFamily="34" charset="0"/>
                <a:cs typeface="Arial" pitchFamily="34" charset="0"/>
              </a:rPr>
              <a:t>surveyed</a:t>
            </a:r>
            <a:r>
              <a:rPr lang="tr-TR" dirty="0">
                <a:solidFill>
                  <a:srgbClr val="455560"/>
                </a:solidFill>
                <a:latin typeface="Arial" pitchFamily="34" charset="0"/>
                <a:cs typeface="Arial" pitchFamily="34" charset="0"/>
              </a:rPr>
              <a:t> </a:t>
            </a:r>
            <a:r>
              <a:rPr lang="tr-TR" dirty="0" err="1">
                <a:solidFill>
                  <a:srgbClr val="455560"/>
                </a:solidFill>
                <a:latin typeface="Arial" pitchFamily="34" charset="0"/>
                <a:cs typeface="Arial" pitchFamily="34" charset="0"/>
              </a:rPr>
              <a:t>once</a:t>
            </a:r>
            <a:r>
              <a:rPr lang="tr-TR" dirty="0">
                <a:solidFill>
                  <a:srgbClr val="455560"/>
                </a:solidFill>
                <a:latin typeface="Arial" pitchFamily="34" charset="0"/>
                <a:cs typeface="Arial" pitchFamily="34" charset="0"/>
              </a:rPr>
              <a:t> a </a:t>
            </a:r>
            <a:r>
              <a:rPr lang="tr-TR" dirty="0" err="1">
                <a:solidFill>
                  <a:srgbClr val="455560"/>
                </a:solidFill>
                <a:latin typeface="Arial" pitchFamily="34" charset="0"/>
                <a:cs typeface="Arial" pitchFamily="34" charset="0"/>
              </a:rPr>
              <a:t>month</a:t>
            </a:r>
            <a:r>
              <a:rPr lang="tr-TR" dirty="0">
                <a:solidFill>
                  <a:srgbClr val="455560"/>
                </a:solidFill>
                <a:latin typeface="Arial" pitchFamily="34" charset="0"/>
                <a:cs typeface="Arial" pitchFamily="34" charset="0"/>
              </a:rPr>
              <a:t> </a:t>
            </a:r>
            <a:r>
              <a:rPr lang="tr-TR" dirty="0" err="1">
                <a:solidFill>
                  <a:srgbClr val="455560"/>
                </a:solidFill>
                <a:latin typeface="Arial" pitchFamily="34" charset="0"/>
                <a:cs typeface="Arial" pitchFamily="34" charset="0"/>
              </a:rPr>
              <a:t>by</a:t>
            </a:r>
            <a:r>
              <a:rPr lang="tr-TR" dirty="0">
                <a:solidFill>
                  <a:srgbClr val="455560"/>
                </a:solidFill>
                <a:latin typeface="Arial" pitchFamily="34" charset="0"/>
                <a:cs typeface="Arial" pitchFamily="34" charset="0"/>
              </a:rPr>
              <a:t> </a:t>
            </a:r>
            <a:r>
              <a:rPr lang="tr-TR" dirty="0" err="1">
                <a:solidFill>
                  <a:srgbClr val="455560"/>
                </a:solidFill>
                <a:latin typeface="Arial" pitchFamily="34" charset="0"/>
                <a:cs typeface="Arial" pitchFamily="34" charset="0"/>
              </a:rPr>
              <a:t>audial</a:t>
            </a:r>
            <a:r>
              <a:rPr lang="tr-TR" dirty="0">
                <a:solidFill>
                  <a:srgbClr val="455560"/>
                </a:solidFill>
                <a:latin typeface="Arial" pitchFamily="34" charset="0"/>
                <a:cs typeface="Arial" pitchFamily="34" charset="0"/>
              </a:rPr>
              <a:t> </a:t>
            </a:r>
            <a:r>
              <a:rPr lang="tr-TR" dirty="0" err="1">
                <a:solidFill>
                  <a:srgbClr val="455560"/>
                </a:solidFill>
                <a:latin typeface="Arial" pitchFamily="34" charset="0"/>
                <a:cs typeface="Arial" pitchFamily="34" charset="0"/>
              </a:rPr>
              <a:t>and</a:t>
            </a:r>
            <a:r>
              <a:rPr lang="tr-TR" dirty="0">
                <a:solidFill>
                  <a:srgbClr val="455560"/>
                </a:solidFill>
                <a:latin typeface="Arial" pitchFamily="34" charset="0"/>
                <a:cs typeface="Arial" pitchFamily="34" charset="0"/>
              </a:rPr>
              <a:t> </a:t>
            </a:r>
            <a:r>
              <a:rPr lang="tr-TR" dirty="0" err="1">
                <a:solidFill>
                  <a:srgbClr val="455560"/>
                </a:solidFill>
                <a:latin typeface="Arial" pitchFamily="34" charset="0"/>
                <a:cs typeface="Arial" pitchFamily="34" charset="0"/>
              </a:rPr>
              <a:t>visual</a:t>
            </a:r>
            <a:r>
              <a:rPr lang="tr-TR" dirty="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techniques</a:t>
            </a:r>
            <a:r>
              <a:rPr lang="tr-TR" dirty="0" smtClean="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In</a:t>
            </a:r>
            <a:r>
              <a:rPr lang="tr-TR" dirty="0" smtClean="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addition</a:t>
            </a:r>
            <a:r>
              <a:rPr lang="tr-TR" dirty="0" smtClean="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they</a:t>
            </a:r>
            <a:r>
              <a:rPr lang="tr-TR" dirty="0" smtClean="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are</a:t>
            </a:r>
            <a:r>
              <a:rPr lang="tr-TR" dirty="0" smtClean="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checked</a:t>
            </a:r>
            <a:r>
              <a:rPr lang="tr-TR" dirty="0" smtClean="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periodically</a:t>
            </a:r>
            <a:r>
              <a:rPr lang="tr-TR" dirty="0" smtClean="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once</a:t>
            </a:r>
            <a:r>
              <a:rPr lang="tr-TR" dirty="0" smtClean="0">
                <a:solidFill>
                  <a:srgbClr val="455560"/>
                </a:solidFill>
                <a:latin typeface="Arial" pitchFamily="34" charset="0"/>
                <a:cs typeface="Arial" pitchFamily="34" charset="0"/>
              </a:rPr>
              <a:t> in </a:t>
            </a:r>
            <a:r>
              <a:rPr lang="tr-TR" dirty="0" err="1" smtClean="0">
                <a:solidFill>
                  <a:srgbClr val="455560"/>
                </a:solidFill>
                <a:latin typeface="Arial" pitchFamily="34" charset="0"/>
                <a:cs typeface="Arial" pitchFamily="34" charset="0"/>
              </a:rPr>
              <a:t>every</a:t>
            </a:r>
            <a:r>
              <a:rPr lang="tr-TR" dirty="0" smtClean="0">
                <a:solidFill>
                  <a:srgbClr val="455560"/>
                </a:solidFill>
                <a:latin typeface="Arial" pitchFamily="34" charset="0"/>
                <a:cs typeface="Arial" pitchFamily="34" charset="0"/>
              </a:rPr>
              <a:t> 3 </a:t>
            </a:r>
            <a:r>
              <a:rPr lang="tr-TR" dirty="0" err="1" smtClean="0">
                <a:solidFill>
                  <a:srgbClr val="455560"/>
                </a:solidFill>
                <a:latin typeface="Arial" pitchFamily="34" charset="0"/>
                <a:cs typeface="Arial" pitchFamily="34" charset="0"/>
              </a:rPr>
              <a:t>months</a:t>
            </a:r>
            <a:r>
              <a:rPr lang="tr-TR" dirty="0" smtClean="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by</a:t>
            </a:r>
            <a:r>
              <a:rPr lang="tr-TR" dirty="0" smtClean="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using</a:t>
            </a:r>
            <a:r>
              <a:rPr lang="tr-TR" dirty="0" smtClean="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thermal</a:t>
            </a:r>
            <a:r>
              <a:rPr lang="tr-TR" dirty="0" smtClean="0">
                <a:solidFill>
                  <a:srgbClr val="455560"/>
                </a:solidFill>
                <a:latin typeface="Arial" pitchFamily="34" charset="0"/>
                <a:cs typeface="Arial" pitchFamily="34" charset="0"/>
              </a:rPr>
              <a:t> </a:t>
            </a:r>
            <a:r>
              <a:rPr lang="tr-TR" dirty="0" err="1" smtClean="0">
                <a:solidFill>
                  <a:srgbClr val="455560"/>
                </a:solidFill>
                <a:latin typeface="Arial" pitchFamily="34" charset="0"/>
                <a:cs typeface="Arial" pitchFamily="34" charset="0"/>
              </a:rPr>
              <a:t>camera</a:t>
            </a:r>
            <a:r>
              <a:rPr lang="tr-TR" dirty="0" smtClean="0">
                <a:solidFill>
                  <a:srgbClr val="455560"/>
                </a:solidFill>
                <a:latin typeface="Arial" pitchFamily="34" charset="0"/>
                <a:cs typeface="Arial" pitchFamily="34" charset="0"/>
              </a:rPr>
              <a:t>.</a:t>
            </a:r>
            <a:endParaRPr lang="tr-TR" dirty="0">
              <a:solidFill>
                <a:srgbClr val="455560"/>
              </a:solidFill>
              <a:latin typeface="Arial" pitchFamily="34" charset="0"/>
              <a:cs typeface="Arial" pitchFamily="34" charset="0"/>
            </a:endParaRPr>
          </a:p>
        </p:txBody>
      </p:sp>
      <p:sp>
        <p:nvSpPr>
          <p:cNvPr id="8" name="Title 3"/>
          <p:cNvSpPr txBox="1">
            <a:spLocks/>
          </p:cNvSpPr>
          <p:nvPr/>
        </p:nvSpPr>
        <p:spPr>
          <a:xfrm>
            <a:off x="194049" y="117766"/>
            <a:ext cx="8229600" cy="495300"/>
          </a:xfrm>
          <a:prstGeom prst="rect">
            <a:avLst/>
          </a:prstGeom>
        </p:spPr>
        <p:txBody>
          <a:bodyPr vert="horz" lIns="0" tIns="0" rIns="0" bIns="0" rtlCol="0" anchor="t" anchorCtr="0">
            <a:noAutofit/>
          </a:bodyPr>
          <a:lstStyle>
            <a:lvl1pPr algn="ctr" defTabSz="914400" rtl="0" eaLnBrk="1" latinLnBrk="0" hangingPunct="1">
              <a:spcBef>
                <a:spcPct val="0"/>
              </a:spcBef>
              <a:buNone/>
              <a:defRPr lang="en-US" sz="3400" b="1" kern="1200" smtClean="0">
                <a:solidFill>
                  <a:schemeClr val="tx2"/>
                </a:solidFill>
                <a:latin typeface="Arial" pitchFamily="34" charset="0"/>
                <a:ea typeface="+mj-ea"/>
                <a:cs typeface="Arial" pitchFamily="34" charset="0"/>
              </a:defRPr>
            </a:lvl1pPr>
          </a:lstStyle>
          <a:p>
            <a:pPr algn="l"/>
            <a:r>
              <a:rPr lang="en-US" sz="2800" b="0" dirty="0" smtClean="0">
                <a:solidFill>
                  <a:schemeClr val="tx1"/>
                </a:solidFill>
                <a:latin typeface="Arial Narrow" pitchFamily="34" charset="0"/>
              </a:rPr>
              <a:t>PRACTICE 2</a:t>
            </a: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r>
              <a:rPr lang="en-US" sz="3600" dirty="0" smtClean="0">
                <a:solidFill>
                  <a:schemeClr val="tx1"/>
                </a:solidFill>
                <a:latin typeface="Arial Narrow" pitchFamily="34" charset="0"/>
              </a:rPr>
              <a:t>REPAIR STEAM LEAKS</a:t>
            </a:r>
            <a:br>
              <a:rPr lang="en-US" sz="3600" dirty="0" smtClean="0">
                <a:solidFill>
                  <a:schemeClr val="tx1"/>
                </a:solidFill>
                <a:latin typeface="Arial Narrow" pitchFamily="34" charset="0"/>
              </a:rPr>
            </a:b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endParaRPr lang="en-US" sz="3200" dirty="0">
              <a:solidFill>
                <a:schemeClr val="tx1"/>
              </a:solidFill>
              <a:latin typeface="Arial Narrow" pitchFamily="34" charset="0"/>
            </a:endParaRPr>
          </a:p>
        </p:txBody>
      </p:sp>
    </p:spTree>
    <p:extLst>
      <p:ext uri="{BB962C8B-B14F-4D97-AF65-F5344CB8AC3E}">
        <p14:creationId xmlns:p14="http://schemas.microsoft.com/office/powerpoint/2010/main" val="26079605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1758" y="1426409"/>
            <a:ext cx="8229600" cy="4648200"/>
          </a:xfrm>
        </p:spPr>
        <p:txBody>
          <a:bodyPr>
            <a:normAutofit/>
          </a:bodyPr>
          <a:lstStyle/>
          <a:p>
            <a:pPr marL="285750" indent="-285750">
              <a:buFont typeface="Wingdings" pitchFamily="2" charset="2"/>
              <a:buChar char="ü"/>
            </a:pPr>
            <a:r>
              <a:rPr lang="en-US" sz="1800" dirty="0"/>
              <a:t>Implement regular program for surveying for and repairing all hot &amp; cold pipe insulation, including valves (consider using a thermal camera) </a:t>
            </a:r>
            <a:endParaRPr lang="tr-TR" sz="1800" dirty="0" smtClean="0"/>
          </a:p>
          <a:p>
            <a:endParaRPr lang="tr-TR" sz="2000" dirty="0">
              <a:solidFill>
                <a:srgbClr val="FF0000"/>
              </a:solidFill>
            </a:endParaRPr>
          </a:p>
        </p:txBody>
      </p:sp>
      <p:pic>
        <p:nvPicPr>
          <p:cNvPr id="6" name="Picture 2" descr="L:\Temp\wz3568\termal kamera çekimleri 2\soğutma sirkülasyon giriş.BMP"/>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7482" y="2199898"/>
            <a:ext cx="3657600" cy="243840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7" name="Picture 3" descr="L:\Temp\42\wz0dbf\termal kamera çekimleri 2\Hat-4 soğutma suyu gidiş.BMP"/>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58958" y="2159178"/>
            <a:ext cx="3733800" cy="247912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9408" y="5009396"/>
            <a:ext cx="8343900" cy="646331"/>
          </a:xfrm>
          <a:prstGeom prst="rect">
            <a:avLst/>
          </a:prstGeom>
          <a:noFill/>
        </p:spPr>
        <p:txBody>
          <a:bodyPr wrap="square" rtlCol="0">
            <a:spAutoFit/>
          </a:bodyPr>
          <a:lstStyle/>
          <a:p>
            <a:pPr marL="285750" indent="-285750">
              <a:buFont typeface="Wingdings" pitchFamily="2" charset="2"/>
              <a:buChar char="ü"/>
            </a:pPr>
            <a:r>
              <a:rPr lang="tr-TR" dirty="0" smtClean="0">
                <a:solidFill>
                  <a:srgbClr val="455560"/>
                </a:solidFill>
              </a:rPr>
              <a:t>Hot &amp; </a:t>
            </a:r>
            <a:r>
              <a:rPr lang="tr-TR" dirty="0" err="1" smtClean="0">
                <a:solidFill>
                  <a:srgbClr val="455560"/>
                </a:solidFill>
              </a:rPr>
              <a:t>cold</a:t>
            </a:r>
            <a:r>
              <a:rPr lang="tr-TR" dirty="0" smtClean="0">
                <a:solidFill>
                  <a:srgbClr val="455560"/>
                </a:solidFill>
              </a:rPr>
              <a:t> </a:t>
            </a:r>
            <a:r>
              <a:rPr lang="tr-TR" dirty="0" err="1" smtClean="0">
                <a:solidFill>
                  <a:srgbClr val="455560"/>
                </a:solidFill>
              </a:rPr>
              <a:t>pipe</a:t>
            </a:r>
            <a:r>
              <a:rPr lang="tr-TR" dirty="0" smtClean="0">
                <a:solidFill>
                  <a:srgbClr val="455560"/>
                </a:solidFill>
              </a:rPr>
              <a:t> </a:t>
            </a:r>
            <a:r>
              <a:rPr lang="tr-TR" dirty="0" err="1" smtClean="0">
                <a:solidFill>
                  <a:srgbClr val="455560"/>
                </a:solidFill>
              </a:rPr>
              <a:t>insulations</a:t>
            </a:r>
            <a:r>
              <a:rPr lang="tr-TR" dirty="0" smtClean="0">
                <a:solidFill>
                  <a:srgbClr val="455560"/>
                </a:solidFill>
              </a:rPr>
              <a:t> </a:t>
            </a:r>
            <a:r>
              <a:rPr lang="tr-TR" dirty="0" err="1" smtClean="0">
                <a:solidFill>
                  <a:srgbClr val="455560"/>
                </a:solidFill>
              </a:rPr>
              <a:t>are</a:t>
            </a:r>
            <a:r>
              <a:rPr lang="tr-TR" dirty="0" smtClean="0">
                <a:solidFill>
                  <a:srgbClr val="455560"/>
                </a:solidFill>
              </a:rPr>
              <a:t> </a:t>
            </a:r>
            <a:r>
              <a:rPr lang="tr-TR" dirty="0" err="1">
                <a:solidFill>
                  <a:srgbClr val="455560"/>
                </a:solidFill>
              </a:rPr>
              <a:t>programmed</a:t>
            </a:r>
            <a:r>
              <a:rPr lang="tr-TR" dirty="0">
                <a:solidFill>
                  <a:srgbClr val="455560"/>
                </a:solidFill>
              </a:rPr>
              <a:t> </a:t>
            </a:r>
            <a:r>
              <a:rPr lang="tr-TR" dirty="0" err="1">
                <a:solidFill>
                  <a:srgbClr val="455560"/>
                </a:solidFill>
              </a:rPr>
              <a:t>to</a:t>
            </a:r>
            <a:r>
              <a:rPr lang="tr-TR" dirty="0">
                <a:solidFill>
                  <a:srgbClr val="455560"/>
                </a:solidFill>
              </a:rPr>
              <a:t> be </a:t>
            </a:r>
            <a:r>
              <a:rPr lang="tr-TR" dirty="0" err="1">
                <a:solidFill>
                  <a:srgbClr val="455560"/>
                </a:solidFill>
              </a:rPr>
              <a:t>surveyed</a:t>
            </a:r>
            <a:r>
              <a:rPr lang="tr-TR" dirty="0">
                <a:solidFill>
                  <a:srgbClr val="455560"/>
                </a:solidFill>
              </a:rPr>
              <a:t> </a:t>
            </a:r>
            <a:r>
              <a:rPr lang="tr-TR" dirty="0" err="1">
                <a:solidFill>
                  <a:srgbClr val="455560"/>
                </a:solidFill>
              </a:rPr>
              <a:t>once</a:t>
            </a:r>
            <a:r>
              <a:rPr lang="tr-TR" dirty="0">
                <a:solidFill>
                  <a:srgbClr val="455560"/>
                </a:solidFill>
              </a:rPr>
              <a:t> </a:t>
            </a:r>
            <a:r>
              <a:rPr lang="tr-TR" dirty="0" smtClean="0">
                <a:solidFill>
                  <a:srgbClr val="455560"/>
                </a:solidFill>
              </a:rPr>
              <a:t>in </a:t>
            </a:r>
            <a:r>
              <a:rPr lang="tr-TR" dirty="0" err="1" smtClean="0">
                <a:solidFill>
                  <a:srgbClr val="455560"/>
                </a:solidFill>
              </a:rPr>
              <a:t>every</a:t>
            </a:r>
            <a:r>
              <a:rPr lang="tr-TR" dirty="0" smtClean="0">
                <a:solidFill>
                  <a:srgbClr val="455560"/>
                </a:solidFill>
              </a:rPr>
              <a:t> 3 </a:t>
            </a:r>
            <a:r>
              <a:rPr lang="tr-TR" dirty="0" err="1" smtClean="0">
                <a:solidFill>
                  <a:srgbClr val="455560"/>
                </a:solidFill>
              </a:rPr>
              <a:t>months</a:t>
            </a:r>
            <a:r>
              <a:rPr lang="tr-TR" dirty="0" smtClean="0">
                <a:solidFill>
                  <a:srgbClr val="455560"/>
                </a:solidFill>
              </a:rPr>
              <a:t> </a:t>
            </a:r>
            <a:r>
              <a:rPr lang="tr-TR" dirty="0" err="1">
                <a:solidFill>
                  <a:srgbClr val="455560"/>
                </a:solidFill>
              </a:rPr>
              <a:t>by</a:t>
            </a:r>
            <a:r>
              <a:rPr lang="tr-TR" dirty="0">
                <a:solidFill>
                  <a:srgbClr val="455560"/>
                </a:solidFill>
              </a:rPr>
              <a:t> </a:t>
            </a:r>
            <a:r>
              <a:rPr lang="tr-TR" dirty="0" err="1" smtClean="0">
                <a:solidFill>
                  <a:srgbClr val="455560"/>
                </a:solidFill>
              </a:rPr>
              <a:t>using</a:t>
            </a:r>
            <a:r>
              <a:rPr lang="tr-TR" dirty="0" smtClean="0">
                <a:solidFill>
                  <a:srgbClr val="455560"/>
                </a:solidFill>
              </a:rPr>
              <a:t> </a:t>
            </a:r>
            <a:r>
              <a:rPr lang="tr-TR" dirty="0" err="1" smtClean="0">
                <a:solidFill>
                  <a:srgbClr val="455560"/>
                </a:solidFill>
              </a:rPr>
              <a:t>thermal</a:t>
            </a:r>
            <a:r>
              <a:rPr lang="tr-TR" dirty="0" smtClean="0">
                <a:solidFill>
                  <a:srgbClr val="455560"/>
                </a:solidFill>
              </a:rPr>
              <a:t> </a:t>
            </a:r>
            <a:r>
              <a:rPr lang="tr-TR" dirty="0" err="1" smtClean="0">
                <a:solidFill>
                  <a:srgbClr val="455560"/>
                </a:solidFill>
              </a:rPr>
              <a:t>camera</a:t>
            </a:r>
            <a:r>
              <a:rPr lang="tr-TR" dirty="0" smtClean="0">
                <a:solidFill>
                  <a:srgbClr val="455560"/>
                </a:solidFill>
              </a:rPr>
              <a:t>.</a:t>
            </a:r>
            <a:endParaRPr lang="tr-TR" dirty="0">
              <a:solidFill>
                <a:srgbClr val="455560"/>
              </a:solidFill>
            </a:endParaRPr>
          </a:p>
        </p:txBody>
      </p:sp>
      <p:sp>
        <p:nvSpPr>
          <p:cNvPr id="9" name="Title 3"/>
          <p:cNvSpPr txBox="1">
            <a:spLocks/>
          </p:cNvSpPr>
          <p:nvPr/>
        </p:nvSpPr>
        <p:spPr>
          <a:xfrm>
            <a:off x="210282" y="76209"/>
            <a:ext cx="8229600" cy="495300"/>
          </a:xfrm>
          <a:prstGeom prst="rect">
            <a:avLst/>
          </a:prstGeom>
        </p:spPr>
        <p:txBody>
          <a:bodyPr vert="horz" lIns="0" tIns="0" rIns="0" bIns="0" rtlCol="0" anchor="t" anchorCtr="0">
            <a:noAutofit/>
          </a:bodyPr>
          <a:lstStyle>
            <a:lvl1pPr algn="ctr" defTabSz="914400" rtl="0" eaLnBrk="1" latinLnBrk="0" hangingPunct="1">
              <a:spcBef>
                <a:spcPct val="0"/>
              </a:spcBef>
              <a:buNone/>
              <a:defRPr lang="en-US" sz="3400" b="1" kern="1200" smtClean="0">
                <a:solidFill>
                  <a:schemeClr val="tx2"/>
                </a:solidFill>
                <a:latin typeface="Arial" pitchFamily="34" charset="0"/>
                <a:ea typeface="+mj-ea"/>
                <a:cs typeface="Arial" pitchFamily="34" charset="0"/>
              </a:defRPr>
            </a:lvl1pPr>
          </a:lstStyle>
          <a:p>
            <a:pPr algn="l"/>
            <a:r>
              <a:rPr lang="en-US" sz="2800" b="0" dirty="0" smtClean="0">
                <a:solidFill>
                  <a:schemeClr val="tx1"/>
                </a:solidFill>
                <a:latin typeface="Arial Narrow" pitchFamily="34" charset="0"/>
              </a:rPr>
              <a:t>PRACTICE 3</a:t>
            </a: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r>
              <a:rPr lang="en-US" sz="3600" dirty="0" smtClean="0">
                <a:solidFill>
                  <a:schemeClr val="tx1"/>
                </a:solidFill>
                <a:latin typeface="Arial Narrow" pitchFamily="34" charset="0"/>
              </a:rPr>
              <a:t>REPAIR HOT &amp; COLD PIPE INSULATION</a:t>
            </a:r>
            <a:br>
              <a:rPr lang="en-US" sz="3600" dirty="0" smtClean="0">
                <a:solidFill>
                  <a:schemeClr val="tx1"/>
                </a:solidFill>
                <a:latin typeface="Arial Narrow" pitchFamily="34" charset="0"/>
              </a:rPr>
            </a:b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endParaRPr lang="en-US" sz="3200" dirty="0">
              <a:solidFill>
                <a:schemeClr val="tx1"/>
              </a:solidFill>
              <a:latin typeface="Arial Narrow" pitchFamily="34" charset="0"/>
            </a:endParaRPr>
          </a:p>
        </p:txBody>
      </p:sp>
    </p:spTree>
    <p:extLst>
      <p:ext uri="{BB962C8B-B14F-4D97-AF65-F5344CB8AC3E}">
        <p14:creationId xmlns:p14="http://schemas.microsoft.com/office/powerpoint/2010/main" val="1780999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0" y="1517006"/>
            <a:ext cx="9144000" cy="1976799"/>
          </a:xfrm>
          <a:prstGeom prst="roundRect">
            <a:avLst>
              <a:gd name="adj" fmla="val 0"/>
            </a:avLst>
          </a:prstGeom>
          <a:gradFill flip="none" rotWithShape="1">
            <a:gsLst>
              <a:gs pos="0">
                <a:srgbClr val="CF1C20"/>
              </a:gs>
              <a:gs pos="100000">
                <a:srgbClr val="FF3F3A"/>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033451" y="2163760"/>
            <a:ext cx="3873481" cy="646331"/>
          </a:xfrm>
          <a:prstGeom prst="rect">
            <a:avLst/>
          </a:prstGeom>
          <a:noFill/>
        </p:spPr>
        <p:txBody>
          <a:bodyPr wrap="square" rtlCol="0">
            <a:spAutoFit/>
          </a:bodyPr>
          <a:lstStyle/>
          <a:p>
            <a:pPr>
              <a:lnSpc>
                <a:spcPct val="80000"/>
              </a:lnSpc>
            </a:pPr>
            <a:r>
              <a:rPr lang="en-US" sz="4500" dirty="0" smtClean="0">
                <a:solidFill>
                  <a:schemeClr val="bg1"/>
                </a:solidFill>
                <a:latin typeface="Arial"/>
                <a:cs typeface="Arial"/>
              </a:rPr>
              <a:t>Ingredients</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5251" y="352641"/>
            <a:ext cx="4648200" cy="4648200"/>
          </a:xfrm>
          <a:prstGeom prst="rect">
            <a:avLst/>
          </a:prstGeom>
        </p:spPr>
      </p:pic>
    </p:spTree>
    <p:extLst>
      <p:ext uri="{BB962C8B-B14F-4D97-AF65-F5344CB8AC3E}">
        <p14:creationId xmlns:p14="http://schemas.microsoft.com/office/powerpoint/2010/main" val="106631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80AAE90-058B-4B68-B131-B0BC6AF9594E}" type="slidenum">
              <a:rPr lang="en-US" smtClean="0">
                <a:solidFill>
                  <a:srgbClr val="455560">
                    <a:tint val="75000"/>
                  </a:srgbClr>
                </a:solidFill>
              </a:rPr>
              <a:pPr/>
              <a:t>70</a:t>
            </a:fld>
            <a:endParaRPr lang="en-US" dirty="0">
              <a:solidFill>
                <a:srgbClr val="455560">
                  <a:tint val="75000"/>
                </a:srgbClr>
              </a:solidFill>
            </a:endParaRPr>
          </a:p>
        </p:txBody>
      </p:sp>
      <p:sp>
        <p:nvSpPr>
          <p:cNvPr id="2" name="TextBox 1"/>
          <p:cNvSpPr txBox="1"/>
          <p:nvPr/>
        </p:nvSpPr>
        <p:spPr>
          <a:xfrm>
            <a:off x="2549857" y="1614300"/>
            <a:ext cx="4191000" cy="400110"/>
          </a:xfrm>
          <a:prstGeom prst="rect">
            <a:avLst/>
          </a:prstGeom>
          <a:noFill/>
        </p:spPr>
        <p:txBody>
          <a:bodyPr wrap="square" rtlCol="0">
            <a:spAutoFit/>
          </a:bodyPr>
          <a:lstStyle/>
          <a:p>
            <a:r>
              <a:rPr lang="tr-TR" sz="2000" b="1" u="sng" dirty="0" smtClean="0">
                <a:solidFill>
                  <a:srgbClr val="455560"/>
                </a:solidFill>
                <a:latin typeface="Arial" pitchFamily="34" charset="0"/>
                <a:cs typeface="Arial" pitchFamily="34" charset="0"/>
              </a:rPr>
              <a:t>Insulation</a:t>
            </a:r>
            <a:r>
              <a:rPr lang="en-US" sz="2000" b="1" u="sng" dirty="0">
                <a:solidFill>
                  <a:srgbClr val="455560"/>
                </a:solidFill>
                <a:latin typeface="Arial" pitchFamily="34" charset="0"/>
                <a:cs typeface="Arial" pitchFamily="34" charset="0"/>
              </a:rPr>
              <a:t> </a:t>
            </a:r>
            <a:r>
              <a:rPr lang="tr-TR" sz="2000" b="1" u="sng" dirty="0" smtClean="0">
                <a:solidFill>
                  <a:srgbClr val="455560"/>
                </a:solidFill>
                <a:latin typeface="Arial" pitchFamily="34" charset="0"/>
                <a:cs typeface="Arial" pitchFamily="34" charset="0"/>
              </a:rPr>
              <a:t>Jacket Implementation</a:t>
            </a:r>
            <a:endParaRPr lang="tr-TR" sz="2000" b="1" u="sng" dirty="0">
              <a:solidFill>
                <a:srgbClr val="455560"/>
              </a:solidFill>
              <a:latin typeface="Arial" pitchFamily="34" charset="0"/>
              <a:cs typeface="Arial" pitchFamily="34" charset="0"/>
            </a:endParaRPr>
          </a:p>
        </p:txBody>
      </p:sp>
      <p:pic>
        <p:nvPicPr>
          <p:cNvPr id="11" name="Picture 2" descr="\\IZMPTS1\NDesktops$\esen\Desktop\Vana Ceketi\IR_1018.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87857" y="2536782"/>
            <a:ext cx="1768241" cy="1697980"/>
          </a:xfrm>
          <a:prstGeom prst="rect">
            <a:avLst/>
          </a:prstGeom>
          <a:noFill/>
          <a:ln w="31750" algn="ctr">
            <a:solidFill>
              <a:srgbClr val="FF0000"/>
            </a:solidFill>
            <a:miter lim="800000"/>
            <a:headEnd/>
            <a:tailEnd/>
          </a:ln>
        </p:spPr>
      </p:pic>
      <p:pic>
        <p:nvPicPr>
          <p:cNvPr id="12"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70857" y="2523581"/>
            <a:ext cx="1781504" cy="1711181"/>
          </a:xfrm>
          <a:prstGeom prst="rect">
            <a:avLst/>
          </a:prstGeom>
          <a:noFill/>
          <a:ln w="31750" algn="ctr">
            <a:solidFill>
              <a:srgbClr val="FF0000"/>
            </a:solidFill>
            <a:miter lim="800000"/>
            <a:headEnd/>
            <a:tailEnd/>
          </a:ln>
        </p:spPr>
      </p:pic>
      <p:sp>
        <p:nvSpPr>
          <p:cNvPr id="13" name="TextBox 6"/>
          <p:cNvSpPr txBox="1">
            <a:spLocks noChangeArrowheads="1"/>
          </p:cNvSpPr>
          <p:nvPr/>
        </p:nvSpPr>
        <p:spPr bwMode="auto">
          <a:xfrm>
            <a:off x="2054557" y="2071500"/>
            <a:ext cx="1625600" cy="369888"/>
          </a:xfrm>
          <a:prstGeom prst="rect">
            <a:avLst/>
          </a:prstGeom>
          <a:noFill/>
          <a:ln w="9525">
            <a:noFill/>
            <a:miter lim="800000"/>
            <a:headEnd/>
            <a:tailEnd/>
          </a:ln>
        </p:spPr>
        <p:txBody>
          <a:bodyPr>
            <a:spAutoFit/>
          </a:bodyPr>
          <a:lstStyle/>
          <a:p>
            <a:r>
              <a:rPr lang="tr-TR" b="1" dirty="0">
                <a:solidFill>
                  <a:srgbClr val="FF0000"/>
                </a:solidFill>
              </a:rPr>
              <a:t>BEFORE</a:t>
            </a:r>
          </a:p>
        </p:txBody>
      </p:sp>
      <p:sp>
        <p:nvSpPr>
          <p:cNvPr id="14" name="TextBox 7"/>
          <p:cNvSpPr txBox="1">
            <a:spLocks noChangeArrowheads="1"/>
          </p:cNvSpPr>
          <p:nvPr/>
        </p:nvSpPr>
        <p:spPr bwMode="auto">
          <a:xfrm>
            <a:off x="5953457" y="2084200"/>
            <a:ext cx="1625600" cy="369888"/>
          </a:xfrm>
          <a:prstGeom prst="rect">
            <a:avLst/>
          </a:prstGeom>
          <a:noFill/>
          <a:ln w="9525">
            <a:noFill/>
            <a:miter lim="800000"/>
            <a:headEnd/>
            <a:tailEnd/>
          </a:ln>
        </p:spPr>
        <p:txBody>
          <a:bodyPr>
            <a:spAutoFit/>
          </a:bodyPr>
          <a:lstStyle/>
          <a:p>
            <a:r>
              <a:rPr lang="tr-TR" b="1" dirty="0">
                <a:solidFill>
                  <a:srgbClr val="FF0000"/>
                </a:solidFill>
              </a:rPr>
              <a:t>AFTER</a:t>
            </a:r>
          </a:p>
        </p:txBody>
      </p:sp>
      <p:pic>
        <p:nvPicPr>
          <p:cNvPr id="15" name="Picture 8" descr="IMG_411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11657" y="5133352"/>
            <a:ext cx="2120899" cy="1587500"/>
          </a:xfrm>
          <a:prstGeom prst="rect">
            <a:avLst/>
          </a:prstGeom>
          <a:noFill/>
          <a:ln w="31750" algn="ctr">
            <a:solidFill>
              <a:srgbClr val="FF0000"/>
            </a:solidFill>
            <a:miter lim="800000"/>
            <a:headEnd/>
            <a:tailEnd/>
          </a:ln>
        </p:spPr>
      </p:pic>
      <p:pic>
        <p:nvPicPr>
          <p:cNvPr id="16" name="Picture 9" descr="~162545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56557" y="5133352"/>
            <a:ext cx="2159000" cy="1574800"/>
          </a:xfrm>
          <a:prstGeom prst="rect">
            <a:avLst/>
          </a:prstGeom>
          <a:noFill/>
          <a:ln w="31750" algn="ctr">
            <a:solidFill>
              <a:srgbClr val="FF0000"/>
            </a:solidFill>
            <a:miter lim="800000"/>
            <a:headEnd/>
            <a:tailEnd/>
          </a:ln>
        </p:spPr>
      </p:pic>
      <p:sp>
        <p:nvSpPr>
          <p:cNvPr id="17" name="TextBox 16"/>
          <p:cNvSpPr txBox="1"/>
          <p:nvPr/>
        </p:nvSpPr>
        <p:spPr>
          <a:xfrm>
            <a:off x="2549857" y="4331460"/>
            <a:ext cx="4191000" cy="400110"/>
          </a:xfrm>
          <a:prstGeom prst="rect">
            <a:avLst/>
          </a:prstGeom>
          <a:noFill/>
        </p:spPr>
        <p:txBody>
          <a:bodyPr wrap="square" rtlCol="0">
            <a:spAutoFit/>
          </a:bodyPr>
          <a:lstStyle/>
          <a:p>
            <a:r>
              <a:rPr lang="tr-TR" sz="2000" b="1" u="sng" dirty="0" err="1" smtClean="0">
                <a:solidFill>
                  <a:srgbClr val="455560"/>
                </a:solidFill>
                <a:latin typeface="Arial" pitchFamily="34" charset="0"/>
                <a:cs typeface="Arial" pitchFamily="34" charset="0"/>
              </a:rPr>
              <a:t>Insulation</a:t>
            </a:r>
            <a:r>
              <a:rPr lang="tr-TR" sz="2000" b="1" u="sng" dirty="0" smtClean="0">
                <a:solidFill>
                  <a:srgbClr val="455560"/>
                </a:solidFill>
                <a:latin typeface="Arial" pitchFamily="34" charset="0"/>
                <a:cs typeface="Arial" pitchFamily="34" charset="0"/>
              </a:rPr>
              <a:t> on </a:t>
            </a:r>
            <a:r>
              <a:rPr lang="tr-TR" sz="2000" b="1" u="sng" dirty="0" err="1" smtClean="0">
                <a:solidFill>
                  <a:srgbClr val="455560"/>
                </a:solidFill>
                <a:latin typeface="Arial" pitchFamily="34" charset="0"/>
                <a:cs typeface="Arial" pitchFamily="34" charset="0"/>
              </a:rPr>
              <a:t>washing</a:t>
            </a:r>
            <a:r>
              <a:rPr lang="tr-TR" sz="2000" b="1" u="sng" dirty="0" smtClean="0">
                <a:solidFill>
                  <a:srgbClr val="455560"/>
                </a:solidFill>
                <a:latin typeface="Arial" pitchFamily="34" charset="0"/>
                <a:cs typeface="Arial" pitchFamily="34" charset="0"/>
              </a:rPr>
              <a:t> </a:t>
            </a:r>
            <a:r>
              <a:rPr lang="tr-TR" sz="2000" b="1" u="sng" dirty="0" err="1" smtClean="0">
                <a:solidFill>
                  <a:srgbClr val="455560"/>
                </a:solidFill>
                <a:latin typeface="Arial" pitchFamily="34" charset="0"/>
                <a:cs typeface="Arial" pitchFamily="34" charset="0"/>
              </a:rPr>
              <a:t>machines</a:t>
            </a:r>
            <a:endParaRPr lang="tr-TR" sz="2000" b="1" u="sng" dirty="0">
              <a:solidFill>
                <a:srgbClr val="455560"/>
              </a:solidFill>
              <a:latin typeface="Arial" pitchFamily="34" charset="0"/>
              <a:cs typeface="Arial" pitchFamily="34" charset="0"/>
            </a:endParaRPr>
          </a:p>
        </p:txBody>
      </p:sp>
      <p:cxnSp>
        <p:nvCxnSpPr>
          <p:cNvPr id="18" name="Straight Arrow Connector 17"/>
          <p:cNvCxnSpPr/>
          <p:nvPr/>
        </p:nvCxnSpPr>
        <p:spPr>
          <a:xfrm flipH="1">
            <a:off x="2671977" y="4655368"/>
            <a:ext cx="716080" cy="1295400"/>
          </a:xfrm>
          <a:prstGeom prst="straightConnector1">
            <a:avLst/>
          </a:prstGeom>
          <a:ln w="254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828897" y="4655368"/>
            <a:ext cx="759560" cy="685800"/>
          </a:xfrm>
          <a:prstGeom prst="straightConnector1">
            <a:avLst/>
          </a:prstGeom>
          <a:ln w="254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0" name="Title 3"/>
          <p:cNvSpPr txBox="1">
            <a:spLocks/>
          </p:cNvSpPr>
          <p:nvPr/>
        </p:nvSpPr>
        <p:spPr>
          <a:xfrm>
            <a:off x="124692" y="90060"/>
            <a:ext cx="8229600" cy="495300"/>
          </a:xfrm>
          <a:prstGeom prst="rect">
            <a:avLst/>
          </a:prstGeom>
        </p:spPr>
        <p:txBody>
          <a:bodyPr vert="horz" lIns="0" tIns="0" rIns="0" bIns="0" rtlCol="0" anchor="t" anchorCtr="0">
            <a:noAutofit/>
          </a:bodyPr>
          <a:lstStyle>
            <a:lvl1pPr algn="ctr" defTabSz="914400" rtl="0" eaLnBrk="1" latinLnBrk="0" hangingPunct="1">
              <a:spcBef>
                <a:spcPct val="0"/>
              </a:spcBef>
              <a:buNone/>
              <a:defRPr lang="en-US" sz="3400" b="1" kern="1200" smtClean="0">
                <a:solidFill>
                  <a:schemeClr val="tx2"/>
                </a:solidFill>
                <a:latin typeface="Arial" pitchFamily="34" charset="0"/>
                <a:ea typeface="+mj-ea"/>
                <a:cs typeface="Arial" pitchFamily="34" charset="0"/>
              </a:defRPr>
            </a:lvl1pPr>
          </a:lstStyle>
          <a:p>
            <a:pPr algn="l"/>
            <a:r>
              <a:rPr lang="en-US" sz="2800" b="0" dirty="0" smtClean="0">
                <a:solidFill>
                  <a:schemeClr val="tx1"/>
                </a:solidFill>
                <a:latin typeface="Arial Narrow" pitchFamily="34" charset="0"/>
              </a:rPr>
              <a:t>PRACTICE 4</a:t>
            </a: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r>
              <a:rPr lang="en-US" sz="3600" dirty="0" smtClean="0">
                <a:solidFill>
                  <a:schemeClr val="tx1"/>
                </a:solidFill>
                <a:latin typeface="Arial Narrow" pitchFamily="34" charset="0"/>
              </a:rPr>
              <a:t>REPAIR HOT &amp; COLD PIPE INSULATION</a:t>
            </a:r>
            <a:br>
              <a:rPr lang="en-US" sz="3600" dirty="0" smtClean="0">
                <a:solidFill>
                  <a:schemeClr val="tx1"/>
                </a:solidFill>
                <a:latin typeface="Arial Narrow" pitchFamily="34" charset="0"/>
              </a:rPr>
            </a:b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endParaRPr lang="en-US" sz="3200" dirty="0">
              <a:solidFill>
                <a:schemeClr val="tx1"/>
              </a:solidFill>
              <a:latin typeface="Arial Narrow" pitchFamily="34" charset="0"/>
            </a:endParaRPr>
          </a:p>
        </p:txBody>
      </p:sp>
    </p:spTree>
    <p:extLst>
      <p:ext uri="{BB962C8B-B14F-4D97-AF65-F5344CB8AC3E}">
        <p14:creationId xmlns:p14="http://schemas.microsoft.com/office/powerpoint/2010/main" val="7963010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0999" y="1691913"/>
            <a:ext cx="8382000" cy="4267200"/>
          </a:xfrm>
        </p:spPr>
        <p:txBody>
          <a:bodyPr>
            <a:normAutofit/>
          </a:bodyPr>
          <a:lstStyle/>
          <a:p>
            <a:pPr marL="342900" indent="-342900">
              <a:buFont typeface="Wingdings" pitchFamily="2" charset="2"/>
              <a:buChar char="ü"/>
            </a:pPr>
            <a:r>
              <a:rPr lang="en-US" sz="2000" dirty="0"/>
              <a:t>Eliminate the use of compressed air knives as much as operationally </a:t>
            </a:r>
            <a:r>
              <a:rPr lang="en-US" sz="2000" dirty="0" smtClean="0"/>
              <a:t>possible. (Use </a:t>
            </a:r>
            <a:r>
              <a:rPr lang="en-US" sz="2000" dirty="0"/>
              <a:t>blowers </a:t>
            </a:r>
            <a:r>
              <a:rPr lang="en-US" sz="2000" dirty="0" smtClean="0"/>
              <a:t>instead.) </a:t>
            </a:r>
            <a:endParaRPr lang="tr-TR" sz="2000" dirty="0" smtClean="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1273" y="2606312"/>
            <a:ext cx="3276600" cy="243840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5105808" y="2163291"/>
            <a:ext cx="2438402" cy="3324444"/>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533399" y="5314874"/>
            <a:ext cx="8186571" cy="1077218"/>
          </a:xfrm>
          <a:prstGeom prst="rect">
            <a:avLst/>
          </a:prstGeom>
        </p:spPr>
        <p:txBody>
          <a:bodyPr wrap="square">
            <a:spAutoFit/>
          </a:bodyPr>
          <a:lstStyle/>
          <a:p>
            <a:pPr marL="342900" indent="-342900">
              <a:spcBef>
                <a:spcPts val="600"/>
              </a:spcBef>
              <a:buFont typeface="Wingdings" pitchFamily="2" charset="2"/>
              <a:buChar char="ü"/>
            </a:pPr>
            <a:r>
              <a:rPr lang="tr-TR" sz="1600" dirty="0" err="1" smtClean="0"/>
              <a:t>Air</a:t>
            </a:r>
            <a:r>
              <a:rPr lang="tr-TR" sz="1600" dirty="0" smtClean="0"/>
              <a:t> </a:t>
            </a:r>
            <a:r>
              <a:rPr lang="tr-TR" sz="1600" dirty="0" err="1" smtClean="0"/>
              <a:t>knife</a:t>
            </a:r>
            <a:r>
              <a:rPr lang="tr-TR" sz="1600" dirty="0" smtClean="0"/>
              <a:t> is </a:t>
            </a:r>
            <a:r>
              <a:rPr lang="tr-TR" sz="1600" dirty="0" err="1" smtClean="0"/>
              <a:t>used</a:t>
            </a:r>
            <a:r>
              <a:rPr lang="tr-TR" sz="1600" dirty="0" smtClean="0"/>
              <a:t> </a:t>
            </a:r>
            <a:r>
              <a:rPr lang="tr-TR" sz="1600" dirty="0" err="1" smtClean="0"/>
              <a:t>only</a:t>
            </a:r>
            <a:r>
              <a:rPr lang="tr-TR" sz="1600" dirty="0" smtClean="0"/>
              <a:t> at Line-1 </a:t>
            </a:r>
            <a:r>
              <a:rPr lang="tr-TR" sz="1600" dirty="0" err="1" smtClean="0"/>
              <a:t>which</a:t>
            </a:r>
            <a:r>
              <a:rPr lang="tr-TR" sz="1600" dirty="0" smtClean="0"/>
              <a:t> has </a:t>
            </a:r>
            <a:r>
              <a:rPr lang="tr-TR" sz="1600" dirty="0" err="1" smtClean="0"/>
              <a:t>lower</a:t>
            </a:r>
            <a:r>
              <a:rPr lang="tr-TR" sz="1600" dirty="0" smtClean="0"/>
              <a:t> </a:t>
            </a:r>
            <a:r>
              <a:rPr lang="tr-TR" sz="1600" dirty="0" err="1" smtClean="0"/>
              <a:t>cost</a:t>
            </a:r>
            <a:r>
              <a:rPr lang="tr-TR" sz="1600" dirty="0" smtClean="0"/>
              <a:t> </a:t>
            </a:r>
            <a:r>
              <a:rPr lang="tr-TR" sz="1600" dirty="0" err="1" smtClean="0"/>
              <a:t>than</a:t>
            </a:r>
            <a:r>
              <a:rPr lang="tr-TR" sz="1600" dirty="0" smtClean="0"/>
              <a:t> </a:t>
            </a:r>
            <a:r>
              <a:rPr lang="tr-TR" sz="1600" dirty="0" err="1" smtClean="0"/>
              <a:t>blower</a:t>
            </a:r>
            <a:r>
              <a:rPr lang="tr-TR" sz="1600" dirty="0" smtClean="0"/>
              <a:t> </a:t>
            </a:r>
            <a:r>
              <a:rPr lang="tr-TR" sz="1600" dirty="0" err="1" smtClean="0"/>
              <a:t>and</a:t>
            </a:r>
            <a:r>
              <a:rPr lang="tr-TR" sz="1600" dirty="0" smtClean="0"/>
              <a:t> it is a </a:t>
            </a:r>
            <a:r>
              <a:rPr lang="tr-TR" sz="1600" dirty="0" err="1" smtClean="0"/>
              <a:t>necessity</a:t>
            </a:r>
            <a:r>
              <a:rPr lang="tr-TR" sz="1600" dirty="0" smtClean="0"/>
              <a:t> </a:t>
            </a:r>
            <a:r>
              <a:rPr lang="tr-TR" sz="1600" dirty="0" err="1" smtClean="0"/>
              <a:t>for</a:t>
            </a:r>
            <a:r>
              <a:rPr lang="tr-TR" sz="1600" dirty="0" smtClean="0"/>
              <a:t> </a:t>
            </a:r>
            <a:r>
              <a:rPr lang="tr-TR" sz="1600" dirty="0" err="1" smtClean="0"/>
              <a:t>the</a:t>
            </a:r>
            <a:r>
              <a:rPr lang="tr-TR" sz="1600" dirty="0" smtClean="0"/>
              <a:t> </a:t>
            </a:r>
            <a:r>
              <a:rPr lang="tr-TR" sz="1600" dirty="0" err="1" smtClean="0"/>
              <a:t>high</a:t>
            </a:r>
            <a:r>
              <a:rPr lang="tr-TR" sz="1600" dirty="0" smtClean="0"/>
              <a:t> </a:t>
            </a:r>
            <a:r>
              <a:rPr lang="tr-TR" sz="1600" dirty="0" err="1" smtClean="0"/>
              <a:t>filling</a:t>
            </a:r>
            <a:r>
              <a:rPr lang="tr-TR" sz="1600" dirty="0" smtClean="0"/>
              <a:t> rate of 42.000bottles/</a:t>
            </a:r>
            <a:r>
              <a:rPr lang="tr-TR" sz="1600" dirty="0" err="1" smtClean="0"/>
              <a:t>hr</a:t>
            </a:r>
            <a:r>
              <a:rPr lang="tr-TR" sz="1600" dirty="0" smtClean="0"/>
              <a:t>. </a:t>
            </a:r>
            <a:r>
              <a:rPr lang="tr-TR" sz="1600" dirty="0" err="1" smtClean="0"/>
              <a:t>In</a:t>
            </a:r>
            <a:r>
              <a:rPr lang="tr-TR" sz="1600" dirty="0" smtClean="0"/>
              <a:t> </a:t>
            </a:r>
            <a:r>
              <a:rPr lang="tr-TR" sz="1600" dirty="0" err="1" smtClean="0"/>
              <a:t>other</a:t>
            </a:r>
            <a:r>
              <a:rPr lang="tr-TR" sz="1600" dirty="0" smtClean="0"/>
              <a:t> 3 pet </a:t>
            </a:r>
            <a:r>
              <a:rPr lang="tr-TR" sz="1600" dirty="0" err="1" smtClean="0"/>
              <a:t>lines</a:t>
            </a:r>
            <a:r>
              <a:rPr lang="tr-TR" sz="1600" dirty="0" smtClean="0"/>
              <a:t>, total 4 </a:t>
            </a:r>
            <a:r>
              <a:rPr lang="tr-TR" sz="1600" dirty="0" err="1" smtClean="0"/>
              <a:t>air</a:t>
            </a:r>
            <a:r>
              <a:rPr lang="tr-TR" sz="1600" dirty="0" smtClean="0"/>
              <a:t> </a:t>
            </a:r>
            <a:r>
              <a:rPr lang="tr-TR" sz="1600" dirty="0" err="1" smtClean="0"/>
              <a:t>knives</a:t>
            </a:r>
            <a:r>
              <a:rPr lang="tr-TR" sz="1600" dirty="0" smtClean="0"/>
              <a:t> </a:t>
            </a:r>
            <a:r>
              <a:rPr lang="tr-TR" sz="1600" dirty="0" err="1" smtClean="0"/>
              <a:t>have</a:t>
            </a:r>
            <a:r>
              <a:rPr lang="tr-TR" sz="1600" dirty="0" smtClean="0"/>
              <a:t> </a:t>
            </a:r>
            <a:r>
              <a:rPr lang="tr-TR" sz="1600" dirty="0" err="1" smtClean="0"/>
              <a:t>been</a:t>
            </a:r>
            <a:r>
              <a:rPr lang="tr-TR" sz="1600" dirty="0" smtClean="0"/>
              <a:t> </a:t>
            </a:r>
            <a:r>
              <a:rPr lang="tr-TR" sz="1600" dirty="0" err="1" smtClean="0"/>
              <a:t>replaced</a:t>
            </a:r>
            <a:r>
              <a:rPr lang="tr-TR" sz="1600" dirty="0" smtClean="0"/>
              <a:t> </a:t>
            </a:r>
            <a:r>
              <a:rPr lang="tr-TR" sz="1600" dirty="0" err="1" smtClean="0"/>
              <a:t>with</a:t>
            </a:r>
            <a:r>
              <a:rPr lang="tr-TR" sz="1600" dirty="0" smtClean="0"/>
              <a:t> </a:t>
            </a:r>
            <a:r>
              <a:rPr lang="tr-TR" sz="1600" dirty="0" err="1" smtClean="0"/>
              <a:t>only</a:t>
            </a:r>
            <a:r>
              <a:rPr lang="tr-TR" sz="1600" dirty="0" smtClean="0"/>
              <a:t> 2 </a:t>
            </a:r>
            <a:r>
              <a:rPr lang="tr-TR" sz="1600" dirty="0" err="1" smtClean="0"/>
              <a:t>blower</a:t>
            </a:r>
            <a:r>
              <a:rPr lang="tr-TR" sz="1600" dirty="0" smtClean="0"/>
              <a:t>. </a:t>
            </a:r>
            <a:r>
              <a:rPr lang="tr-TR" sz="1600" dirty="0" err="1" smtClean="0"/>
              <a:t>In</a:t>
            </a:r>
            <a:r>
              <a:rPr lang="tr-TR" sz="1600" dirty="0" smtClean="0"/>
              <a:t> 2 pet </a:t>
            </a:r>
            <a:r>
              <a:rPr lang="tr-TR" sz="1600" dirty="0" err="1" smtClean="0"/>
              <a:t>lines</a:t>
            </a:r>
            <a:r>
              <a:rPr lang="tr-TR" sz="1600" dirty="0" smtClean="0"/>
              <a:t>, </a:t>
            </a:r>
            <a:r>
              <a:rPr lang="tr-TR" sz="1600" dirty="0" err="1" smtClean="0"/>
              <a:t>discharge</a:t>
            </a:r>
            <a:r>
              <a:rPr lang="tr-TR" sz="1600" dirty="0" smtClean="0"/>
              <a:t> </a:t>
            </a:r>
            <a:r>
              <a:rPr lang="tr-TR" sz="1600" dirty="0" err="1" smtClean="0"/>
              <a:t>air</a:t>
            </a:r>
            <a:r>
              <a:rPr lang="tr-TR" sz="1600" dirty="0" smtClean="0"/>
              <a:t> of </a:t>
            </a:r>
            <a:r>
              <a:rPr lang="tr-TR" sz="1600" dirty="0" err="1" smtClean="0"/>
              <a:t>vacuum</a:t>
            </a:r>
            <a:r>
              <a:rPr lang="tr-TR" sz="1600" dirty="0" smtClean="0"/>
              <a:t> </a:t>
            </a:r>
            <a:r>
              <a:rPr lang="tr-TR" sz="1600" dirty="0" err="1" smtClean="0"/>
              <a:t>pumps</a:t>
            </a:r>
            <a:r>
              <a:rPr lang="tr-TR" sz="1600" dirty="0" smtClean="0"/>
              <a:t> is fed </a:t>
            </a:r>
            <a:r>
              <a:rPr lang="tr-TR" sz="1600" dirty="0" err="1" smtClean="0"/>
              <a:t>to</a:t>
            </a:r>
            <a:r>
              <a:rPr lang="tr-TR" sz="1600" dirty="0" smtClean="0"/>
              <a:t> </a:t>
            </a:r>
            <a:r>
              <a:rPr lang="tr-TR" sz="1600" dirty="0" err="1" smtClean="0"/>
              <a:t>bottles</a:t>
            </a:r>
            <a:r>
              <a:rPr lang="tr-TR" sz="1600" dirty="0" smtClean="0"/>
              <a:t> </a:t>
            </a:r>
            <a:r>
              <a:rPr lang="tr-TR" sz="1600" dirty="0" err="1" smtClean="0"/>
              <a:t>instead</a:t>
            </a:r>
            <a:r>
              <a:rPr lang="tr-TR" sz="1600" dirty="0" smtClean="0"/>
              <a:t> of </a:t>
            </a:r>
            <a:r>
              <a:rPr lang="tr-TR" sz="1600" dirty="0" err="1" smtClean="0"/>
              <a:t>air</a:t>
            </a:r>
            <a:r>
              <a:rPr lang="tr-TR" sz="1600" dirty="0" smtClean="0"/>
              <a:t> </a:t>
            </a:r>
            <a:r>
              <a:rPr lang="tr-TR" sz="1600" dirty="0" err="1" smtClean="0"/>
              <a:t>knife</a:t>
            </a:r>
            <a:r>
              <a:rPr lang="tr-TR" sz="1600" dirty="0" smtClean="0"/>
              <a:t> </a:t>
            </a:r>
            <a:r>
              <a:rPr lang="tr-TR" sz="1600" dirty="0" err="1" smtClean="0"/>
              <a:t>with</a:t>
            </a:r>
            <a:r>
              <a:rPr lang="tr-TR" sz="1600" dirty="0" smtClean="0"/>
              <a:t> ‘</a:t>
            </a:r>
            <a:r>
              <a:rPr lang="tr-TR" sz="1600" b="1" dirty="0" smtClean="0"/>
              <a:t>Zero </a:t>
            </a:r>
            <a:r>
              <a:rPr lang="tr-TR" sz="1600" b="1" dirty="0" err="1" smtClean="0"/>
              <a:t>Energy</a:t>
            </a:r>
            <a:r>
              <a:rPr lang="tr-TR" sz="1600" b="1" dirty="0" smtClean="0"/>
              <a:t> </a:t>
            </a:r>
            <a:r>
              <a:rPr lang="tr-TR" sz="1600" b="1" dirty="0" err="1" smtClean="0"/>
              <a:t>Consumption</a:t>
            </a:r>
            <a:r>
              <a:rPr lang="tr-TR" sz="1600" dirty="0" smtClean="0"/>
              <a:t>’</a:t>
            </a:r>
            <a:endParaRPr lang="tr-TR" sz="1600" dirty="0"/>
          </a:p>
        </p:txBody>
      </p:sp>
      <p:sp>
        <p:nvSpPr>
          <p:cNvPr id="9" name="Title 3"/>
          <p:cNvSpPr txBox="1">
            <a:spLocks/>
          </p:cNvSpPr>
          <p:nvPr/>
        </p:nvSpPr>
        <p:spPr>
          <a:xfrm>
            <a:off x="194049" y="138541"/>
            <a:ext cx="8229600" cy="495300"/>
          </a:xfrm>
          <a:prstGeom prst="rect">
            <a:avLst/>
          </a:prstGeom>
        </p:spPr>
        <p:txBody>
          <a:bodyPr vert="horz" lIns="0" tIns="0" rIns="0" bIns="0" rtlCol="0" anchor="t" anchorCtr="0">
            <a:noAutofit/>
          </a:bodyPr>
          <a:lstStyle>
            <a:lvl1pPr algn="ctr" defTabSz="914400" rtl="0" eaLnBrk="1" latinLnBrk="0" hangingPunct="1">
              <a:spcBef>
                <a:spcPct val="0"/>
              </a:spcBef>
              <a:buNone/>
              <a:defRPr lang="en-US" sz="3400" b="1" kern="1200" smtClean="0">
                <a:solidFill>
                  <a:schemeClr val="tx2"/>
                </a:solidFill>
                <a:latin typeface="Arial" pitchFamily="34" charset="0"/>
                <a:ea typeface="+mj-ea"/>
                <a:cs typeface="Arial" pitchFamily="34" charset="0"/>
              </a:defRPr>
            </a:lvl1pPr>
          </a:lstStyle>
          <a:p>
            <a:pPr algn="l"/>
            <a:r>
              <a:rPr lang="en-US" sz="2800" b="0" dirty="0" smtClean="0">
                <a:solidFill>
                  <a:schemeClr val="tx1"/>
                </a:solidFill>
                <a:latin typeface="Arial Narrow" pitchFamily="34" charset="0"/>
              </a:rPr>
              <a:t>PRACTICE 5</a:t>
            </a: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r>
              <a:rPr lang="en-US" sz="3600" dirty="0" smtClean="0">
                <a:solidFill>
                  <a:schemeClr val="tx1"/>
                </a:solidFill>
                <a:latin typeface="Arial Narrow" pitchFamily="34" charset="0"/>
              </a:rPr>
              <a:t>ELIMINATE COMPRESSED AIR KNIVES</a:t>
            </a:r>
            <a:br>
              <a:rPr lang="en-US" sz="3600" dirty="0" smtClean="0">
                <a:solidFill>
                  <a:schemeClr val="tx1"/>
                </a:solidFill>
                <a:latin typeface="Arial Narrow" pitchFamily="34" charset="0"/>
              </a:rPr>
            </a:b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endParaRPr lang="en-US" sz="3200" dirty="0">
              <a:solidFill>
                <a:schemeClr val="tx1"/>
              </a:solidFill>
              <a:latin typeface="Arial Narrow" pitchFamily="34" charset="0"/>
            </a:endParaRPr>
          </a:p>
        </p:txBody>
      </p:sp>
    </p:spTree>
    <p:extLst>
      <p:ext uri="{BB962C8B-B14F-4D97-AF65-F5344CB8AC3E}">
        <p14:creationId xmlns:p14="http://schemas.microsoft.com/office/powerpoint/2010/main" val="27349461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80AAE90-058B-4B68-B131-B0BC6AF9594E}" type="slidenum">
              <a:rPr lang="en-US" smtClean="0">
                <a:solidFill>
                  <a:srgbClr val="455560">
                    <a:tint val="75000"/>
                  </a:srgbClr>
                </a:solidFill>
              </a:rPr>
              <a:pPr/>
              <a:t>72</a:t>
            </a:fld>
            <a:endParaRPr lang="en-US" dirty="0">
              <a:solidFill>
                <a:srgbClr val="455560">
                  <a:tint val="75000"/>
                </a:srgbClr>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400" y="1738748"/>
            <a:ext cx="3714750" cy="396240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04764" y="1757574"/>
            <a:ext cx="3724836" cy="3962400"/>
          </a:xfrm>
          <a:prstGeom prst="rect">
            <a:avLst/>
          </a:prstGeom>
          <a:ln w="38100" cap="sq">
            <a:solidFill>
              <a:schemeClr val="tx1"/>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533400" y="5860474"/>
            <a:ext cx="3971364" cy="369332"/>
          </a:xfrm>
          <a:prstGeom prst="rect">
            <a:avLst/>
          </a:prstGeom>
          <a:noFill/>
        </p:spPr>
        <p:txBody>
          <a:bodyPr wrap="square" rtlCol="0">
            <a:spAutoFit/>
          </a:bodyPr>
          <a:lstStyle/>
          <a:p>
            <a:r>
              <a:rPr lang="tr-TR" dirty="0" smtClean="0">
                <a:latin typeface="Arial Narrow" pitchFamily="34" charset="0"/>
              </a:rPr>
              <a:t>LINE-2 – DAYLIGHT ILLUMINATION</a:t>
            </a:r>
            <a:endParaRPr lang="tr-TR" dirty="0">
              <a:latin typeface="Arial Narrow" pitchFamily="34" charset="0"/>
            </a:endParaRPr>
          </a:p>
        </p:txBody>
      </p:sp>
      <p:sp>
        <p:nvSpPr>
          <p:cNvPr id="3" name="TextBox 2"/>
          <p:cNvSpPr txBox="1"/>
          <p:nvPr/>
        </p:nvSpPr>
        <p:spPr>
          <a:xfrm>
            <a:off x="4632960" y="5842218"/>
            <a:ext cx="3977640" cy="369332"/>
          </a:xfrm>
          <a:prstGeom prst="rect">
            <a:avLst/>
          </a:prstGeom>
          <a:noFill/>
        </p:spPr>
        <p:txBody>
          <a:bodyPr wrap="square" rtlCol="0">
            <a:spAutoFit/>
          </a:bodyPr>
          <a:lstStyle/>
          <a:p>
            <a:r>
              <a:rPr lang="tr-TR" dirty="0" smtClean="0">
                <a:latin typeface="Arial Narrow" pitchFamily="34" charset="0"/>
              </a:rPr>
              <a:t>LINE-1 – DAYLIGHT ILLUMINATION</a:t>
            </a:r>
            <a:endParaRPr lang="tr-TR" dirty="0">
              <a:latin typeface="Arial Narrow" pitchFamily="34" charset="0"/>
            </a:endParaRPr>
          </a:p>
        </p:txBody>
      </p:sp>
      <p:sp>
        <p:nvSpPr>
          <p:cNvPr id="9" name="Title 3"/>
          <p:cNvSpPr txBox="1">
            <a:spLocks/>
          </p:cNvSpPr>
          <p:nvPr/>
        </p:nvSpPr>
        <p:spPr>
          <a:xfrm>
            <a:off x="112568" y="91785"/>
            <a:ext cx="8229600" cy="495300"/>
          </a:xfrm>
          <a:prstGeom prst="rect">
            <a:avLst/>
          </a:prstGeom>
        </p:spPr>
        <p:txBody>
          <a:bodyPr vert="horz" lIns="0" tIns="0" rIns="0" bIns="0" rtlCol="0" anchor="t" anchorCtr="0">
            <a:noAutofit/>
          </a:bodyPr>
          <a:lstStyle>
            <a:lvl1pPr algn="ctr" defTabSz="914400" rtl="0" eaLnBrk="1" latinLnBrk="0" hangingPunct="1">
              <a:spcBef>
                <a:spcPct val="0"/>
              </a:spcBef>
              <a:buNone/>
              <a:defRPr lang="en-US" sz="3400" b="1" kern="1200" smtClean="0">
                <a:solidFill>
                  <a:schemeClr val="tx2"/>
                </a:solidFill>
                <a:latin typeface="Arial" pitchFamily="34" charset="0"/>
                <a:ea typeface="+mj-ea"/>
                <a:cs typeface="Arial" pitchFamily="34" charset="0"/>
              </a:defRPr>
            </a:lvl1pPr>
          </a:lstStyle>
          <a:p>
            <a:pPr algn="l"/>
            <a:r>
              <a:rPr lang="en-US" sz="2800" b="0" dirty="0" smtClean="0">
                <a:solidFill>
                  <a:schemeClr val="tx1"/>
                </a:solidFill>
                <a:latin typeface="Arial Narrow" pitchFamily="34" charset="0"/>
              </a:rPr>
              <a:t>PRACTICE 6</a:t>
            </a: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r>
              <a:rPr lang="en-US" sz="3600" dirty="0" smtClean="0">
                <a:solidFill>
                  <a:schemeClr val="tx1"/>
                </a:solidFill>
                <a:latin typeface="Arial Narrow" pitchFamily="34" charset="0"/>
              </a:rPr>
              <a:t>CONVERT TO HIGH-EFFICIENCY PLANT LIGHTING </a:t>
            </a:r>
            <a:br>
              <a:rPr lang="en-US" sz="3600" dirty="0" smtClean="0">
                <a:solidFill>
                  <a:schemeClr val="tx1"/>
                </a:solidFill>
                <a:latin typeface="Arial Narrow" pitchFamily="34" charset="0"/>
              </a:rPr>
            </a:br>
            <a:r>
              <a:rPr lang="en-US" sz="3600" dirty="0" smtClean="0">
                <a:solidFill>
                  <a:schemeClr val="tx1"/>
                </a:solidFill>
                <a:latin typeface="Arial Narrow" pitchFamily="34" charset="0"/>
              </a:rPr>
              <a:t/>
            </a:r>
            <a:br>
              <a:rPr lang="en-US" sz="3600" dirty="0" smtClean="0">
                <a:solidFill>
                  <a:schemeClr val="tx1"/>
                </a:solidFill>
                <a:latin typeface="Arial Narrow" pitchFamily="34" charset="0"/>
              </a:rPr>
            </a:br>
            <a:r>
              <a:rPr lang="en-US" sz="3200" dirty="0" smtClean="0">
                <a:solidFill>
                  <a:schemeClr val="tx1"/>
                </a:solidFill>
                <a:latin typeface="Arial Narrow" pitchFamily="34" charset="0"/>
              </a:rPr>
              <a:t/>
            </a:r>
            <a:br>
              <a:rPr lang="en-US" sz="3200" dirty="0" smtClean="0">
                <a:solidFill>
                  <a:schemeClr val="tx1"/>
                </a:solidFill>
                <a:latin typeface="Arial Narrow" pitchFamily="34" charset="0"/>
              </a:rPr>
            </a:br>
            <a:endParaRPr lang="en-US" sz="3200" dirty="0">
              <a:solidFill>
                <a:schemeClr val="tx1"/>
              </a:solidFill>
              <a:latin typeface="Arial Narrow" pitchFamily="34" charset="0"/>
            </a:endParaRPr>
          </a:p>
        </p:txBody>
      </p:sp>
    </p:spTree>
    <p:extLst>
      <p:ext uri="{BB962C8B-B14F-4D97-AF65-F5344CB8AC3E}">
        <p14:creationId xmlns:p14="http://schemas.microsoft.com/office/powerpoint/2010/main" val="36326495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BF9B7D2-8E8B-4535-99A4-3013C4268D48}" type="slidenum">
              <a:rPr lang="en-US" smtClean="0">
                <a:solidFill>
                  <a:srgbClr val="455560">
                    <a:tint val="75000"/>
                  </a:srgbClr>
                </a:solidFill>
              </a:rPr>
              <a:pPr>
                <a:defRPr/>
              </a:pPr>
              <a:t>73</a:t>
            </a:fld>
            <a:endParaRPr lang="en-US" dirty="0">
              <a:solidFill>
                <a:srgbClr val="455560">
                  <a:tint val="75000"/>
                </a:srgbClr>
              </a:solidFill>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4649" y="381000"/>
            <a:ext cx="3733800" cy="2750344"/>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76800" y="364864"/>
            <a:ext cx="3862892" cy="2750344"/>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12720" y="3688465"/>
            <a:ext cx="3733800" cy="2729753"/>
          </a:xfrm>
          <a:prstGeom prst="rect">
            <a:avLst/>
          </a:prstGeom>
          <a:ln w="38100" cap="sq">
            <a:solidFill>
              <a:schemeClr val="tx2"/>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418649" y="3197648"/>
            <a:ext cx="4839151" cy="369332"/>
          </a:xfrm>
          <a:prstGeom prst="rect">
            <a:avLst/>
          </a:prstGeom>
          <a:noFill/>
        </p:spPr>
        <p:txBody>
          <a:bodyPr wrap="square" rtlCol="0">
            <a:spAutoFit/>
          </a:bodyPr>
          <a:lstStyle/>
          <a:p>
            <a:r>
              <a:rPr lang="tr-TR" dirty="0" smtClean="0">
                <a:latin typeface="Arial Narrow" pitchFamily="34" charset="0"/>
              </a:rPr>
              <a:t>OFFICE-LED LIGHT ILLUMINATION</a:t>
            </a:r>
            <a:endParaRPr lang="tr-TR" dirty="0">
              <a:latin typeface="Arial Narrow" pitchFamily="34" charset="0"/>
            </a:endParaRPr>
          </a:p>
        </p:txBody>
      </p:sp>
      <p:sp>
        <p:nvSpPr>
          <p:cNvPr id="10" name="TextBox 9"/>
          <p:cNvSpPr txBox="1"/>
          <p:nvPr/>
        </p:nvSpPr>
        <p:spPr>
          <a:xfrm>
            <a:off x="4876800" y="3197648"/>
            <a:ext cx="4267200" cy="369332"/>
          </a:xfrm>
          <a:prstGeom prst="rect">
            <a:avLst/>
          </a:prstGeom>
          <a:noFill/>
        </p:spPr>
        <p:txBody>
          <a:bodyPr wrap="square" rtlCol="0">
            <a:spAutoFit/>
          </a:bodyPr>
          <a:lstStyle/>
          <a:p>
            <a:r>
              <a:rPr lang="tr-TR" dirty="0" smtClean="0">
                <a:latin typeface="Arial Narrow" pitchFamily="34" charset="0"/>
              </a:rPr>
              <a:t>PALLETIZING-T5 ILLUMINATION</a:t>
            </a:r>
            <a:endParaRPr lang="tr-TR" dirty="0">
              <a:latin typeface="Arial Narrow" pitchFamily="34" charset="0"/>
            </a:endParaRPr>
          </a:p>
        </p:txBody>
      </p:sp>
      <p:sp>
        <p:nvSpPr>
          <p:cNvPr id="12" name="TextBox 11"/>
          <p:cNvSpPr txBox="1"/>
          <p:nvPr/>
        </p:nvSpPr>
        <p:spPr>
          <a:xfrm>
            <a:off x="2654448" y="6488668"/>
            <a:ext cx="4355952" cy="369332"/>
          </a:xfrm>
          <a:prstGeom prst="rect">
            <a:avLst/>
          </a:prstGeom>
          <a:noFill/>
        </p:spPr>
        <p:txBody>
          <a:bodyPr wrap="square" rtlCol="0">
            <a:spAutoFit/>
          </a:bodyPr>
          <a:lstStyle/>
          <a:p>
            <a:r>
              <a:rPr lang="tr-TR" dirty="0" smtClean="0">
                <a:latin typeface="Arial Narrow" pitchFamily="34" charset="0"/>
              </a:rPr>
              <a:t>OFFICE- DAYLIGHT ILLUMINATION</a:t>
            </a:r>
            <a:endParaRPr lang="tr-TR" dirty="0">
              <a:latin typeface="Arial Narrow" pitchFamily="34" charset="0"/>
            </a:endParaRPr>
          </a:p>
        </p:txBody>
      </p:sp>
    </p:spTree>
    <p:extLst>
      <p:ext uri="{BB962C8B-B14F-4D97-AF65-F5344CB8AC3E}">
        <p14:creationId xmlns:p14="http://schemas.microsoft.com/office/powerpoint/2010/main" val="38251168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4996" y="1614516"/>
            <a:ext cx="685800" cy="4678204"/>
          </a:xfrm>
          <a:prstGeom prst="rect">
            <a:avLst/>
          </a:prstGeom>
          <a:noFill/>
        </p:spPr>
        <p:txBody>
          <a:bodyPr wrap="square" rtlCol="0">
            <a:spAutoFit/>
          </a:bodyPr>
          <a:lstStyle/>
          <a:p>
            <a:r>
              <a:rPr lang="en-US" sz="2800" b="1" i="1" dirty="0" smtClean="0">
                <a:solidFill>
                  <a:srgbClr val="F12F0F"/>
                </a:solidFill>
                <a:latin typeface="Arial" pitchFamily="34" charset="0"/>
                <a:cs typeface="Arial" pitchFamily="34" charset="0"/>
              </a:rPr>
              <a:t>11</a:t>
            </a:r>
          </a:p>
          <a:p>
            <a:r>
              <a:rPr lang="en-US" sz="2800" b="1" i="1" dirty="0" smtClean="0">
                <a:solidFill>
                  <a:srgbClr val="F12F0F"/>
                </a:solidFill>
                <a:latin typeface="Arial" pitchFamily="34" charset="0"/>
                <a:cs typeface="Arial" pitchFamily="34" charset="0"/>
              </a:rPr>
              <a:t>12</a:t>
            </a:r>
          </a:p>
          <a:p>
            <a:r>
              <a:rPr lang="en-US" sz="2800" b="1" i="1" dirty="0" smtClean="0">
                <a:solidFill>
                  <a:srgbClr val="F12F0F"/>
                </a:solidFill>
                <a:latin typeface="Arial" pitchFamily="34" charset="0"/>
                <a:cs typeface="Arial" pitchFamily="34" charset="0"/>
              </a:rPr>
              <a:t>13</a:t>
            </a:r>
          </a:p>
          <a:p>
            <a:r>
              <a:rPr lang="en-US" sz="2800" b="1" i="1" dirty="0" smtClean="0">
                <a:solidFill>
                  <a:srgbClr val="F12F0F"/>
                </a:solidFill>
                <a:latin typeface="Arial" pitchFamily="34" charset="0"/>
                <a:cs typeface="Arial" pitchFamily="34" charset="0"/>
              </a:rPr>
              <a:t>14</a:t>
            </a:r>
          </a:p>
          <a:p>
            <a:r>
              <a:rPr lang="en-US" sz="2800" b="1" i="1" dirty="0" smtClean="0">
                <a:solidFill>
                  <a:srgbClr val="F12F0F"/>
                </a:solidFill>
                <a:latin typeface="Arial" pitchFamily="34" charset="0"/>
                <a:cs typeface="Arial" pitchFamily="34" charset="0"/>
              </a:rPr>
              <a:t>15</a:t>
            </a:r>
          </a:p>
          <a:p>
            <a:r>
              <a:rPr lang="en-US" sz="2800" b="1" i="1" dirty="0" smtClean="0">
                <a:solidFill>
                  <a:srgbClr val="F12F0F"/>
                </a:solidFill>
                <a:latin typeface="Arial" pitchFamily="34" charset="0"/>
                <a:cs typeface="Arial" pitchFamily="34" charset="0"/>
              </a:rPr>
              <a:t>16</a:t>
            </a:r>
          </a:p>
          <a:p>
            <a:r>
              <a:rPr lang="en-US" sz="2800" b="1" i="1" dirty="0" smtClean="0">
                <a:solidFill>
                  <a:srgbClr val="F12F0F"/>
                </a:solidFill>
                <a:latin typeface="Arial" pitchFamily="34" charset="0"/>
                <a:cs typeface="Arial" pitchFamily="34" charset="0"/>
              </a:rPr>
              <a:t>17</a:t>
            </a:r>
          </a:p>
          <a:p>
            <a:r>
              <a:rPr lang="en-US" sz="2800" b="1" i="1" dirty="0" smtClean="0">
                <a:solidFill>
                  <a:srgbClr val="F12F0F"/>
                </a:solidFill>
                <a:latin typeface="Arial" pitchFamily="34" charset="0"/>
                <a:cs typeface="Arial" pitchFamily="34" charset="0"/>
              </a:rPr>
              <a:t>18</a:t>
            </a:r>
          </a:p>
          <a:p>
            <a:r>
              <a:rPr lang="en-US" sz="2800" b="1" i="1" dirty="0" smtClean="0">
                <a:solidFill>
                  <a:srgbClr val="F12F0F"/>
                </a:solidFill>
                <a:latin typeface="Arial" pitchFamily="34" charset="0"/>
                <a:cs typeface="Arial" pitchFamily="34" charset="0"/>
              </a:rPr>
              <a:t>19</a:t>
            </a:r>
          </a:p>
          <a:p>
            <a:r>
              <a:rPr lang="en-US" sz="2800" b="1" i="1" dirty="0">
                <a:solidFill>
                  <a:srgbClr val="F12F0F"/>
                </a:solidFill>
                <a:latin typeface="Arial" pitchFamily="34" charset="0"/>
                <a:cs typeface="Arial" pitchFamily="34" charset="0"/>
              </a:rPr>
              <a:t>2</a:t>
            </a:r>
            <a:r>
              <a:rPr lang="en-US" sz="2800" b="1" i="1" dirty="0" smtClean="0">
                <a:solidFill>
                  <a:srgbClr val="F12F0F"/>
                </a:solidFill>
                <a:latin typeface="Arial" pitchFamily="34" charset="0"/>
                <a:cs typeface="Arial" pitchFamily="34" charset="0"/>
              </a:rPr>
              <a:t>0</a:t>
            </a:r>
          </a:p>
          <a:p>
            <a:endParaRPr lang="en-US" dirty="0">
              <a:solidFill>
                <a:srgbClr val="FF0000"/>
              </a:solidFill>
              <a:latin typeface="Arial" pitchFamily="34" charset="0"/>
              <a:cs typeface="Arial" pitchFamily="34" charset="0"/>
            </a:endParaRPr>
          </a:p>
        </p:txBody>
      </p:sp>
      <p:sp>
        <p:nvSpPr>
          <p:cNvPr id="3" name="Content Placeholder 2"/>
          <p:cNvSpPr txBox="1">
            <a:spLocks/>
          </p:cNvSpPr>
          <p:nvPr/>
        </p:nvSpPr>
        <p:spPr>
          <a:xfrm>
            <a:off x="938046" y="1648607"/>
            <a:ext cx="7315200" cy="3154363"/>
          </a:xfrm>
          <a:prstGeom prst="rect">
            <a:avLst/>
          </a:prstGeom>
        </p:spPr>
        <p:txBody>
          <a:bodyPr/>
          <a:lstStyle/>
          <a:p>
            <a:pPr marL="640080" marR="0" lvl="0" indent="-342900" algn="l" defTabSz="914400" rtl="0" eaLnBrk="1" fontAlgn="auto" latinLnBrk="0" hangingPunct="1">
              <a:lnSpc>
                <a:spcPts val="2800"/>
              </a:lnSpc>
              <a:spcBef>
                <a:spcPct val="20000"/>
              </a:spcBef>
              <a:spcAft>
                <a:spcPts val="30"/>
              </a:spcAft>
              <a:buClrTx/>
              <a:buSzTx/>
              <a:tabLst/>
              <a:defRPr/>
            </a:pPr>
            <a:r>
              <a:rPr lang="en-US" sz="2400" dirty="0" smtClean="0">
                <a:latin typeface="Arial" pitchFamily="34" charset="0"/>
                <a:cs typeface="Arial" pitchFamily="34" charset="0"/>
              </a:rPr>
              <a:t>Implement Energy Management System</a:t>
            </a:r>
            <a:endParaRPr kumimoji="0" lang="en-US" sz="24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640080" marR="0" lvl="0" indent="-342900" algn="l" defTabSz="914400" rtl="0" eaLnBrk="1" fontAlgn="auto" latinLnBrk="0" hangingPunct="1">
              <a:lnSpc>
                <a:spcPts val="2800"/>
              </a:lnSpc>
              <a:spcBef>
                <a:spcPct val="20000"/>
              </a:spcBef>
              <a:spcAft>
                <a:spcPts val="30"/>
              </a:spcAft>
              <a:buClrTx/>
              <a:buSzTx/>
              <a:tabLst/>
              <a:defRPr/>
            </a:pPr>
            <a:r>
              <a:rPr lang="en-US" sz="2400" dirty="0" smtClean="0">
                <a:latin typeface="Arial" pitchFamily="34" charset="0"/>
                <a:cs typeface="Arial" pitchFamily="34" charset="0"/>
              </a:rPr>
              <a:t>Improve boiler efficiency</a:t>
            </a:r>
            <a:endParaRPr kumimoji="0" lang="en-US" sz="24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640080" marR="0" lvl="0" indent="-342900" algn="l" defTabSz="914400" rtl="0" eaLnBrk="1" fontAlgn="auto" latinLnBrk="0" hangingPunct="1">
              <a:lnSpc>
                <a:spcPts val="2800"/>
              </a:lnSpc>
              <a:spcBef>
                <a:spcPct val="20000"/>
              </a:spcBef>
              <a:spcAft>
                <a:spcPts val="30"/>
              </a:spcAft>
              <a:buClrTx/>
              <a:buSzTx/>
              <a:tabLst/>
              <a:defRPr/>
            </a:pPr>
            <a:r>
              <a:rPr lang="en-US" sz="2400" dirty="0" smtClean="0">
                <a:latin typeface="Arial" pitchFamily="34" charset="0"/>
                <a:cs typeface="Arial" pitchFamily="34" charset="0"/>
              </a:rPr>
              <a:t>Improve air intake to compressors</a:t>
            </a:r>
          </a:p>
          <a:p>
            <a:pPr marL="640080" marR="0" lvl="0" indent="-342900" algn="l" defTabSz="914400" rtl="0" eaLnBrk="1" fontAlgn="auto" latinLnBrk="0" hangingPunct="1">
              <a:lnSpc>
                <a:spcPts val="2800"/>
              </a:lnSpc>
              <a:spcBef>
                <a:spcPct val="20000"/>
              </a:spcBef>
              <a:spcAft>
                <a:spcPts val="30"/>
              </a:spcAft>
              <a:buClrTx/>
              <a:buSzTx/>
              <a:tabLst/>
              <a:defRPr/>
            </a:pPr>
            <a:r>
              <a:rPr lang="en-US" sz="2400" dirty="0" smtClean="0">
                <a:latin typeface="Arial" pitchFamily="34" charset="0"/>
                <a:cs typeface="Arial" pitchFamily="34" charset="0"/>
              </a:rPr>
              <a:t>Reduce bottle blower air pressure</a:t>
            </a:r>
          </a:p>
          <a:p>
            <a:pPr marL="640080" indent="-342900">
              <a:lnSpc>
                <a:spcPts val="2800"/>
              </a:lnSpc>
              <a:spcBef>
                <a:spcPct val="20000"/>
              </a:spcBef>
              <a:spcAft>
                <a:spcPts val="30"/>
              </a:spcAft>
            </a:pPr>
            <a:r>
              <a:rPr lang="en-US" sz="2400" dirty="0" smtClean="0">
                <a:latin typeface="Arial" pitchFamily="34" charset="0"/>
                <a:cs typeface="Arial" pitchFamily="34" charset="0"/>
              </a:rPr>
              <a:t>Central chilling system and increase filling temp.</a:t>
            </a:r>
            <a:endParaRPr lang="en-US" sz="2400" baseline="0" dirty="0" smtClean="0">
              <a:latin typeface="Arial" pitchFamily="34" charset="0"/>
              <a:cs typeface="Arial" pitchFamily="34" charset="0"/>
            </a:endParaRPr>
          </a:p>
          <a:p>
            <a:pPr marL="640080" indent="-342900">
              <a:lnSpc>
                <a:spcPts val="2800"/>
              </a:lnSpc>
              <a:spcBef>
                <a:spcPct val="20000"/>
              </a:spcBef>
              <a:spcAft>
                <a:spcPts val="30"/>
              </a:spcAft>
            </a:pPr>
            <a:r>
              <a:rPr lang="en-US" sz="2400" dirty="0" smtClean="0">
                <a:latin typeface="Arial" pitchFamily="34" charset="0"/>
                <a:cs typeface="Arial" pitchFamily="34" charset="0"/>
              </a:rPr>
              <a:t>Cool raw water inlet with cooling tower</a:t>
            </a:r>
          </a:p>
          <a:p>
            <a:pPr marL="640080" marR="0" lvl="0" indent="-342900" algn="l" defTabSz="914400" rtl="0" eaLnBrk="1" fontAlgn="auto" latinLnBrk="0" hangingPunct="1">
              <a:lnSpc>
                <a:spcPts val="2800"/>
              </a:lnSpc>
              <a:spcBef>
                <a:spcPct val="20000"/>
              </a:spcBef>
              <a:spcAft>
                <a:spcPts val="30"/>
              </a:spcAft>
              <a:buClrTx/>
              <a:buSzTx/>
              <a:tabLst/>
              <a:defRPr/>
            </a:pPr>
            <a:r>
              <a:rPr lang="en-US" sz="2400" dirty="0" smtClean="0">
                <a:latin typeface="Arial" pitchFamily="34" charset="0"/>
                <a:cs typeface="Arial" pitchFamily="34" charset="0"/>
              </a:rPr>
              <a:t>Optimize compress air pipe layout</a:t>
            </a:r>
            <a:endParaRPr lang="en-US" sz="2400" baseline="0" dirty="0" smtClean="0">
              <a:latin typeface="Arial" pitchFamily="34" charset="0"/>
              <a:cs typeface="Arial" pitchFamily="34" charset="0"/>
            </a:endParaRPr>
          </a:p>
          <a:p>
            <a:pPr marL="640080" lvl="0" indent="-342900">
              <a:lnSpc>
                <a:spcPts val="2800"/>
              </a:lnSpc>
              <a:spcBef>
                <a:spcPct val="20000"/>
              </a:spcBef>
              <a:spcAft>
                <a:spcPts val="30"/>
              </a:spcAft>
            </a:pPr>
            <a:r>
              <a:rPr lang="en-US" sz="2400" dirty="0" smtClean="0">
                <a:latin typeface="Arial" pitchFamily="34" charset="0"/>
                <a:cs typeface="Arial" pitchFamily="34" charset="0"/>
              </a:rPr>
              <a:t>Use variable speed drives</a:t>
            </a:r>
          </a:p>
          <a:p>
            <a:pPr marL="640080" indent="-342900">
              <a:lnSpc>
                <a:spcPts val="2800"/>
              </a:lnSpc>
              <a:spcBef>
                <a:spcPct val="20000"/>
              </a:spcBef>
              <a:spcAft>
                <a:spcPts val="30"/>
              </a:spcAft>
            </a:pPr>
            <a:r>
              <a:rPr lang="en-US" sz="2400" dirty="0" smtClean="0">
                <a:latin typeface="Arial" pitchFamily="34" charset="0"/>
                <a:cs typeface="Arial" pitchFamily="34" charset="0"/>
              </a:rPr>
              <a:t>Recover air from bottle blower</a:t>
            </a:r>
          </a:p>
          <a:p>
            <a:pPr marL="640080" marR="0" lvl="0" indent="-342900" algn="l" defTabSz="914400" rtl="0" eaLnBrk="1" fontAlgn="auto" latinLnBrk="0" hangingPunct="1">
              <a:lnSpc>
                <a:spcPts val="2800"/>
              </a:lnSpc>
              <a:spcBef>
                <a:spcPct val="20000"/>
              </a:spcBef>
              <a:spcAft>
                <a:spcPts val="30"/>
              </a:spcAft>
              <a:buClrTx/>
              <a:buSzTx/>
              <a:tabLst/>
              <a:defRPr/>
            </a:pPr>
            <a:r>
              <a:rPr lang="en-US" sz="2400" dirty="0" smtClean="0">
                <a:latin typeface="Arial" pitchFamily="34" charset="0"/>
                <a:cs typeface="Arial" pitchFamily="34" charset="0"/>
              </a:rPr>
              <a:t>Recover heat from boiler</a:t>
            </a:r>
            <a:endParaRPr kumimoji="0" lang="en-US" sz="2400" b="0" i="0" u="none" strike="noStrike" kern="1200" cap="none" spc="0" normalizeH="0" baseline="0" noProof="0" dirty="0" smtClean="0">
              <a:ln>
                <a:noFill/>
              </a:ln>
              <a:solidFill>
                <a:schemeClr val="tx1"/>
              </a:solidFill>
              <a:effectLst/>
              <a:uLnTx/>
              <a:uFillTx/>
              <a:latin typeface="Arial" pitchFamily="34" charset="0"/>
              <a:cs typeface="Arial" pitchFamily="34" charset="0"/>
            </a:endParaRPr>
          </a:p>
        </p:txBody>
      </p:sp>
      <p:sp>
        <p:nvSpPr>
          <p:cNvPr id="5" name="Title 1"/>
          <p:cNvSpPr txBox="1">
            <a:spLocks/>
          </p:cNvSpPr>
          <p:nvPr/>
        </p:nvSpPr>
        <p:spPr>
          <a:xfrm>
            <a:off x="71541" y="106299"/>
            <a:ext cx="8377402" cy="4572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dirty="0" smtClean="0">
                <a:latin typeface="Arial Narrow" pitchFamily="34" charset="0"/>
                <a:ea typeface="+mj-ea"/>
                <a:cs typeface="+mj-cs"/>
              </a:rPr>
              <a:t>INTERMEDIATE ACTIONS</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smtClean="0">
                <a:latin typeface="Arial Narrow" pitchFamily="34" charset="0"/>
                <a:ea typeface="+mj-ea"/>
                <a:cs typeface="+mj-cs"/>
              </a:rPr>
              <a:t>NEXT TOP 10</a:t>
            </a:r>
            <a:endParaRPr kumimoji="0" lang="en-US" sz="3200" b="1" i="1" u="none" strike="noStrike" kern="1200" cap="none" spc="0" normalizeH="0" baseline="0" noProof="0" dirty="0">
              <a:ln>
                <a:noFill/>
              </a:ln>
              <a:solidFill>
                <a:srgbClr val="FF0000"/>
              </a:solidFill>
              <a:effectLst/>
              <a:uLnTx/>
              <a:uFillTx/>
              <a:ea typeface="+mj-ea"/>
              <a:cs typeface="+mj-cs"/>
            </a:endParaRPr>
          </a:p>
        </p:txBody>
      </p:sp>
    </p:spTree>
    <p:extLst>
      <p:ext uri="{BB962C8B-B14F-4D97-AF65-F5344CB8AC3E}">
        <p14:creationId xmlns:p14="http://schemas.microsoft.com/office/powerpoint/2010/main" val="23849991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9943" y="975136"/>
            <a:ext cx="5444107" cy="2681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7322" y="3829049"/>
            <a:ext cx="4843778" cy="270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
          <p:cNvSpPr txBox="1">
            <a:spLocks/>
          </p:cNvSpPr>
          <p:nvPr/>
        </p:nvSpPr>
        <p:spPr>
          <a:xfrm>
            <a:off x="91186" y="153058"/>
            <a:ext cx="8377402" cy="4572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smtClean="0">
                <a:latin typeface="Arial Narrow" pitchFamily="34" charset="0"/>
                <a:ea typeface="+mj-ea"/>
                <a:cs typeface="+mj-cs"/>
              </a:rPr>
              <a:t>NEXT TOP 10</a:t>
            </a:r>
            <a:endParaRPr kumimoji="0" lang="en-US" sz="4000" b="1" i="0" u="none" strike="noStrike" kern="1200" cap="none" spc="0" normalizeH="0" baseline="0" noProof="0" dirty="0">
              <a:ln>
                <a:noFill/>
              </a:ln>
              <a:effectLst/>
              <a:uLnTx/>
              <a:uFillTx/>
              <a:latin typeface="Arial Narrow" pitchFamily="34" charset="0"/>
              <a:ea typeface="+mj-ea"/>
              <a:cs typeface="+mj-cs"/>
            </a:endParaRPr>
          </a:p>
        </p:txBody>
      </p:sp>
      <p:sp>
        <p:nvSpPr>
          <p:cNvPr id="15" name="Rectangle 14"/>
          <p:cNvSpPr/>
          <p:nvPr/>
        </p:nvSpPr>
        <p:spPr>
          <a:xfrm>
            <a:off x="6105989" y="1372242"/>
            <a:ext cx="2352212" cy="2062103"/>
          </a:xfrm>
          <a:prstGeom prst="rect">
            <a:avLst/>
          </a:prstGeom>
        </p:spPr>
        <p:txBody>
          <a:bodyPr wrap="square">
            <a:spAutoFit/>
          </a:bodyPr>
          <a:lstStyle/>
          <a:p>
            <a:pPr algn="ctr"/>
            <a:r>
              <a:rPr lang="en-US" sz="3200" dirty="0">
                <a:latin typeface="Arial" pitchFamily="34" charset="0"/>
                <a:cs typeface="Arial" pitchFamily="34" charset="0"/>
              </a:rPr>
              <a:t>Optimize compress air pipe layout</a:t>
            </a:r>
          </a:p>
        </p:txBody>
      </p:sp>
      <p:sp>
        <p:nvSpPr>
          <p:cNvPr id="17" name="Rectangle 16"/>
          <p:cNvSpPr/>
          <p:nvPr/>
        </p:nvSpPr>
        <p:spPr>
          <a:xfrm>
            <a:off x="423698" y="4149753"/>
            <a:ext cx="3143250" cy="2062103"/>
          </a:xfrm>
          <a:prstGeom prst="rect">
            <a:avLst/>
          </a:prstGeom>
        </p:spPr>
        <p:txBody>
          <a:bodyPr wrap="square">
            <a:spAutoFit/>
          </a:bodyPr>
          <a:lstStyle/>
          <a:p>
            <a:pPr algn="ctr"/>
            <a:r>
              <a:rPr lang="en-US" sz="3200" dirty="0">
                <a:latin typeface="Arial" pitchFamily="34" charset="0"/>
                <a:cs typeface="Arial" pitchFamily="34" charset="0"/>
              </a:rPr>
              <a:t>Central chilling system and increase filling temp</a:t>
            </a:r>
          </a:p>
        </p:txBody>
      </p:sp>
    </p:spTree>
    <p:extLst>
      <p:ext uri="{BB962C8B-B14F-4D97-AF65-F5344CB8AC3E}">
        <p14:creationId xmlns:p14="http://schemas.microsoft.com/office/powerpoint/2010/main" val="42697715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536150" y="1420077"/>
            <a:ext cx="8071699" cy="4390817"/>
          </a:xfrm>
          <a:prstGeom prst="rect">
            <a:avLst/>
          </a:prstGeom>
          <a:noFill/>
          <a:ln w="9525">
            <a:noFill/>
            <a:miter lim="800000"/>
            <a:headEnd/>
            <a:tailEnd/>
          </a:ln>
        </p:spPr>
      </p:pic>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8" name="Picture 7" descr="Bottling_Facility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5606" y="-40468"/>
            <a:ext cx="1572391" cy="1572391"/>
          </a:xfrm>
          <a:prstGeom prst="rect">
            <a:avLst/>
          </a:prstGeom>
        </p:spPr>
      </p:pic>
      <p:sp>
        <p:nvSpPr>
          <p:cNvPr id="9" name="TextBox 8"/>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solidFill>
                  <a:schemeClr val="bg1">
                    <a:lumMod val="50000"/>
                  </a:schemeClr>
                </a:solidFill>
                <a:latin typeface="Arial Narrow" pitchFamily="34" charset="0"/>
                <a:cs typeface="Arial"/>
              </a:rPr>
              <a:t>CASE: COCA-COLA WIND FARM</a:t>
            </a:r>
            <a:endParaRPr lang="en-US" sz="2800" dirty="0">
              <a:solidFill>
                <a:schemeClr val="bg1">
                  <a:lumMod val="50000"/>
                </a:schemeClr>
              </a:solidFill>
              <a:latin typeface="Arial Narrow" pitchFamily="34" charset="0"/>
              <a:cs typeface="Arial"/>
            </a:endParaRPr>
          </a:p>
          <a:p>
            <a:pPr>
              <a:lnSpc>
                <a:spcPct val="80000"/>
              </a:lnSpc>
            </a:pPr>
            <a:r>
              <a:rPr lang="en-US" sz="4000" b="1" dirty="0" smtClean="0">
                <a:latin typeface="Arial Narrow" pitchFamily="34" charset="0"/>
                <a:cs typeface="Arial"/>
              </a:rPr>
              <a:t>ENERGY RECOVERY</a:t>
            </a:r>
          </a:p>
        </p:txBody>
      </p:sp>
      <p:sp>
        <p:nvSpPr>
          <p:cNvPr id="11" name="Rounded Rectangle 1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33"/>
          <p:cNvSpPr txBox="1">
            <a:spLocks/>
          </p:cNvSpPr>
          <p:nvPr/>
        </p:nvSpPr>
        <p:spPr>
          <a:xfrm>
            <a:off x="3784486" y="5031324"/>
            <a:ext cx="5359514" cy="1732892"/>
          </a:xfrm>
          <a:prstGeom prst="rect">
            <a:avLst/>
          </a:prstGeom>
        </p:spPr>
        <p:txBody>
          <a:bodyPr lIns="0" tIns="0" rIns="0" bIns="0"/>
          <a:lstStyle>
            <a:lvl1pPr algn="l" defTabSz="914400" rtl="0" eaLnBrk="1" latinLnBrk="0" hangingPunct="1">
              <a:lnSpc>
                <a:spcPts val="2400"/>
              </a:lnSpc>
              <a:spcBef>
                <a:spcPts val="2000"/>
              </a:spcBef>
              <a:buNone/>
              <a:defRPr sz="2400" b="1" kern="1200">
                <a:solidFill>
                  <a:schemeClr val="tx2"/>
                </a:solidFill>
                <a:latin typeface="+mj-lt"/>
                <a:ea typeface="+mj-ea"/>
                <a:cs typeface="+mj-cs"/>
              </a:defRPr>
            </a:lvl1pPr>
          </a:lstStyle>
          <a:p>
            <a:r>
              <a:rPr lang="en-US" sz="2000" dirty="0" smtClean="0">
                <a:solidFill>
                  <a:schemeClr val="tx1">
                    <a:lumMod val="50000"/>
                    <a:lumOff val="50000"/>
                  </a:schemeClr>
                </a:solidFill>
                <a:latin typeface="Arial" pitchFamily="34" charset="0"/>
                <a:cs typeface="Arial" pitchFamily="34" charset="0"/>
              </a:rPr>
              <a:t>Carbon Emissions Reduction of 825,000 tons per year</a:t>
            </a:r>
            <a:endParaRPr lang="en-US" sz="2000" dirty="0">
              <a:solidFill>
                <a:schemeClr val="tx1">
                  <a:lumMod val="50000"/>
                  <a:lumOff val="50000"/>
                </a:schemeClr>
              </a:solidFill>
              <a:latin typeface="Arial" pitchFamily="34" charset="0"/>
              <a:cs typeface="Arial" pitchFamily="34" charset="0"/>
            </a:endParaRPr>
          </a:p>
        </p:txBody>
      </p:sp>
    </p:spTree>
    <p:extLst>
      <p:ext uri="{BB962C8B-B14F-4D97-AF65-F5344CB8AC3E}">
        <p14:creationId xmlns:p14="http://schemas.microsoft.com/office/powerpoint/2010/main" val="24371054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8" name="Picture 7" descr="Bottling_Facility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15606" y="-40468"/>
            <a:ext cx="1572391" cy="1572391"/>
          </a:xfrm>
          <a:prstGeom prst="rect">
            <a:avLst/>
          </a:prstGeom>
        </p:spPr>
      </p:pic>
      <p:sp>
        <p:nvSpPr>
          <p:cNvPr id="9" name="TextBox 8"/>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solidFill>
                  <a:schemeClr val="bg1">
                    <a:lumMod val="50000"/>
                  </a:schemeClr>
                </a:solidFill>
                <a:latin typeface="Arial Narrow" pitchFamily="34" charset="0"/>
                <a:cs typeface="Arial"/>
              </a:rPr>
              <a:t>CASE: COCA-COLA PARTNERS WITH ARDAGH</a:t>
            </a:r>
            <a:endParaRPr lang="en-US" sz="2800" dirty="0">
              <a:solidFill>
                <a:schemeClr val="bg1">
                  <a:lumMod val="50000"/>
                </a:schemeClr>
              </a:solidFill>
              <a:latin typeface="Arial Narrow" pitchFamily="34" charset="0"/>
              <a:cs typeface="Arial"/>
            </a:endParaRPr>
          </a:p>
          <a:p>
            <a:pPr>
              <a:lnSpc>
                <a:spcPct val="80000"/>
              </a:lnSpc>
            </a:pPr>
            <a:r>
              <a:rPr lang="en-US" sz="4000" b="1" dirty="0" smtClean="0">
                <a:latin typeface="Arial Narrow" pitchFamily="34" charset="0"/>
                <a:cs typeface="Arial"/>
              </a:rPr>
              <a:t>ENERGY RECOVERY</a:t>
            </a:r>
          </a:p>
        </p:txBody>
      </p:sp>
      <p:sp>
        <p:nvSpPr>
          <p:cNvPr id="11" name="Rounded Rectangle 1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1" name="Picture 3" descr="C:\Users\N\Desktop\Coca-Cola%20plant[2].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6784" y="1531923"/>
            <a:ext cx="7929350" cy="4517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63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0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mokeStack_230500SW.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9144000" cy="6857999"/>
          </a:xfrm>
          <a:prstGeom prst="rect">
            <a:avLst/>
          </a:prstGeom>
        </p:spPr>
      </p:pic>
      <p:sp>
        <p:nvSpPr>
          <p:cNvPr id="6" name="TextBox 5"/>
          <p:cNvSpPr txBox="1"/>
          <p:nvPr/>
        </p:nvSpPr>
        <p:spPr>
          <a:xfrm>
            <a:off x="158362" y="137537"/>
            <a:ext cx="8603970" cy="978729"/>
          </a:xfrm>
          <a:prstGeom prst="rect">
            <a:avLst/>
          </a:prstGeom>
          <a:noFill/>
        </p:spPr>
        <p:txBody>
          <a:bodyPr wrap="square" rtlCol="0">
            <a:spAutoFit/>
          </a:bodyPr>
          <a:lstStyle/>
          <a:p>
            <a:pPr>
              <a:lnSpc>
                <a:spcPct val="80000"/>
              </a:lnSpc>
            </a:pPr>
            <a:r>
              <a:rPr lang="en-US" sz="2800" dirty="0" smtClean="0">
                <a:solidFill>
                  <a:schemeClr val="bg1"/>
                </a:solidFill>
                <a:effectLst>
                  <a:outerShdw blurRad="38100" dist="38100" dir="2700000" algn="tl">
                    <a:srgbClr val="000000">
                      <a:alpha val="43137"/>
                    </a:srgbClr>
                  </a:outerShdw>
                </a:effectLst>
                <a:latin typeface="Arial Narrow"/>
                <a:cs typeface="Arial Narrow"/>
              </a:rPr>
              <a:t>PARTNERSHIP IN REDUCING CARBON IN OPERATIONS</a:t>
            </a:r>
          </a:p>
          <a:p>
            <a:pPr>
              <a:lnSpc>
                <a:spcPct val="80000"/>
              </a:lnSpc>
            </a:pPr>
            <a:r>
              <a:rPr lang="en-US" sz="4400" b="1" dirty="0" smtClean="0">
                <a:solidFill>
                  <a:schemeClr val="bg1"/>
                </a:solidFill>
                <a:effectLst>
                  <a:outerShdw blurRad="38100" dist="38100" dir="2700000" algn="tl">
                    <a:srgbClr val="000000">
                      <a:alpha val="43137"/>
                    </a:srgbClr>
                  </a:outerShdw>
                </a:effectLst>
                <a:latin typeface="Arial Narrow"/>
                <a:cs typeface="Arial Narrow"/>
              </a:rPr>
              <a:t>THE WWF ROLE IN TOP 10</a:t>
            </a:r>
            <a:endParaRPr lang="en-US" sz="2800" b="1" dirty="0" smtClean="0">
              <a:solidFill>
                <a:schemeClr val="bg1"/>
              </a:solidFill>
              <a:effectLst>
                <a:outerShdw blurRad="38100" dist="38100" dir="2700000" algn="tl">
                  <a:srgbClr val="000000">
                    <a:alpha val="43137"/>
                  </a:srgbClr>
                </a:outerShdw>
              </a:effectLst>
              <a:latin typeface="Arial Narrow"/>
              <a:cs typeface="Arial Narrow"/>
            </a:endParaRPr>
          </a:p>
        </p:txBody>
      </p:sp>
      <p:pic>
        <p:nvPicPr>
          <p:cNvPr id="4" name="Picture 3" descr="WWF_45mm_tab.eps"/>
          <p:cNvPicPr>
            <a:picLocks noChangeAspect="1"/>
          </p:cNvPicPr>
          <p:nvPr/>
        </p:nvPicPr>
        <p:blipFill>
          <a:blip r:embed="rId4" cstate="screen"/>
          <a:stretch>
            <a:fillRect/>
          </a:stretch>
        </p:blipFill>
        <p:spPr>
          <a:xfrm>
            <a:off x="8006270" y="5531204"/>
            <a:ext cx="965741" cy="1224643"/>
          </a:xfrm>
          <a:prstGeom prst="rect">
            <a:avLst/>
          </a:prstGeom>
        </p:spPr>
      </p:pic>
    </p:spTree>
    <p:extLst>
      <p:ext uri="{BB962C8B-B14F-4D97-AF65-F5344CB8AC3E}">
        <p14:creationId xmlns:p14="http://schemas.microsoft.com/office/powerpoint/2010/main" val="28948323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world map"/>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143000"/>
            <a:ext cx="8526788" cy="5120336"/>
          </a:xfrm>
          <a:prstGeom prst="rect">
            <a:avLst/>
          </a:prstGeom>
          <a:noFill/>
          <a:ln w="9525">
            <a:noFill/>
            <a:miter lim="800000"/>
            <a:headEnd/>
            <a:tailEnd/>
          </a:ln>
        </p:spPr>
      </p:pic>
      <p:sp>
        <p:nvSpPr>
          <p:cNvPr id="3" name="Title 1"/>
          <p:cNvSpPr txBox="1">
            <a:spLocks/>
          </p:cNvSpPr>
          <p:nvPr/>
        </p:nvSpPr>
        <p:spPr>
          <a:xfrm>
            <a:off x="76200" y="148510"/>
            <a:ext cx="8991600" cy="1143000"/>
          </a:xfrm>
          <a:prstGeom prst="rect">
            <a:avLst/>
          </a:prstGeom>
        </p:spPr>
        <p:txBody>
          <a:bodyP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000" dirty="0" smtClean="0">
                <a:latin typeface="Arial Narrow" pitchFamily="34" charset="0"/>
              </a:rPr>
              <a:t>INTERVIEWS: </a:t>
            </a:r>
            <a:r>
              <a:rPr lang="en-US" dirty="0" smtClean="0">
                <a:latin typeface="Arial Narrow" pitchFamily="34" charset="0"/>
              </a:rPr>
              <a:t/>
            </a:r>
            <a:br>
              <a:rPr lang="en-US" dirty="0" smtClean="0">
                <a:latin typeface="Arial Narrow" pitchFamily="34" charset="0"/>
              </a:rPr>
            </a:br>
            <a:r>
              <a:rPr lang="en-US" sz="4000" b="1" dirty="0" smtClean="0">
                <a:latin typeface="Arial Narrow" pitchFamily="34" charset="0"/>
              </a:rPr>
              <a:t>HOW TO ENGAGE IN CLIMATE ACTION</a:t>
            </a:r>
            <a:endParaRPr lang="en-US" sz="4000" b="1" dirty="0">
              <a:latin typeface="Arial Narrow" pitchFamily="34" charset="0"/>
            </a:endParaRPr>
          </a:p>
        </p:txBody>
      </p:sp>
      <p:sp>
        <p:nvSpPr>
          <p:cNvPr id="4" name="Content Placeholder 2"/>
          <p:cNvSpPr txBox="1">
            <a:spLocks/>
          </p:cNvSpPr>
          <p:nvPr/>
        </p:nvSpPr>
        <p:spPr>
          <a:xfrm>
            <a:off x="457200" y="2819400"/>
            <a:ext cx="8229600" cy="838201"/>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pPr>
            <a:endParaRPr lang="en-US" dirty="0" smtClean="0">
              <a:latin typeface="Arial" pitchFamily="34" charset="0"/>
              <a:cs typeface="Arial" pitchFamily="34" charset="0"/>
            </a:endParaRPr>
          </a:p>
          <a:p>
            <a:pPr algn="ctr">
              <a:buFont typeface="Arial"/>
              <a:buNone/>
            </a:pPr>
            <a:r>
              <a:rPr lang="en-US" dirty="0" smtClean="0">
                <a:latin typeface="Arial" pitchFamily="34" charset="0"/>
                <a:cs typeface="Arial" pitchFamily="34" charset="0"/>
              </a:rPr>
              <a:t>TCCC + WWF Asked: 15 Bottlers + 3 Peers/Competitors</a:t>
            </a:r>
          </a:p>
          <a:p>
            <a:pPr lvl="1">
              <a:buFont typeface="Arial"/>
              <a:buNone/>
            </a:pPr>
            <a:endParaRPr lang="en-US" dirty="0" smtClean="0">
              <a:latin typeface="Arial" pitchFamily="34" charset="0"/>
              <a:cs typeface="Arial" pitchFamily="34" charset="0"/>
            </a:endParaRPr>
          </a:p>
          <a:p>
            <a:pPr lvl="1"/>
            <a:endParaRPr lang="en-US" dirty="0">
              <a:latin typeface="Arial" pitchFamily="34" charset="0"/>
              <a:cs typeface="Arial" pitchFamily="34" charset="0"/>
            </a:endParaRPr>
          </a:p>
        </p:txBody>
      </p:sp>
      <p:sp>
        <p:nvSpPr>
          <p:cNvPr id="5" name="Oval 4"/>
          <p:cNvSpPr/>
          <p:nvPr/>
        </p:nvSpPr>
        <p:spPr>
          <a:xfrm>
            <a:off x="2438400" y="30480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charset="-128"/>
            </a:endParaRPr>
          </a:p>
        </p:txBody>
      </p:sp>
      <p:sp>
        <p:nvSpPr>
          <p:cNvPr id="6" name="Donut 5"/>
          <p:cNvSpPr/>
          <p:nvPr/>
        </p:nvSpPr>
        <p:spPr>
          <a:xfrm>
            <a:off x="2362200" y="2971800"/>
            <a:ext cx="228600" cy="2286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7" name="Donut 6"/>
          <p:cNvSpPr/>
          <p:nvPr/>
        </p:nvSpPr>
        <p:spPr>
          <a:xfrm>
            <a:off x="2133600" y="2743200"/>
            <a:ext cx="685800" cy="6858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8" name="Oval 7"/>
          <p:cNvSpPr/>
          <p:nvPr/>
        </p:nvSpPr>
        <p:spPr>
          <a:xfrm>
            <a:off x="1524000" y="32004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charset="-128"/>
            </a:endParaRPr>
          </a:p>
        </p:txBody>
      </p:sp>
      <p:sp>
        <p:nvSpPr>
          <p:cNvPr id="9" name="Donut 8"/>
          <p:cNvSpPr/>
          <p:nvPr/>
        </p:nvSpPr>
        <p:spPr>
          <a:xfrm>
            <a:off x="1447800" y="3124200"/>
            <a:ext cx="228600" cy="2286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10" name="Donut 9"/>
          <p:cNvSpPr/>
          <p:nvPr/>
        </p:nvSpPr>
        <p:spPr>
          <a:xfrm>
            <a:off x="1219200" y="2895600"/>
            <a:ext cx="685800" cy="6858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11" name="Oval 10"/>
          <p:cNvSpPr/>
          <p:nvPr/>
        </p:nvSpPr>
        <p:spPr>
          <a:xfrm>
            <a:off x="2133600" y="38100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charset="-128"/>
            </a:endParaRPr>
          </a:p>
        </p:txBody>
      </p:sp>
      <p:sp>
        <p:nvSpPr>
          <p:cNvPr id="12" name="Donut 11"/>
          <p:cNvSpPr/>
          <p:nvPr/>
        </p:nvSpPr>
        <p:spPr>
          <a:xfrm>
            <a:off x="1371600" y="3124200"/>
            <a:ext cx="1600200" cy="15240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13" name="Donut 12"/>
          <p:cNvSpPr/>
          <p:nvPr/>
        </p:nvSpPr>
        <p:spPr>
          <a:xfrm>
            <a:off x="2057400" y="3733800"/>
            <a:ext cx="228600" cy="2286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14" name="Donut 13"/>
          <p:cNvSpPr/>
          <p:nvPr/>
        </p:nvSpPr>
        <p:spPr>
          <a:xfrm>
            <a:off x="1828800" y="3505200"/>
            <a:ext cx="685800" cy="6858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15" name="Oval 14"/>
          <p:cNvSpPr/>
          <p:nvPr/>
        </p:nvSpPr>
        <p:spPr>
          <a:xfrm>
            <a:off x="4876800" y="28956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charset="-128"/>
            </a:endParaRPr>
          </a:p>
        </p:txBody>
      </p:sp>
      <p:sp>
        <p:nvSpPr>
          <p:cNvPr id="16" name="Donut 15"/>
          <p:cNvSpPr/>
          <p:nvPr/>
        </p:nvSpPr>
        <p:spPr>
          <a:xfrm>
            <a:off x="4114800" y="2209800"/>
            <a:ext cx="1600200" cy="15240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17" name="Donut 16"/>
          <p:cNvSpPr/>
          <p:nvPr/>
        </p:nvSpPr>
        <p:spPr>
          <a:xfrm>
            <a:off x="4800600" y="2819400"/>
            <a:ext cx="228600" cy="2286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18" name="Donut 17"/>
          <p:cNvSpPr/>
          <p:nvPr/>
        </p:nvSpPr>
        <p:spPr>
          <a:xfrm>
            <a:off x="4572000" y="2590800"/>
            <a:ext cx="685800" cy="6858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19" name="Oval 18"/>
          <p:cNvSpPr/>
          <p:nvPr/>
        </p:nvSpPr>
        <p:spPr>
          <a:xfrm>
            <a:off x="6781800" y="40386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charset="-128"/>
            </a:endParaRPr>
          </a:p>
        </p:txBody>
      </p:sp>
      <p:sp>
        <p:nvSpPr>
          <p:cNvPr id="20" name="Donut 19"/>
          <p:cNvSpPr/>
          <p:nvPr/>
        </p:nvSpPr>
        <p:spPr>
          <a:xfrm>
            <a:off x="6705600" y="3962400"/>
            <a:ext cx="228600" cy="2286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21" name="Donut 20"/>
          <p:cNvSpPr/>
          <p:nvPr/>
        </p:nvSpPr>
        <p:spPr>
          <a:xfrm>
            <a:off x="6477000" y="3733800"/>
            <a:ext cx="685800" cy="6858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22" name="Donut 21"/>
          <p:cNvSpPr/>
          <p:nvPr/>
        </p:nvSpPr>
        <p:spPr>
          <a:xfrm>
            <a:off x="6629400" y="1143000"/>
            <a:ext cx="3352800" cy="31242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23" name="Oval 22"/>
          <p:cNvSpPr/>
          <p:nvPr/>
        </p:nvSpPr>
        <p:spPr>
          <a:xfrm>
            <a:off x="8077200" y="23622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charset="-128"/>
            </a:endParaRPr>
          </a:p>
        </p:txBody>
      </p:sp>
      <p:sp>
        <p:nvSpPr>
          <p:cNvPr id="24" name="Donut 23"/>
          <p:cNvSpPr/>
          <p:nvPr/>
        </p:nvSpPr>
        <p:spPr>
          <a:xfrm>
            <a:off x="8001000" y="2438400"/>
            <a:ext cx="228600" cy="2286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25" name="Donut 24"/>
          <p:cNvSpPr/>
          <p:nvPr/>
        </p:nvSpPr>
        <p:spPr>
          <a:xfrm>
            <a:off x="7772400" y="2209800"/>
            <a:ext cx="685800" cy="6858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26" name="Donut 25"/>
          <p:cNvSpPr/>
          <p:nvPr/>
        </p:nvSpPr>
        <p:spPr>
          <a:xfrm>
            <a:off x="7315200" y="1828800"/>
            <a:ext cx="1600200" cy="15240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27" name="Donut 26"/>
          <p:cNvSpPr/>
          <p:nvPr/>
        </p:nvSpPr>
        <p:spPr>
          <a:xfrm>
            <a:off x="3124200" y="1447800"/>
            <a:ext cx="3352800" cy="31242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28" name="Donut 27"/>
          <p:cNvSpPr/>
          <p:nvPr/>
        </p:nvSpPr>
        <p:spPr>
          <a:xfrm>
            <a:off x="533400" y="2209800"/>
            <a:ext cx="3352800" cy="31242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29" name="Donut 28"/>
          <p:cNvSpPr/>
          <p:nvPr/>
        </p:nvSpPr>
        <p:spPr>
          <a:xfrm>
            <a:off x="5257800" y="2743200"/>
            <a:ext cx="3352800" cy="31242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30" name="Donut 29"/>
          <p:cNvSpPr/>
          <p:nvPr/>
        </p:nvSpPr>
        <p:spPr>
          <a:xfrm>
            <a:off x="5105400" y="1143000"/>
            <a:ext cx="3352800" cy="31242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31" name="Oval 30"/>
          <p:cNvSpPr/>
          <p:nvPr/>
        </p:nvSpPr>
        <p:spPr>
          <a:xfrm>
            <a:off x="6553200" y="25146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ヒラギノ角ゴ Pro W3" charset="-128"/>
            </a:endParaRPr>
          </a:p>
        </p:txBody>
      </p:sp>
      <p:sp>
        <p:nvSpPr>
          <p:cNvPr id="32" name="Donut 31"/>
          <p:cNvSpPr/>
          <p:nvPr/>
        </p:nvSpPr>
        <p:spPr>
          <a:xfrm>
            <a:off x="6477000" y="2438400"/>
            <a:ext cx="228600" cy="2286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33" name="Donut 32"/>
          <p:cNvSpPr/>
          <p:nvPr/>
        </p:nvSpPr>
        <p:spPr>
          <a:xfrm>
            <a:off x="6248400" y="2209800"/>
            <a:ext cx="685800" cy="6858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34" name="Donut 33"/>
          <p:cNvSpPr/>
          <p:nvPr/>
        </p:nvSpPr>
        <p:spPr>
          <a:xfrm>
            <a:off x="5791200" y="1828800"/>
            <a:ext cx="1600200" cy="15240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35" name="Donut 34"/>
          <p:cNvSpPr/>
          <p:nvPr/>
        </p:nvSpPr>
        <p:spPr>
          <a:xfrm>
            <a:off x="-1981200" y="1143000"/>
            <a:ext cx="3352800" cy="31242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36" name="Donut 35"/>
          <p:cNvSpPr/>
          <p:nvPr/>
        </p:nvSpPr>
        <p:spPr>
          <a:xfrm>
            <a:off x="-609600" y="2438400"/>
            <a:ext cx="228600" cy="2286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37" name="Donut 36"/>
          <p:cNvSpPr/>
          <p:nvPr/>
        </p:nvSpPr>
        <p:spPr>
          <a:xfrm>
            <a:off x="-838200" y="2209800"/>
            <a:ext cx="685800" cy="6858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
        <p:nvSpPr>
          <p:cNvPr id="38" name="Donut 37"/>
          <p:cNvSpPr/>
          <p:nvPr/>
        </p:nvSpPr>
        <p:spPr>
          <a:xfrm>
            <a:off x="-1295400" y="1828800"/>
            <a:ext cx="1600200" cy="1524000"/>
          </a:xfrm>
          <a:prstGeom prst="donut">
            <a:avLst>
              <a:gd name="adj"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a typeface="ヒラギノ角ゴ Pro W3" charset="-128"/>
            </a:endParaRPr>
          </a:p>
        </p:txBody>
      </p:sp>
    </p:spTree>
    <p:extLst>
      <p:ext uri="{BB962C8B-B14F-4D97-AF65-F5344CB8AC3E}">
        <p14:creationId xmlns:p14="http://schemas.microsoft.com/office/powerpoint/2010/main" val="121841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0" nodeType="afterEffect">
                                  <p:stCondLst>
                                    <p:cond delay="0"/>
                                  </p:stCondLst>
                                  <p:childTnLst>
                                    <p:animMotion origin="layout" path="M -0.00417 0.10426 L -0.00417 0.43713 " pathEditMode="relative" rAng="0" ptsTypes="AA">
                                      <p:cBhvr>
                                        <p:cTn id="9" dur="2000" fill="hold"/>
                                        <p:tgtEl>
                                          <p:spTgt spid="4">
                                            <p:txEl>
                                              <p:pRg st="1" end="1"/>
                                            </p:txEl>
                                          </p:spTgt>
                                        </p:tgtEl>
                                        <p:attrNameLst>
                                          <p:attrName>ppt_x</p:attrName>
                                          <p:attrName>ppt_y</p:attrName>
                                        </p:attrNameLst>
                                      </p:cBhvr>
                                      <p:rCtr x="0" y="166"/>
                                    </p:animMotion>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20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000"/>
                                        <p:tgtEl>
                                          <p:spTgt spid="19"/>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20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0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0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0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20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0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20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20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2000"/>
                                        <p:tgtEl>
                                          <p:spTgt spid="20"/>
                                        </p:tgtEl>
                                      </p:cBhvr>
                                    </p:animEffect>
                                  </p:childTnLst>
                                </p:cTn>
                              </p:par>
                            </p:childTnLst>
                          </p:cTn>
                        </p:par>
                        <p:par>
                          <p:cTn id="59" fill="hold">
                            <p:stCondLst>
                              <p:cond delay="6000"/>
                            </p:stCondLst>
                            <p:childTnLst>
                              <p:par>
                                <p:cTn id="60" presetID="10" presetClass="entr" presetSubtype="0"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000"/>
                                        <p:tgtEl>
                                          <p:spTgt spid="2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2000"/>
                                        <p:tgtEl>
                                          <p:spTgt spid="1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20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20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2000"/>
                                        <p:tgtEl>
                                          <p:spTgt spid="2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2000"/>
                                        <p:tgtEl>
                                          <p:spTgt spid="1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2000"/>
                                        <p:tgtEl>
                                          <p:spTgt spid="2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20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2000"/>
                                        <p:tgtEl>
                                          <p:spTgt spid="2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2000"/>
                                        <p:tgtEl>
                                          <p:spTgt spid="21"/>
                                        </p:tgtEl>
                                      </p:cBhvr>
                                    </p:animEffect>
                                  </p:childTnLst>
                                </p:cTn>
                              </p:par>
                            </p:childTnLst>
                          </p:cTn>
                        </p:par>
                        <p:par>
                          <p:cTn id="90" fill="hold">
                            <p:stCondLst>
                              <p:cond delay="8000"/>
                            </p:stCondLst>
                            <p:childTnLst>
                              <p:par>
                                <p:cTn id="91" presetID="1" presetClass="entr" presetSubtype="0"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childTnLst>
                                </p:cTn>
                              </p:par>
                            </p:childTnLst>
                          </p:cTn>
                        </p:par>
                        <p:par>
                          <p:cTn id="93" fill="hold">
                            <p:stCondLst>
                              <p:cond delay="8000"/>
                            </p:stCondLst>
                            <p:childTnLst>
                              <p:par>
                                <p:cTn id="94" presetID="10" presetClass="entr" presetSubtype="0" fill="hold" grpId="0" nodeType="after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2000"/>
                                        <p:tgtEl>
                                          <p:spTgt spid="3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2000"/>
                                        <p:tgtEl>
                                          <p:spTgt spid="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2000"/>
                                        <p:tgtEl>
                                          <p:spTgt spid="3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2000"/>
                                        <p:tgtEl>
                                          <p:spTgt spid="30"/>
                                        </p:tgtEl>
                                      </p:cBhvr>
                                    </p:animEffect>
                                  </p:childTnLst>
                                </p:cTn>
                              </p:par>
                            </p:childTnLst>
                          </p:cTn>
                        </p:par>
                        <p:par>
                          <p:cTn id="106" fill="hold">
                            <p:stCondLst>
                              <p:cond delay="10000"/>
                            </p:stCondLst>
                            <p:childTnLst>
                              <p:par>
                                <p:cTn id="107" presetID="10" presetClass="entr" presetSubtype="0" fill="hold" grpId="0" nodeType="after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fade">
                                      <p:cBhvr>
                                        <p:cTn id="109" dur="2000"/>
                                        <p:tgtEl>
                                          <p:spTgt spid="3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fade">
                                      <p:cBhvr>
                                        <p:cTn id="112" dur="2000"/>
                                        <p:tgtEl>
                                          <p:spTgt spid="3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2000"/>
                                        <p:tgtEl>
                                          <p:spTgt spid="3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58362" y="145570"/>
            <a:ext cx="7633088" cy="929485"/>
          </a:xfrm>
          <a:prstGeom prst="rect">
            <a:avLst/>
          </a:prstGeom>
          <a:noFill/>
        </p:spPr>
        <p:txBody>
          <a:bodyPr wrap="square" rtlCol="0">
            <a:spAutoFit/>
          </a:bodyPr>
          <a:lstStyle/>
          <a:p>
            <a:pPr>
              <a:lnSpc>
                <a:spcPct val="80000"/>
              </a:lnSpc>
            </a:pPr>
            <a:r>
              <a:rPr lang="en-US" sz="4000" b="1" dirty="0" smtClean="0">
                <a:latin typeface="Arial Narrow" pitchFamily="34" charset="0"/>
                <a:cs typeface="Arial"/>
              </a:rPr>
              <a:t>KEY CARBON CHALLENGES</a:t>
            </a:r>
          </a:p>
          <a:p>
            <a:pPr>
              <a:lnSpc>
                <a:spcPct val="80000"/>
              </a:lnSpc>
            </a:pPr>
            <a:r>
              <a:rPr lang="en-US" sz="2800" dirty="0" smtClean="0">
                <a:latin typeface="Arial Narrow" pitchFamily="34" charset="0"/>
                <a:cs typeface="Arial"/>
              </a:rPr>
              <a:t>IN INGREDIENTS</a:t>
            </a:r>
          </a:p>
        </p:txBody>
      </p:sp>
      <p:sp>
        <p:nvSpPr>
          <p:cNvPr id="30" name="Rounded Rectangle 29"/>
          <p:cNvSpPr/>
          <p:nvPr/>
        </p:nvSpPr>
        <p:spPr>
          <a:xfrm>
            <a:off x="2556" y="6311221"/>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sp>
        <p:nvSpPr>
          <p:cNvPr id="8" name="Rounded Rectangle 7"/>
          <p:cNvSpPr/>
          <p:nvPr/>
        </p:nvSpPr>
        <p:spPr>
          <a:xfrm>
            <a:off x="7589065" y="-960886"/>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8100" y="52101"/>
            <a:ext cx="1421954" cy="1421954"/>
          </a:xfrm>
          <a:prstGeom prst="rect">
            <a:avLst/>
          </a:prstGeom>
        </p:spPr>
      </p:pic>
      <p:grpSp>
        <p:nvGrpSpPr>
          <p:cNvPr id="15" name="Group 14"/>
          <p:cNvGrpSpPr/>
          <p:nvPr/>
        </p:nvGrpSpPr>
        <p:grpSpPr>
          <a:xfrm>
            <a:off x="113157" y="2596422"/>
            <a:ext cx="1765101" cy="1765101"/>
            <a:chOff x="2165449" y="606"/>
            <a:chExt cx="1765101" cy="1765101"/>
          </a:xfrm>
        </p:grpSpPr>
        <p:sp>
          <p:nvSpPr>
            <p:cNvPr id="16" name="Oval 15"/>
            <p:cNvSpPr/>
            <p:nvPr/>
          </p:nvSpPr>
          <p:spPr>
            <a:xfrm>
              <a:off x="2165449" y="606"/>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17" name="Oval 4"/>
            <p:cNvSpPr/>
            <p:nvPr/>
          </p:nvSpPr>
          <p:spPr>
            <a:xfrm>
              <a:off x="2299250" y="259099"/>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FERTIILZER = HIGH GHG</a:t>
              </a:r>
              <a:endParaRPr lang="en-US" sz="1400" b="1" kern="1200" dirty="0">
                <a:latin typeface="Arial" pitchFamily="34" charset="0"/>
                <a:cs typeface="Arial" pitchFamily="34" charset="0"/>
              </a:endParaRPr>
            </a:p>
          </p:txBody>
        </p:sp>
      </p:grpSp>
      <p:sp>
        <p:nvSpPr>
          <p:cNvPr id="19" name="Oval 18"/>
          <p:cNvSpPr/>
          <p:nvPr/>
        </p:nvSpPr>
        <p:spPr>
          <a:xfrm>
            <a:off x="1878258" y="2596421"/>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20" name="Oval 4"/>
          <p:cNvSpPr/>
          <p:nvPr/>
        </p:nvSpPr>
        <p:spPr>
          <a:xfrm>
            <a:off x="2012059" y="2854914"/>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SOIL MANAGEMENT = HIGH GHG</a:t>
            </a:r>
            <a:endParaRPr lang="en-US" sz="1400" b="1" kern="1200" dirty="0">
              <a:latin typeface="Arial" pitchFamily="34" charset="0"/>
              <a:cs typeface="Arial" pitchFamily="34" charset="0"/>
            </a:endParaRPr>
          </a:p>
        </p:txBody>
      </p:sp>
      <p:sp>
        <p:nvSpPr>
          <p:cNvPr id="21" name="Oval 20"/>
          <p:cNvSpPr/>
          <p:nvPr/>
        </p:nvSpPr>
        <p:spPr>
          <a:xfrm>
            <a:off x="3643359" y="2596422"/>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22" name="Oval 4"/>
          <p:cNvSpPr/>
          <p:nvPr/>
        </p:nvSpPr>
        <p:spPr>
          <a:xfrm>
            <a:off x="3777160" y="2854915"/>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ENERGY USE ON FARMS</a:t>
            </a:r>
            <a:endParaRPr lang="en-US" sz="1400" b="1" kern="1200" dirty="0">
              <a:latin typeface="Arial" pitchFamily="34" charset="0"/>
              <a:cs typeface="Arial" pitchFamily="34" charset="0"/>
            </a:endParaRPr>
          </a:p>
        </p:txBody>
      </p:sp>
      <p:sp>
        <p:nvSpPr>
          <p:cNvPr id="24" name="Oval 23"/>
          <p:cNvSpPr/>
          <p:nvPr/>
        </p:nvSpPr>
        <p:spPr>
          <a:xfrm>
            <a:off x="5414101" y="2619296"/>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25" name="Oval 4"/>
          <p:cNvSpPr/>
          <p:nvPr/>
        </p:nvSpPr>
        <p:spPr>
          <a:xfrm>
            <a:off x="5547902" y="2877789"/>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METHANE EMISSIONS FROM ANIMAL FARM WASTE</a:t>
            </a:r>
            <a:endParaRPr lang="en-US" sz="1400" b="1" kern="1200" dirty="0">
              <a:latin typeface="Arial" pitchFamily="34" charset="0"/>
              <a:cs typeface="Arial" pitchFamily="34" charset="0"/>
            </a:endParaRPr>
          </a:p>
        </p:txBody>
      </p:sp>
      <p:sp>
        <p:nvSpPr>
          <p:cNvPr id="26" name="Oval 25"/>
          <p:cNvSpPr/>
          <p:nvPr/>
        </p:nvSpPr>
        <p:spPr>
          <a:xfrm>
            <a:off x="7209051" y="2596420"/>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27" name="Oval 4"/>
          <p:cNvSpPr/>
          <p:nvPr/>
        </p:nvSpPr>
        <p:spPr>
          <a:xfrm>
            <a:off x="7342852" y="2854913"/>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WASTE</a:t>
            </a:r>
            <a:endParaRPr lang="en-US" sz="1400" b="1" kern="1200" dirty="0">
              <a:latin typeface="Arial" pitchFamily="34" charset="0"/>
              <a:cs typeface="Arial" pitchFamily="34" charset="0"/>
            </a:endParaRPr>
          </a:p>
        </p:txBody>
      </p:sp>
    </p:spTree>
    <p:extLst>
      <p:ext uri="{BB962C8B-B14F-4D97-AF65-F5344CB8AC3E}">
        <p14:creationId xmlns:p14="http://schemas.microsoft.com/office/powerpoint/2010/main" val="235883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5" grpId="0"/>
      <p:bldP spid="2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Documents and Settings\Norissa\Desktop\post-it-note.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69514" y="-381000"/>
            <a:ext cx="7288686" cy="7620112"/>
          </a:xfrm>
          <a:prstGeom prst="rect">
            <a:avLst/>
          </a:prstGeom>
          <a:noFill/>
        </p:spPr>
      </p:pic>
      <p:sp>
        <p:nvSpPr>
          <p:cNvPr id="3" name="Title 1"/>
          <p:cNvSpPr txBox="1">
            <a:spLocks/>
          </p:cNvSpPr>
          <p:nvPr/>
        </p:nvSpPr>
        <p:spPr>
          <a:xfrm rot="21375800">
            <a:off x="588337" y="876551"/>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latin typeface="Arial Narrow" pitchFamily="34" charset="0"/>
              </a:rPr>
              <a:t>BOTTLER VALUES</a:t>
            </a:r>
            <a:endParaRPr lang="en-US" b="1" dirty="0">
              <a:latin typeface="Arial Narrow" pitchFamily="34" charset="0"/>
            </a:endParaRPr>
          </a:p>
        </p:txBody>
      </p:sp>
      <p:sp>
        <p:nvSpPr>
          <p:cNvPr id="4" name="Content Placeholder 2"/>
          <p:cNvSpPr txBox="1">
            <a:spLocks/>
          </p:cNvSpPr>
          <p:nvPr/>
        </p:nvSpPr>
        <p:spPr>
          <a:xfrm rot="21360294">
            <a:off x="2055170" y="1870181"/>
            <a:ext cx="5720567" cy="4525963"/>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mj-lt"/>
              <a:buAutoNum type="arabicPeriod"/>
            </a:pPr>
            <a:r>
              <a:rPr lang="en-US" sz="4400" b="1" dirty="0" smtClean="0">
                <a:latin typeface="Arial" pitchFamily="34" charset="0"/>
                <a:cs typeface="Arial" pitchFamily="34" charset="0"/>
              </a:rPr>
              <a:t>Performance </a:t>
            </a:r>
            <a:r>
              <a:rPr lang="en-US" dirty="0" smtClean="0">
                <a:latin typeface="Arial" pitchFamily="34" charset="0"/>
                <a:cs typeface="Arial" pitchFamily="34" charset="0"/>
              </a:rPr>
              <a:t>(money, return)</a:t>
            </a:r>
          </a:p>
          <a:p>
            <a:pPr marL="457200" indent="-457200">
              <a:buFont typeface="+mj-lt"/>
              <a:buAutoNum type="arabicPeriod"/>
            </a:pPr>
            <a:endParaRPr lang="en-US" b="1" dirty="0" smtClean="0">
              <a:latin typeface="Arial" pitchFamily="34" charset="0"/>
              <a:cs typeface="Arial" pitchFamily="34" charset="0"/>
            </a:endParaRPr>
          </a:p>
          <a:p>
            <a:pPr marL="457200" indent="-457200">
              <a:buFont typeface="+mj-lt"/>
              <a:buAutoNum type="arabicPeriod"/>
            </a:pPr>
            <a:r>
              <a:rPr lang="en-US" sz="4400" b="1" dirty="0" smtClean="0">
                <a:latin typeface="Arial" pitchFamily="34" charset="0"/>
                <a:cs typeface="Arial" pitchFamily="34" charset="0"/>
              </a:rPr>
              <a:t>Brand value/recognition </a:t>
            </a:r>
            <a:r>
              <a:rPr lang="en-US" dirty="0" smtClean="0">
                <a:latin typeface="Arial" pitchFamily="34" charset="0"/>
                <a:cs typeface="Arial" pitchFamily="34" charset="0"/>
              </a:rPr>
              <a:t>(reputation, recognition)</a:t>
            </a:r>
            <a:endParaRPr lang="en-US" b="1" dirty="0" smtClean="0">
              <a:latin typeface="Arial" pitchFamily="34" charset="0"/>
              <a:cs typeface="Arial" pitchFamily="34" charset="0"/>
            </a:endParaRPr>
          </a:p>
          <a:p>
            <a:pPr marL="457200" indent="-457200">
              <a:buFont typeface="+mj-lt"/>
              <a:buAutoNum type="arabicPeriod"/>
            </a:pPr>
            <a:endParaRPr lang="en-US" sz="4400" b="1" dirty="0" smtClean="0">
              <a:latin typeface="Arial" pitchFamily="34" charset="0"/>
              <a:cs typeface="Arial" pitchFamily="34" charset="0"/>
            </a:endParaRPr>
          </a:p>
          <a:p>
            <a:pPr marL="457200" indent="-457200">
              <a:buFont typeface="+mj-lt"/>
              <a:buAutoNum type="arabicPeriod"/>
            </a:pPr>
            <a:r>
              <a:rPr lang="en-US" sz="4400" b="1" dirty="0" smtClean="0">
                <a:latin typeface="Arial" pitchFamily="34" charset="0"/>
                <a:cs typeface="Arial" pitchFamily="34" charset="0"/>
              </a:rPr>
              <a:t>What other bottlers are doing to succeed</a:t>
            </a:r>
            <a:endParaRPr lang="en-US" dirty="0" smtClean="0">
              <a:latin typeface="Arial" pitchFamily="34" charset="0"/>
              <a:cs typeface="Arial" pitchFamily="34" charset="0"/>
            </a:endParaRPr>
          </a:p>
          <a:p>
            <a:pPr marL="457200" indent="-457200">
              <a:buFont typeface="+mj-lt"/>
              <a:buAutoNum type="arabicPeriod"/>
            </a:pPr>
            <a:endParaRPr lang="en-US" b="1" dirty="0" smtClean="0">
              <a:latin typeface="Arial" pitchFamily="34" charset="0"/>
              <a:cs typeface="Arial" pitchFamily="34" charset="0"/>
            </a:endParaRPr>
          </a:p>
          <a:p>
            <a:pPr marL="457200" indent="-457200">
              <a:buFont typeface="+mj-lt"/>
              <a:buAutoNum type="arabicPeriod"/>
            </a:pPr>
            <a:r>
              <a:rPr lang="en-US" b="1" dirty="0" smtClean="0">
                <a:latin typeface="Arial" pitchFamily="34" charset="0"/>
                <a:cs typeface="Arial" pitchFamily="34" charset="0"/>
              </a:rPr>
              <a:t>Employee morale</a:t>
            </a:r>
          </a:p>
          <a:p>
            <a:pPr marL="457200" indent="-457200">
              <a:buFont typeface="+mj-lt"/>
              <a:buAutoNum type="arabicPeriod"/>
            </a:pPr>
            <a:r>
              <a:rPr lang="en-US" b="1" dirty="0" smtClean="0">
                <a:latin typeface="Arial" pitchFamily="34" charset="0"/>
                <a:cs typeface="Arial" pitchFamily="34" charset="0"/>
              </a:rPr>
              <a:t>Doing the right thing</a:t>
            </a:r>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83676691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Documents and Settings\Norissa\Desktop\post-it-note.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69514" y="-381000"/>
            <a:ext cx="7288686" cy="7620112"/>
          </a:xfrm>
          <a:prstGeom prst="rect">
            <a:avLst/>
          </a:prstGeom>
          <a:noFill/>
        </p:spPr>
      </p:pic>
      <p:sp>
        <p:nvSpPr>
          <p:cNvPr id="3" name="Title 1"/>
          <p:cNvSpPr txBox="1">
            <a:spLocks/>
          </p:cNvSpPr>
          <p:nvPr/>
        </p:nvSpPr>
        <p:spPr>
          <a:xfrm rot="21447795">
            <a:off x="588337" y="943562"/>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b="1" dirty="0" smtClean="0">
                <a:latin typeface="Arial Narrow" pitchFamily="34" charset="0"/>
              </a:rPr>
              <a:t>IMPORTANT SUGGESTIONS</a:t>
            </a:r>
            <a:endParaRPr lang="en-US" sz="4000" b="1" dirty="0">
              <a:latin typeface="Arial Narrow" pitchFamily="34" charset="0"/>
            </a:endParaRPr>
          </a:p>
        </p:txBody>
      </p:sp>
      <p:sp>
        <p:nvSpPr>
          <p:cNvPr id="4" name="Content Placeholder 2"/>
          <p:cNvSpPr txBox="1">
            <a:spLocks/>
          </p:cNvSpPr>
          <p:nvPr/>
        </p:nvSpPr>
        <p:spPr>
          <a:xfrm rot="21360294">
            <a:off x="2055170" y="2075572"/>
            <a:ext cx="5720567" cy="4525963"/>
          </a:xfrm>
          <a:prstGeom prst="rect">
            <a:avLst/>
          </a:prstGeom>
        </p:spPr>
        <p:txBody>
          <a:bodyPr>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latin typeface="Arial" pitchFamily="34" charset="0"/>
                <a:cs typeface="Arial" pitchFamily="34" charset="0"/>
              </a:rPr>
              <a:t>Communications</a:t>
            </a:r>
          </a:p>
          <a:p>
            <a:pPr lvl="1"/>
            <a:r>
              <a:rPr lang="en-US" dirty="0" smtClean="0">
                <a:latin typeface="Arial" pitchFamily="34" charset="0"/>
                <a:cs typeface="Arial" pitchFamily="34" charset="0"/>
              </a:rPr>
              <a:t>Information Flow </a:t>
            </a:r>
          </a:p>
          <a:p>
            <a:pPr lvl="1"/>
            <a:r>
              <a:rPr lang="en-US" dirty="0" smtClean="0">
                <a:latin typeface="Arial" pitchFamily="34" charset="0"/>
                <a:cs typeface="Arial" pitchFamily="34" charset="0"/>
              </a:rPr>
              <a:t>Current Channels  + Tactics</a:t>
            </a:r>
          </a:p>
          <a:p>
            <a:pPr lvl="1">
              <a:buFont typeface="Arial"/>
              <a:buNone/>
            </a:pPr>
            <a:endParaRPr lang="en-US" sz="2600" dirty="0" smtClean="0">
              <a:latin typeface="Arial" pitchFamily="34" charset="0"/>
              <a:cs typeface="Arial" pitchFamily="34" charset="0"/>
            </a:endParaRPr>
          </a:p>
          <a:p>
            <a:r>
              <a:rPr lang="en-US" dirty="0" smtClean="0">
                <a:latin typeface="Arial" pitchFamily="34" charset="0"/>
                <a:cs typeface="Arial" pitchFamily="34" charset="0"/>
              </a:rPr>
              <a:t>Partnership</a:t>
            </a:r>
          </a:p>
          <a:p>
            <a:pPr lvl="1"/>
            <a:r>
              <a:rPr lang="en-US" dirty="0" smtClean="0">
                <a:latin typeface="Arial" pitchFamily="34" charset="0"/>
                <a:cs typeface="Arial" pitchFamily="34" charset="0"/>
              </a:rPr>
              <a:t>More Recognition</a:t>
            </a:r>
          </a:p>
          <a:p>
            <a:pPr lvl="1"/>
            <a:r>
              <a:rPr lang="en-US" dirty="0" smtClean="0">
                <a:latin typeface="Arial" pitchFamily="34" charset="0"/>
                <a:cs typeface="Arial" pitchFamily="34" charset="0"/>
              </a:rPr>
              <a:t>More Support – WWF + KO</a:t>
            </a:r>
          </a:p>
          <a:p>
            <a:endParaRPr lang="en-US" dirty="0" smtClean="0">
              <a:latin typeface="Arial" pitchFamily="34" charset="0"/>
              <a:cs typeface="Arial" pitchFamily="34" charset="0"/>
            </a:endParaRPr>
          </a:p>
          <a:p>
            <a:r>
              <a:rPr lang="en-US" dirty="0" smtClean="0">
                <a:latin typeface="Arial" pitchFamily="34" charset="0"/>
                <a:cs typeface="Arial" pitchFamily="34" charset="0"/>
              </a:rPr>
              <a:t>Strategy</a:t>
            </a:r>
          </a:p>
          <a:p>
            <a:pPr lvl="1"/>
            <a:r>
              <a:rPr lang="en-US" dirty="0" smtClean="0">
                <a:latin typeface="Arial" pitchFamily="34" charset="0"/>
                <a:cs typeface="Arial" pitchFamily="34" charset="0"/>
              </a:rPr>
              <a:t>Include Bottlers in Strategy/Decision Making</a:t>
            </a:r>
          </a:p>
          <a:p>
            <a:pPr lvl="1"/>
            <a:r>
              <a:rPr lang="en-US" dirty="0" smtClean="0">
                <a:latin typeface="Arial" pitchFamily="34" charset="0"/>
                <a:cs typeface="Arial" pitchFamily="34" charset="0"/>
              </a:rPr>
              <a:t>Align Incentives/Priorities + Provide Awards </a:t>
            </a:r>
          </a:p>
          <a:p>
            <a:pPr lvl="1"/>
            <a:r>
              <a:rPr lang="en-US" dirty="0" smtClean="0">
                <a:latin typeface="Arial" pitchFamily="34" charset="0"/>
                <a:cs typeface="Arial" pitchFamily="34" charset="0"/>
              </a:rPr>
              <a:t>Provide Implementation Support After Audits &amp; Pilots</a:t>
            </a:r>
          </a:p>
          <a:p>
            <a:pPr>
              <a:buFont typeface="Arial"/>
              <a:buNone/>
            </a:pPr>
            <a:endParaRPr lang="en-US" dirty="0" smtClean="0">
              <a:latin typeface="Arial" pitchFamily="34" charset="0"/>
              <a:cs typeface="Arial" pitchFamily="34" charset="0"/>
            </a:endParaRPr>
          </a:p>
          <a:p>
            <a:r>
              <a:rPr lang="en-US" dirty="0" smtClean="0">
                <a:latin typeface="Arial" pitchFamily="34" charset="0"/>
                <a:cs typeface="Arial" pitchFamily="34" charset="0"/>
              </a:rPr>
              <a:t>And Much More…</a:t>
            </a:r>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516909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304800" y="228600"/>
            <a:ext cx="9144000" cy="6858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b="1" dirty="0" smtClean="0">
                <a:latin typeface="Arial Narrow" pitchFamily="34" charset="0"/>
                <a:ea typeface="+mj-ea"/>
                <a:cs typeface="Arial" pitchFamily="34" charset="0"/>
              </a:rPr>
              <a:t>TOP 10 ENERGY SAVING CHALLENGE</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2800" dirty="0" smtClean="0">
                <a:latin typeface="Arial Narrow" pitchFamily="34" charset="0"/>
                <a:ea typeface="+mj-ea"/>
                <a:cs typeface="Arial" pitchFamily="34" charset="0"/>
              </a:rPr>
              <a:t>GET SCORE &amp; CUSTOMIZED IMPROVEMENT PLAN</a:t>
            </a:r>
            <a:endParaRPr kumimoji="0" lang="en-US" sz="2800" i="0" u="none" strike="noStrike" kern="1200" cap="none" spc="0" normalizeH="0" baseline="0" noProof="0" dirty="0" smtClean="0">
              <a:ln>
                <a:noFill/>
              </a:ln>
              <a:solidFill>
                <a:schemeClr val="tx1"/>
              </a:solidFill>
              <a:effectLst/>
              <a:uLnTx/>
              <a:uFillTx/>
              <a:latin typeface="Arial Narrow" pitchFamily="34" charset="0"/>
              <a:ea typeface="+mj-ea"/>
              <a:cs typeface="Arial"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600" b="1" dirty="0" smtClean="0">
              <a:latin typeface="Georgia" pitchFamily="18" charset="0"/>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Georgia" pitchFamily="18" charset="0"/>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600" b="1" dirty="0" smtClean="0">
              <a:latin typeface="Georgia" pitchFamily="18" charset="0"/>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Georgia" pitchFamily="18" charset="0"/>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600" b="1" dirty="0" smtClean="0">
              <a:latin typeface="Georgia" pitchFamily="18" charset="0"/>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Georgia" pitchFamily="18" charset="0"/>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Georgia" pitchFamily="18" charset="0"/>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Georgia" pitchFamily="18" charset="0"/>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1"/>
                </a:solidFill>
                <a:effectLst/>
                <a:uLnTx/>
                <a:uFillTx/>
                <a:latin typeface="Georgia" pitchFamily="18" charset="0"/>
                <a:ea typeface="+mj-ea"/>
                <a:cs typeface="+mj-cs"/>
              </a:rPr>
              <a:t>      </a:t>
            </a:r>
            <a:endParaRPr kumimoji="0" lang="en-US" sz="3200" b="1" i="0" u="none" strike="noStrike" kern="1200" cap="none" spc="0" normalizeH="0" baseline="0" noProof="0" dirty="0">
              <a:ln>
                <a:noFill/>
              </a:ln>
              <a:solidFill>
                <a:schemeClr val="tx1"/>
              </a:solidFill>
              <a:effectLst/>
              <a:uLnTx/>
              <a:uFillTx/>
              <a:latin typeface="Georgia" pitchFamily="18" charset="0"/>
              <a:ea typeface="+mj-ea"/>
              <a:cs typeface="+mj-cs"/>
            </a:endParaRPr>
          </a:p>
        </p:txBody>
      </p:sp>
      <p:pic>
        <p:nvPicPr>
          <p:cNvPr id="6" name="Picture 5" descr="COKE_myplant_reporting_0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9200" y="1605456"/>
            <a:ext cx="6708494" cy="6858000"/>
          </a:xfrm>
          <a:prstGeom prst="rect">
            <a:avLst/>
          </a:prstGeom>
        </p:spPr>
      </p:pic>
      <p:cxnSp>
        <p:nvCxnSpPr>
          <p:cNvPr id="8" name="Straight Arrow Connector 7"/>
          <p:cNvCxnSpPr/>
          <p:nvPr/>
        </p:nvCxnSpPr>
        <p:spPr>
          <a:xfrm flipH="1">
            <a:off x="5975131" y="1245476"/>
            <a:ext cx="811924" cy="2680138"/>
          </a:xfrm>
          <a:prstGeom prst="straightConnector1">
            <a:avLst/>
          </a:prstGeom>
          <a:ln w="101600">
            <a:solidFill>
              <a:srgbClr val="E91C17"/>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14649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304800" y="228600"/>
            <a:ext cx="8610600" cy="6096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smtClean="0">
                <a:latin typeface="Arial Narrow" pitchFamily="34" charset="0"/>
                <a:ea typeface="+mj-ea"/>
                <a:cs typeface="Arial" pitchFamily="34" charset="0"/>
              </a:rPr>
              <a:t>SUITE OF TOOLS</a:t>
            </a:r>
            <a:r>
              <a:rPr lang="en-US" b="1" dirty="0" smtClean="0">
                <a:latin typeface="Arial Narrow" pitchFamily="34" charset="0"/>
                <a:ea typeface="+mj-ea"/>
                <a:cs typeface="Arial" pitchFamily="34" charset="0"/>
              </a:rPr>
              <a:t> </a:t>
            </a:r>
            <a:br>
              <a:rPr lang="en-US" b="1" dirty="0" smtClean="0">
                <a:latin typeface="Arial Narrow" pitchFamily="34" charset="0"/>
                <a:ea typeface="+mj-ea"/>
                <a:cs typeface="Arial" pitchFamily="34" charset="0"/>
              </a:rPr>
            </a:br>
            <a:r>
              <a:rPr lang="en-US" sz="2800" dirty="0" smtClean="0">
                <a:latin typeface="Arial" pitchFamily="34" charset="0"/>
                <a:ea typeface="+mj-ea"/>
                <a:cs typeface="Arial" pitchFamily="34" charset="0"/>
              </a:rPr>
              <a:t>IN 10 LANGUAGES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600" b="1" dirty="0" smtClean="0">
              <a:latin typeface="Arial" pitchFamily="34" charset="0"/>
              <a:ea typeface="+mj-ea"/>
              <a:cs typeface="Arial"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Georgia" pitchFamily="18" charset="0"/>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600" b="1" dirty="0" smtClean="0">
              <a:latin typeface="Georgia" pitchFamily="18" charset="0"/>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Georgia" pitchFamily="18" charset="0"/>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Georgia" pitchFamily="18" charset="0"/>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Georgia" pitchFamily="18" charset="0"/>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1"/>
                </a:solidFill>
                <a:effectLst/>
                <a:uLnTx/>
                <a:uFillTx/>
                <a:latin typeface="Georgia" pitchFamily="18" charset="0"/>
                <a:ea typeface="+mj-ea"/>
                <a:cs typeface="+mj-cs"/>
              </a:rPr>
              <a:t>      </a:t>
            </a:r>
            <a:endParaRPr kumimoji="0" lang="en-US" sz="3200" b="1" i="0" u="none" strike="noStrike" kern="1200" cap="none" spc="0" normalizeH="0" baseline="0" noProof="0" dirty="0">
              <a:ln>
                <a:noFill/>
              </a:ln>
              <a:solidFill>
                <a:schemeClr val="tx1"/>
              </a:solidFill>
              <a:effectLst/>
              <a:uLnTx/>
              <a:uFillTx/>
              <a:latin typeface="Georgia" pitchFamily="18" charset="0"/>
              <a:ea typeface="+mj-ea"/>
              <a:cs typeface="+mj-cs"/>
            </a:endParaRPr>
          </a:p>
        </p:txBody>
      </p:sp>
      <p:pic>
        <p:nvPicPr>
          <p:cNvPr id="8" name="Picture 7" descr="COKE_bestpracticetemplate_05.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62100" y="1357755"/>
            <a:ext cx="6096000" cy="10737025"/>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20128289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304800" y="228600"/>
            <a:ext cx="8610600" cy="6096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2800" dirty="0" smtClean="0">
                <a:latin typeface="Arial Narrow" pitchFamily="34" charset="0"/>
                <a:ea typeface="+mj-ea"/>
                <a:cs typeface="Arial" pitchFamily="34" charset="0"/>
              </a:rPr>
              <a:t>INCLUDING</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3600" b="1" dirty="0" smtClean="0">
                <a:latin typeface="Arial Narrow" pitchFamily="34" charset="0"/>
                <a:ea typeface="+mj-ea"/>
                <a:cs typeface="Arial" pitchFamily="34" charset="0"/>
              </a:rPr>
              <a:t>BOTTLER SPOTLIGHTS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Arial Narrow" pitchFamily="34" charset="0"/>
              <a:ea typeface="+mj-ea"/>
              <a:cs typeface="Arial"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600" b="1" dirty="0" smtClean="0">
              <a:latin typeface="Arial Narrow" pitchFamily="34" charset="0"/>
              <a:ea typeface="+mj-ea"/>
              <a:cs typeface="Arial"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Arial Narrow" pitchFamily="34" charset="0"/>
              <a:ea typeface="+mj-ea"/>
              <a:cs typeface="Arial"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3600" b="1" dirty="0" smtClean="0">
              <a:latin typeface="Arial Narrow" pitchFamily="34" charset="0"/>
              <a:ea typeface="+mj-ea"/>
              <a:cs typeface="Arial"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Arial Narrow" pitchFamily="34" charset="0"/>
              <a:ea typeface="+mj-ea"/>
              <a:cs typeface="Arial"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Arial Narrow" pitchFamily="34" charset="0"/>
              <a:ea typeface="+mj-ea"/>
              <a:cs typeface="Arial"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3600" b="1" i="0" u="none" strike="noStrike" kern="1200" cap="none" spc="0" normalizeH="0" baseline="0" noProof="0" dirty="0" smtClean="0">
              <a:ln>
                <a:noFill/>
              </a:ln>
              <a:solidFill>
                <a:schemeClr val="tx1"/>
              </a:solidFill>
              <a:effectLst/>
              <a:uLnTx/>
              <a:uFillTx/>
              <a:latin typeface="Arial Narrow" pitchFamily="34" charset="0"/>
              <a:ea typeface="+mj-ea"/>
              <a:cs typeface="Arial"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1"/>
                </a:solidFill>
                <a:effectLst/>
                <a:uLnTx/>
                <a:uFillTx/>
                <a:latin typeface="Arial Narrow" pitchFamily="34" charset="0"/>
                <a:ea typeface="+mj-ea"/>
                <a:cs typeface="Arial" pitchFamily="34" charset="0"/>
              </a:rPr>
              <a:t>      </a:t>
            </a:r>
            <a:endParaRPr kumimoji="0" lang="en-US" sz="3200" b="1" i="0" u="none" strike="noStrike" kern="1200" cap="none" spc="0" normalizeH="0" baseline="0" noProof="0" dirty="0">
              <a:ln>
                <a:noFill/>
              </a:ln>
              <a:solidFill>
                <a:schemeClr val="tx1"/>
              </a:solidFill>
              <a:effectLst/>
              <a:uLnTx/>
              <a:uFillTx/>
              <a:latin typeface="Arial Narrow" pitchFamily="34" charset="0"/>
              <a:ea typeface="+mj-ea"/>
              <a:cs typeface="Arial" pitchFamily="34" charset="0"/>
            </a:endParaRPr>
          </a:p>
        </p:txBody>
      </p:sp>
      <p:pic>
        <p:nvPicPr>
          <p:cNvPr id="6" name="Picture 5" descr="bottler spotlight template.JPG"/>
          <p:cNvPicPr>
            <a:picLocks noChangeAspect="1"/>
          </p:cNvPicPr>
          <p:nvPr/>
        </p:nvPicPr>
        <p:blipFill>
          <a:blip r:embed="rId3" cstate="print"/>
          <a:stretch>
            <a:fillRect/>
          </a:stretch>
        </p:blipFill>
        <p:spPr>
          <a:xfrm>
            <a:off x="1856253" y="1182414"/>
            <a:ext cx="5763745" cy="23240700"/>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37426698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96" y="567053"/>
            <a:ext cx="3994550" cy="772464"/>
          </a:xfrm>
        </p:spPr>
        <p:txBody>
          <a:bodyPr>
            <a:noAutofit/>
          </a:bodyPr>
          <a:lstStyle/>
          <a:p>
            <a:r>
              <a:rPr lang="en-US" sz="4000" dirty="0" smtClean="0">
                <a:solidFill>
                  <a:schemeClr val="tx1"/>
                </a:solidFill>
                <a:latin typeface="Arial Narrow" pitchFamily="34" charset="0"/>
              </a:rPr>
              <a:t>INSPIRING THROUGH INNOVATION</a:t>
            </a:r>
            <a:endParaRPr lang="en-US" sz="4000" dirty="0">
              <a:solidFill>
                <a:schemeClr val="tx1"/>
              </a:solidFill>
              <a:latin typeface="Arial Narrow" pitchFamily="34" charset="0"/>
            </a:endParaRPr>
          </a:p>
        </p:txBody>
      </p:sp>
      <p:sp>
        <p:nvSpPr>
          <p:cNvPr id="7" name="Content Placeholder 2"/>
          <p:cNvSpPr>
            <a:spLocks noGrp="1"/>
          </p:cNvSpPr>
          <p:nvPr>
            <p:ph idx="1"/>
          </p:nvPr>
        </p:nvSpPr>
        <p:spPr>
          <a:xfrm>
            <a:off x="63214" y="2309889"/>
            <a:ext cx="3453212" cy="4007681"/>
          </a:xfrm>
        </p:spPr>
        <p:txBody>
          <a:bodyPr>
            <a:normAutofit lnSpcReduction="10000"/>
          </a:bodyPr>
          <a:lstStyle/>
          <a:p>
            <a:pPr marL="0" indent="0">
              <a:buNone/>
            </a:pPr>
            <a:r>
              <a:rPr lang="en-US" dirty="0" smtClean="0">
                <a:latin typeface="Arial" pitchFamily="34" charset="0"/>
                <a:cs typeface="Arial" pitchFamily="34" charset="0"/>
              </a:rPr>
              <a:t>In 2012, Coca-Cola </a:t>
            </a:r>
            <a:r>
              <a:rPr lang="en-US" dirty="0" err="1">
                <a:latin typeface="Arial" pitchFamily="34" charset="0"/>
                <a:cs typeface="Arial" pitchFamily="34" charset="0"/>
              </a:rPr>
              <a:t>Icecek’s</a:t>
            </a:r>
            <a:r>
              <a:rPr lang="en-US" dirty="0">
                <a:latin typeface="Arial" pitchFamily="34" charset="0"/>
                <a:cs typeface="Arial" pitchFamily="34" charset="0"/>
              </a:rPr>
              <a:t> Izmir bottling plant </a:t>
            </a:r>
            <a:r>
              <a:rPr lang="en-US" dirty="0" smtClean="0">
                <a:latin typeface="Arial" pitchFamily="34" charset="0"/>
                <a:cs typeface="Arial" pitchFamily="34" charset="0"/>
              </a:rPr>
              <a:t>became the first of Coca-Cola’s bottling facilities to complete the Top 10 Energy Saving Challenge.</a:t>
            </a:r>
          </a:p>
          <a:p>
            <a:pPr marL="0" indent="0">
              <a:buNone/>
            </a:pPr>
            <a:endParaRPr lang="en-US" dirty="0" smtClean="0">
              <a:latin typeface="Arial" pitchFamily="34" charset="0"/>
              <a:cs typeface="Arial" pitchFamily="34" charset="0"/>
            </a:endParaRPr>
          </a:p>
          <a:p>
            <a:pPr marL="0" indent="0">
              <a:buNone/>
            </a:pPr>
            <a:r>
              <a:rPr lang="en-US" dirty="0" smtClean="0">
                <a:latin typeface="Arial" pitchFamily="34" charset="0"/>
                <a:cs typeface="Arial" pitchFamily="34" charset="0"/>
              </a:rPr>
              <a:t>Through innovation, the plant has achieved an energy use ratio 19% below 2006 levels.</a:t>
            </a:r>
          </a:p>
          <a:p>
            <a:pPr marL="0" indent="0">
              <a:buNone/>
            </a:pPr>
            <a:endParaRPr lang="en-US" dirty="0">
              <a:latin typeface="Arial" pitchFamily="34" charset="0"/>
              <a:cs typeface="Arial" pitchFamily="34" charset="0"/>
            </a:endParaRPr>
          </a:p>
          <a:p>
            <a:pPr marL="0" indent="0">
              <a:buNone/>
            </a:pPr>
            <a:r>
              <a:rPr lang="en-US" dirty="0" smtClean="0">
                <a:latin typeface="Arial" pitchFamily="34" charset="0"/>
                <a:cs typeface="Arial" pitchFamily="34" charset="0"/>
              </a:rPr>
              <a:t>The </a:t>
            </a:r>
            <a:r>
              <a:rPr lang="en-US" dirty="0">
                <a:latin typeface="Arial" pitchFamily="34" charset="0"/>
                <a:cs typeface="Arial" pitchFamily="34" charset="0"/>
              </a:rPr>
              <a:t>successes achieved at </a:t>
            </a:r>
            <a:r>
              <a:rPr lang="en-US" dirty="0" smtClean="0">
                <a:latin typeface="Arial" pitchFamily="34" charset="0"/>
                <a:cs typeface="Arial" pitchFamily="34" charset="0"/>
              </a:rPr>
              <a:t>Izmir have </a:t>
            </a:r>
            <a:r>
              <a:rPr lang="en-US" dirty="0">
                <a:latin typeface="Arial" pitchFamily="34" charset="0"/>
                <a:cs typeface="Arial" pitchFamily="34" charset="0"/>
              </a:rPr>
              <a:t>been mirrored by </a:t>
            </a:r>
            <a:r>
              <a:rPr lang="en-US" dirty="0" smtClean="0">
                <a:latin typeface="Arial" pitchFamily="34" charset="0"/>
                <a:cs typeface="Arial" pitchFamily="34" charset="0"/>
              </a:rPr>
              <a:t>7 additional </a:t>
            </a:r>
            <a:r>
              <a:rPr lang="en-US" dirty="0" err="1">
                <a:latin typeface="Arial" pitchFamily="34" charset="0"/>
                <a:cs typeface="Arial" pitchFamily="34" charset="0"/>
              </a:rPr>
              <a:t>Icecek</a:t>
            </a:r>
            <a:r>
              <a:rPr lang="en-US" dirty="0">
                <a:latin typeface="Arial" pitchFamily="34" charset="0"/>
                <a:cs typeface="Arial" pitchFamily="34" charset="0"/>
              </a:rPr>
              <a:t> plants, earning the group a Platinum Certificate from the </a:t>
            </a:r>
            <a:r>
              <a:rPr lang="en-US" dirty="0" smtClean="0">
                <a:latin typeface="Arial" pitchFamily="34" charset="0"/>
                <a:cs typeface="Arial" pitchFamily="34" charset="0"/>
              </a:rPr>
              <a:t>partnership.</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grpSp>
        <p:nvGrpSpPr>
          <p:cNvPr id="10" name="Group 9"/>
          <p:cNvGrpSpPr/>
          <p:nvPr/>
        </p:nvGrpSpPr>
        <p:grpSpPr>
          <a:xfrm>
            <a:off x="3452644" y="141890"/>
            <a:ext cx="5691356" cy="6559606"/>
            <a:chOff x="4648368" y="104100"/>
            <a:chExt cx="5292800" cy="6140781"/>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8368" y="104100"/>
              <a:ext cx="5175504" cy="6140781"/>
            </a:xfrm>
            <a:prstGeom prst="rect">
              <a:avLst/>
            </a:prstGeom>
          </p:spPr>
        </p:pic>
        <p:sp>
          <p:nvSpPr>
            <p:cNvPr id="8" name="TextBox 7"/>
            <p:cNvSpPr txBox="1"/>
            <p:nvPr/>
          </p:nvSpPr>
          <p:spPr>
            <a:xfrm>
              <a:off x="8100645" y="6027181"/>
              <a:ext cx="1840523" cy="215443"/>
            </a:xfrm>
            <a:prstGeom prst="rect">
              <a:avLst/>
            </a:prstGeom>
            <a:noFill/>
          </p:spPr>
          <p:txBody>
            <a:bodyPr wrap="square" rtlCol="0">
              <a:spAutoFit/>
            </a:bodyPr>
            <a:lstStyle/>
            <a:p>
              <a:pPr algn="r"/>
              <a:r>
                <a:rPr lang="en-US" sz="900" dirty="0" smtClean="0">
                  <a:solidFill>
                    <a:schemeClr val="bg1"/>
                  </a:solidFill>
                </a:rPr>
                <a:t>© </a:t>
              </a:r>
              <a:r>
                <a:rPr lang="en-US" sz="900" dirty="0" err="1" smtClean="0">
                  <a:solidFill>
                    <a:schemeClr val="bg1"/>
                  </a:solidFill>
                </a:rPr>
                <a:t>Mutlu</a:t>
              </a:r>
              <a:r>
                <a:rPr lang="en-US" sz="900" dirty="0" smtClean="0">
                  <a:solidFill>
                    <a:schemeClr val="bg1"/>
                  </a:solidFill>
                </a:rPr>
                <a:t> </a:t>
              </a:r>
              <a:r>
                <a:rPr lang="en-US" sz="900" dirty="0" err="1" smtClean="0">
                  <a:solidFill>
                    <a:schemeClr val="bg1"/>
                  </a:solidFill>
                </a:rPr>
                <a:t>Babacan</a:t>
              </a:r>
              <a:endParaRPr lang="en-US" sz="900" dirty="0">
                <a:solidFill>
                  <a:schemeClr val="bg1"/>
                </a:solidFill>
              </a:endParaRPr>
            </a:p>
          </p:txBody>
        </p:sp>
      </p:grpSp>
    </p:spTree>
    <p:extLst>
      <p:ext uri="{BB962C8B-B14F-4D97-AF65-F5344CB8AC3E}">
        <p14:creationId xmlns:p14="http://schemas.microsoft.com/office/powerpoint/2010/main" val="56865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0" y="1517006"/>
            <a:ext cx="9144000" cy="1976799"/>
          </a:xfrm>
          <a:prstGeom prst="roundRect">
            <a:avLst>
              <a:gd name="adj" fmla="val 0"/>
            </a:avLst>
          </a:prstGeom>
          <a:gradFill flip="none" rotWithShape="1">
            <a:gsLst>
              <a:gs pos="0">
                <a:srgbClr val="CF1C20"/>
              </a:gs>
              <a:gs pos="100000">
                <a:srgbClr val="FF3F3A"/>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23" y="219405"/>
            <a:ext cx="4572000" cy="4572000"/>
          </a:xfrm>
          <a:prstGeom prst="rect">
            <a:avLst/>
          </a:prstGeom>
        </p:spPr>
      </p:pic>
      <p:sp>
        <p:nvSpPr>
          <p:cNvPr id="6" name="TextBox 5"/>
          <p:cNvSpPr txBox="1"/>
          <p:nvPr/>
        </p:nvSpPr>
        <p:spPr>
          <a:xfrm>
            <a:off x="5033451" y="2163760"/>
            <a:ext cx="3873481" cy="646331"/>
          </a:xfrm>
          <a:prstGeom prst="rect">
            <a:avLst/>
          </a:prstGeom>
          <a:noFill/>
        </p:spPr>
        <p:txBody>
          <a:bodyPr wrap="square" rtlCol="0">
            <a:spAutoFit/>
          </a:bodyPr>
          <a:lstStyle/>
          <a:p>
            <a:pPr>
              <a:lnSpc>
                <a:spcPct val="80000"/>
              </a:lnSpc>
            </a:pPr>
            <a:r>
              <a:rPr lang="en-US" sz="4500" dirty="0" smtClean="0">
                <a:solidFill>
                  <a:schemeClr val="bg1"/>
                </a:solidFill>
                <a:latin typeface="Arial"/>
                <a:cs typeface="Arial"/>
              </a:rPr>
              <a:t>Distribution</a:t>
            </a:r>
          </a:p>
        </p:txBody>
      </p:sp>
    </p:spTree>
    <p:extLst>
      <p:ext uri="{BB962C8B-B14F-4D97-AF65-F5344CB8AC3E}">
        <p14:creationId xmlns:p14="http://schemas.microsoft.com/office/powerpoint/2010/main" val="62773107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9" name="Picture 8" descr="truck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883" y="-27455"/>
            <a:ext cx="1693117" cy="1693117"/>
          </a:xfrm>
          <a:prstGeom prst="rect">
            <a:avLst/>
          </a:prstGeom>
        </p:spPr>
      </p:pic>
      <p:sp>
        <p:nvSpPr>
          <p:cNvPr id="11" name="Rounded Rectangle 1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58362" y="145570"/>
            <a:ext cx="7271138" cy="929485"/>
          </a:xfrm>
          <a:prstGeom prst="rect">
            <a:avLst/>
          </a:prstGeom>
          <a:noFill/>
        </p:spPr>
        <p:txBody>
          <a:bodyPr wrap="square" rtlCol="0">
            <a:spAutoFit/>
          </a:bodyPr>
          <a:lstStyle/>
          <a:p>
            <a:pPr>
              <a:lnSpc>
                <a:spcPct val="80000"/>
              </a:lnSpc>
            </a:pPr>
            <a:r>
              <a:rPr lang="en-US" sz="4000" b="1" dirty="0" smtClean="0">
                <a:latin typeface="Arial Narrow" pitchFamily="34" charset="0"/>
                <a:cs typeface="Arial"/>
              </a:rPr>
              <a:t>PRINCIPAL CHALLENGES</a:t>
            </a:r>
          </a:p>
          <a:p>
            <a:pPr>
              <a:lnSpc>
                <a:spcPct val="80000"/>
              </a:lnSpc>
            </a:pPr>
            <a:r>
              <a:rPr lang="en-US" sz="2800" dirty="0" smtClean="0">
                <a:latin typeface="Arial Narrow" pitchFamily="34" charset="0"/>
                <a:cs typeface="Arial"/>
              </a:rPr>
              <a:t>IN DISTRIBUTION</a:t>
            </a:r>
          </a:p>
        </p:txBody>
      </p:sp>
      <p:grpSp>
        <p:nvGrpSpPr>
          <p:cNvPr id="7" name="Group 6"/>
          <p:cNvGrpSpPr/>
          <p:nvPr/>
        </p:nvGrpSpPr>
        <p:grpSpPr>
          <a:xfrm>
            <a:off x="1879627" y="2596422"/>
            <a:ext cx="1765101" cy="1765101"/>
            <a:chOff x="2165449" y="606"/>
            <a:chExt cx="1765101" cy="1765101"/>
          </a:xfrm>
        </p:grpSpPr>
        <p:sp>
          <p:nvSpPr>
            <p:cNvPr id="8" name="Oval 7"/>
            <p:cNvSpPr/>
            <p:nvPr/>
          </p:nvSpPr>
          <p:spPr>
            <a:xfrm>
              <a:off x="2165449" y="606"/>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10" name="Oval 4"/>
            <p:cNvSpPr/>
            <p:nvPr/>
          </p:nvSpPr>
          <p:spPr>
            <a:xfrm>
              <a:off x="2299250" y="259099"/>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FUEL USE</a:t>
              </a:r>
              <a:endParaRPr lang="en-US" sz="1400" b="1" kern="1200" dirty="0">
                <a:latin typeface="Arial" pitchFamily="34" charset="0"/>
                <a:cs typeface="Arial" pitchFamily="34" charset="0"/>
              </a:endParaRPr>
            </a:p>
          </p:txBody>
        </p:sp>
      </p:grpSp>
      <p:sp>
        <p:nvSpPr>
          <p:cNvPr id="15" name="Oval 14"/>
          <p:cNvSpPr/>
          <p:nvPr/>
        </p:nvSpPr>
        <p:spPr>
          <a:xfrm>
            <a:off x="3644728" y="2596421"/>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16" name="Oval 4"/>
          <p:cNvSpPr/>
          <p:nvPr/>
        </p:nvSpPr>
        <p:spPr>
          <a:xfrm>
            <a:off x="3778529" y="2854914"/>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LOGISTICS/ EFFICIENCY</a:t>
            </a:r>
            <a:endParaRPr lang="en-US" sz="1400" b="1" kern="1200" dirty="0">
              <a:latin typeface="Arial" pitchFamily="34" charset="0"/>
              <a:cs typeface="Arial" pitchFamily="34" charset="0"/>
            </a:endParaRPr>
          </a:p>
        </p:txBody>
      </p:sp>
      <p:sp>
        <p:nvSpPr>
          <p:cNvPr id="17" name="Oval 16"/>
          <p:cNvSpPr/>
          <p:nvPr/>
        </p:nvSpPr>
        <p:spPr>
          <a:xfrm>
            <a:off x="5409829" y="2596422"/>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18" name="Oval 4"/>
          <p:cNvSpPr/>
          <p:nvPr/>
        </p:nvSpPr>
        <p:spPr>
          <a:xfrm>
            <a:off x="5543630" y="2854915"/>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TIME = MONEY</a:t>
            </a:r>
            <a:endParaRPr lang="en-US" sz="1400" b="1" kern="1200" dirty="0">
              <a:latin typeface="Arial" pitchFamily="34" charset="0"/>
              <a:cs typeface="Arial" pitchFamily="34" charset="0"/>
            </a:endParaRPr>
          </a:p>
        </p:txBody>
      </p:sp>
    </p:spTree>
    <p:extLst>
      <p:ext uri="{BB962C8B-B14F-4D97-AF65-F5344CB8AC3E}">
        <p14:creationId xmlns:p14="http://schemas.microsoft.com/office/powerpoint/2010/main" val="195630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2" name="TextBox 1"/>
          <p:cNvSpPr txBox="1"/>
          <p:nvPr/>
        </p:nvSpPr>
        <p:spPr>
          <a:xfrm>
            <a:off x="855133" y="1935858"/>
            <a:ext cx="7298267" cy="2062103"/>
          </a:xfrm>
          <a:prstGeom prst="rect">
            <a:avLst/>
          </a:prstGeom>
          <a:noFill/>
        </p:spPr>
        <p:txBody>
          <a:bodyPr wrap="square" rtlCol="0">
            <a:spAutoFit/>
          </a:bodyPr>
          <a:lstStyle/>
          <a:p>
            <a:pPr algn="ctr"/>
            <a:r>
              <a:rPr lang="en-US" sz="3200" dirty="0">
                <a:solidFill>
                  <a:schemeClr val="bg1">
                    <a:lumMod val="50000"/>
                  </a:schemeClr>
                </a:solidFill>
                <a:latin typeface="Arial" pitchFamily="34" charset="0"/>
                <a:cs typeface="Arial" pitchFamily="34" charset="0"/>
              </a:rPr>
              <a:t>Idling just 5 minutes a day puts up to 300 pounds of carbon dioxide and other air toxics into the atmosphere each year</a:t>
            </a:r>
            <a:r>
              <a:rPr lang="en-US" sz="3200" dirty="0">
                <a:solidFill>
                  <a:schemeClr val="bg1">
                    <a:lumMod val="50000"/>
                  </a:schemeClr>
                </a:solidFill>
              </a:rPr>
              <a:t>. </a:t>
            </a:r>
            <a:endParaRPr lang="en-US" dirty="0" smtClean="0">
              <a:solidFill>
                <a:schemeClr val="bg1">
                  <a:lumMod val="50000"/>
                </a:schemeClr>
              </a:solidFill>
              <a:latin typeface="Arial Narrow" pitchFamily="34" charset="0"/>
            </a:endParaRPr>
          </a:p>
        </p:txBody>
      </p:sp>
      <p:pic>
        <p:nvPicPr>
          <p:cNvPr id="9" name="Picture 8" descr="truck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883" y="-27455"/>
            <a:ext cx="1693117" cy="1693117"/>
          </a:xfrm>
          <a:prstGeom prst="rect">
            <a:avLst/>
          </a:prstGeom>
        </p:spPr>
      </p:pic>
      <p:pic>
        <p:nvPicPr>
          <p:cNvPr id="3075" name="Picture 3" descr="C:\Users\N\Desktop\ups_logo.gi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19733" y="4316650"/>
            <a:ext cx="1414444" cy="16864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N\Desktop\images.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79690" y="4502690"/>
            <a:ext cx="2218482" cy="1314375"/>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N\Desktop\walmart-logo.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47829" y="4841187"/>
            <a:ext cx="2489199" cy="6883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a:latin typeface="Arial Narrow" pitchFamily="34" charset="0"/>
                <a:cs typeface="Arial"/>
              </a:rPr>
              <a:t>PRACTICE</a:t>
            </a:r>
          </a:p>
          <a:p>
            <a:pPr>
              <a:lnSpc>
                <a:spcPct val="80000"/>
              </a:lnSpc>
            </a:pPr>
            <a:r>
              <a:rPr lang="en-US" sz="4000" b="1" dirty="0" smtClean="0">
                <a:latin typeface="Arial Narrow" pitchFamily="34" charset="0"/>
                <a:cs typeface="Arial"/>
              </a:rPr>
              <a:t>NO IDLING POLICY</a:t>
            </a:r>
          </a:p>
        </p:txBody>
      </p:sp>
      <p:sp>
        <p:nvSpPr>
          <p:cNvPr id="11" name="Rounded Rectangle 1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44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2033272"/>
            <a:ext cx="8305132" cy="3094139"/>
          </a:xfrm>
          <a:prstGeom prst="rect">
            <a:avLst/>
          </a:prstGeom>
        </p:spPr>
      </p:pic>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9" name="Picture 8" descr="truck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50883" y="-27455"/>
            <a:ext cx="1693117" cy="1693117"/>
          </a:xfrm>
          <a:prstGeom prst="rect">
            <a:avLst/>
          </a:prstGeom>
        </p:spPr>
      </p:pic>
      <p:sp>
        <p:nvSpPr>
          <p:cNvPr id="10" name="TextBox 9"/>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CCE BIOGAS TRUCKS</a:t>
            </a:r>
          </a:p>
        </p:txBody>
      </p:sp>
      <p:sp>
        <p:nvSpPr>
          <p:cNvPr id="11" name="Rounded Rectangle 1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48979" y="1674903"/>
            <a:ext cx="8642930" cy="4397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6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7589065" y="-960886"/>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grpSp>
        <p:nvGrpSpPr>
          <p:cNvPr id="2" name="Group 1"/>
          <p:cNvGrpSpPr/>
          <p:nvPr/>
        </p:nvGrpSpPr>
        <p:grpSpPr>
          <a:xfrm>
            <a:off x="-16480" y="3000023"/>
            <a:ext cx="9172735" cy="3589571"/>
            <a:chOff x="-17226" y="1863169"/>
            <a:chExt cx="9172735" cy="3589571"/>
          </a:xfrm>
        </p:grpSpPr>
        <p:sp>
          <p:nvSpPr>
            <p:cNvPr id="66" name="Round Same Side Corner Rectangle 65"/>
            <p:cNvSpPr/>
            <p:nvPr/>
          </p:nvSpPr>
          <p:spPr bwMode="auto">
            <a:xfrm>
              <a:off x="-17226" y="1863169"/>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69" name="Oval 68"/>
            <p:cNvSpPr>
              <a:spLocks noChangeArrowheads="1"/>
            </p:cNvSpPr>
            <p:nvPr/>
          </p:nvSpPr>
          <p:spPr bwMode="auto">
            <a:xfrm>
              <a:off x="37236" y="1947438"/>
              <a:ext cx="1693288" cy="1693288"/>
            </a:xfrm>
            <a:prstGeom prst="ellipse">
              <a:avLst/>
            </a:prstGeom>
            <a:solidFill>
              <a:schemeClr val="bg1">
                <a:lumMod val="85000"/>
              </a:schemeClr>
            </a:solidFill>
            <a:ln w="19050" cmpd="sng">
              <a:solidFill>
                <a:schemeClr val="bg1"/>
              </a:solidFill>
            </a:ln>
          </p:spPr>
          <p:txBody>
            <a:bodyPr lIns="0" tIns="0" rIns="0" bIns="0"/>
            <a:lstStyle/>
            <a:p>
              <a:pPr algn="ctr"/>
              <a:endParaRPr lang="en-US" sz="6000" dirty="0">
                <a:solidFill>
                  <a:schemeClr val="bg1"/>
                </a:solidFill>
                <a:latin typeface="Arial"/>
                <a:cs typeface="Arial"/>
              </a:endParaRPr>
            </a:p>
          </p:txBody>
        </p:sp>
        <p:sp>
          <p:nvSpPr>
            <p:cNvPr id="86" name="Round Same Side Corner Rectangle 85"/>
            <p:cNvSpPr/>
            <p:nvPr/>
          </p:nvSpPr>
          <p:spPr bwMode="auto">
            <a:xfrm>
              <a:off x="1825405" y="1863169"/>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87" name="Oval 86"/>
            <p:cNvSpPr>
              <a:spLocks noChangeArrowheads="1"/>
            </p:cNvSpPr>
            <p:nvPr/>
          </p:nvSpPr>
          <p:spPr bwMode="auto">
            <a:xfrm>
              <a:off x="1879867"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90" name="Round Same Side Corner Rectangle 89"/>
            <p:cNvSpPr/>
            <p:nvPr/>
          </p:nvSpPr>
          <p:spPr bwMode="auto">
            <a:xfrm>
              <a:off x="3668036" y="1863169"/>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91" name="Oval 90"/>
            <p:cNvSpPr>
              <a:spLocks noChangeArrowheads="1"/>
            </p:cNvSpPr>
            <p:nvPr/>
          </p:nvSpPr>
          <p:spPr bwMode="auto">
            <a:xfrm>
              <a:off x="3722498"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97" name="Round Same Side Corner Rectangle 96"/>
            <p:cNvSpPr/>
            <p:nvPr/>
          </p:nvSpPr>
          <p:spPr bwMode="auto">
            <a:xfrm>
              <a:off x="5510667" y="1863169"/>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99" name="Oval 98"/>
            <p:cNvSpPr>
              <a:spLocks noChangeArrowheads="1"/>
            </p:cNvSpPr>
            <p:nvPr/>
          </p:nvSpPr>
          <p:spPr bwMode="auto">
            <a:xfrm>
              <a:off x="5565129"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103" name="Round Same Side Corner Rectangle 102"/>
            <p:cNvSpPr/>
            <p:nvPr/>
          </p:nvSpPr>
          <p:spPr bwMode="auto">
            <a:xfrm>
              <a:off x="7353296" y="1863169"/>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104" name="Oval 103"/>
            <p:cNvSpPr>
              <a:spLocks noChangeArrowheads="1"/>
            </p:cNvSpPr>
            <p:nvPr/>
          </p:nvSpPr>
          <p:spPr bwMode="auto">
            <a:xfrm>
              <a:off x="7407758"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60" name="TextBox 59"/>
            <p:cNvSpPr txBox="1">
              <a:spLocks noChangeArrowheads="1"/>
            </p:cNvSpPr>
            <p:nvPr/>
          </p:nvSpPr>
          <p:spPr bwMode="auto">
            <a:xfrm>
              <a:off x="62894" y="4035757"/>
              <a:ext cx="1662358" cy="8992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bg1"/>
                  </a:solidFill>
                  <a:effectLst/>
                  <a:uLnTx/>
                  <a:uFillTx/>
                  <a:latin typeface="Arial"/>
                  <a:cs typeface="Arial"/>
                </a:rPr>
                <a:t>27%</a:t>
              </a:r>
              <a:r>
                <a:rPr kumimoji="0" lang="en-US" sz="3000" b="1" i="0" u="none" strike="noStrike" kern="0" cap="none" spc="0" normalizeH="0" noProof="0" dirty="0" smtClean="0">
                  <a:ln>
                    <a:noFill/>
                  </a:ln>
                  <a:solidFill>
                    <a:schemeClr val="bg1"/>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noProof="0" dirty="0" smtClean="0">
                  <a:ln>
                    <a:noFill/>
                  </a:ln>
                  <a:solidFill>
                    <a:schemeClr val="bg1">
                      <a:lumMod val="50000"/>
                    </a:schemeClr>
                  </a:solidFill>
                  <a:effectLst/>
                  <a:uLnTx/>
                  <a:uFillTx/>
                  <a:latin typeface="Arial"/>
                  <a:cs typeface="Arial"/>
                </a:rPr>
                <a:t>SOIL EMISSIONS AND FERTILIZER</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6" name="TextBox 45"/>
            <p:cNvSpPr txBox="1">
              <a:spLocks noChangeArrowheads="1"/>
            </p:cNvSpPr>
            <p:nvPr/>
          </p:nvSpPr>
          <p:spPr bwMode="auto">
            <a:xfrm>
              <a:off x="1888573" y="4035757"/>
              <a:ext cx="1683554"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dirty="0" smtClean="0">
                  <a:solidFill>
                    <a:srgbClr val="FFFFFF"/>
                  </a:solidFill>
                  <a:latin typeface="Arial"/>
                  <a:cs typeface="Arial"/>
                </a:rPr>
                <a:t>11</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DIESEL</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7" name="TextBox 46"/>
            <p:cNvSpPr txBox="1">
              <a:spLocks noChangeArrowheads="1"/>
            </p:cNvSpPr>
            <p:nvPr/>
          </p:nvSpPr>
          <p:spPr bwMode="auto">
            <a:xfrm>
              <a:off x="3668036" y="4035757"/>
              <a:ext cx="1802213" cy="8992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FFFFFF"/>
                  </a:solidFill>
                  <a:latin typeface="Arial"/>
                  <a:cs typeface="Arial"/>
                </a:rPr>
                <a:t>4</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BEET TRANSPORT</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8" name="TextBox 47"/>
            <p:cNvSpPr txBox="1">
              <a:spLocks noChangeArrowheads="1"/>
            </p:cNvSpPr>
            <p:nvPr/>
          </p:nvSpPr>
          <p:spPr bwMode="auto">
            <a:xfrm>
              <a:off x="5579917" y="4035757"/>
              <a:ext cx="1675186"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FFFFFF"/>
                  </a:solidFill>
                  <a:latin typeface="Arial"/>
                  <a:cs typeface="Arial"/>
                </a:rPr>
                <a:t>57</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FUEL</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9" name="TextBox 48"/>
            <p:cNvSpPr txBox="1">
              <a:spLocks noChangeArrowheads="1"/>
            </p:cNvSpPr>
            <p:nvPr/>
          </p:nvSpPr>
          <p:spPr bwMode="auto">
            <a:xfrm>
              <a:off x="7430270" y="4035757"/>
              <a:ext cx="1675186"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FFFFFF"/>
                  </a:solidFill>
                  <a:latin typeface="Arial"/>
                  <a:cs typeface="Arial"/>
                </a:rPr>
                <a:t>1</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TRANSPORT</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pic>
          <p:nvPicPr>
            <p:cNvPr id="10" name="Picture 9" descr="coke icon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2358" y="2220835"/>
              <a:ext cx="8600883" cy="1085016"/>
            </a:xfrm>
            <a:prstGeom prst="rect">
              <a:avLst/>
            </a:prstGeom>
          </p:spPr>
        </p:pic>
      </p:grpSp>
      <p:sp>
        <p:nvSpPr>
          <p:cNvPr id="29" name="Rectangle 28"/>
          <p:cNvSpPr/>
          <p:nvPr/>
        </p:nvSpPr>
        <p:spPr>
          <a:xfrm>
            <a:off x="135470" y="1663459"/>
            <a:ext cx="5926667" cy="523220"/>
          </a:xfrm>
          <a:prstGeom prst="rect">
            <a:avLst/>
          </a:prstGeom>
        </p:spPr>
        <p:txBody>
          <a:bodyPr wrap="square">
            <a:spAutoFit/>
          </a:bodyPr>
          <a:lstStyle/>
          <a:p>
            <a:r>
              <a:rPr lang="en-US" sz="2800" b="1" dirty="0" smtClean="0">
                <a:latin typeface="Arial Narrow" pitchFamily="34" charset="0"/>
              </a:rPr>
              <a:t>WHY?</a:t>
            </a:r>
          </a:p>
        </p:txBody>
      </p:sp>
      <p:sp>
        <p:nvSpPr>
          <p:cNvPr id="3" name="Down Arrow 2"/>
          <p:cNvSpPr/>
          <p:nvPr/>
        </p:nvSpPr>
        <p:spPr>
          <a:xfrm>
            <a:off x="626533" y="2186679"/>
            <a:ext cx="508000" cy="759712"/>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158362" y="145570"/>
            <a:ext cx="8603970" cy="127419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PRACTICE</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BETTER FARM PRACTICE</a:t>
            </a:r>
          </a:p>
          <a:p>
            <a:pPr>
              <a:lnSpc>
                <a:spcPct val="80000"/>
              </a:lnSpc>
            </a:pPr>
            <a:r>
              <a:rPr lang="en-US" sz="2800" dirty="0" smtClean="0">
                <a:latin typeface="Arial Narrow" pitchFamily="34" charset="0"/>
                <a:cs typeface="Arial"/>
              </a:rPr>
              <a:t>FERTILIZERS AND SOIL</a:t>
            </a:r>
          </a:p>
        </p:txBody>
      </p:sp>
      <p:sp>
        <p:nvSpPr>
          <p:cNvPr id="30" name="Rounded Rectangle 29"/>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pic>
        <p:nvPicPr>
          <p:cNvPr id="31" name="Picture 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58100" y="52101"/>
            <a:ext cx="1421954" cy="1421954"/>
          </a:xfrm>
          <a:prstGeom prst="rect">
            <a:avLst/>
          </a:prstGeom>
        </p:spPr>
      </p:pic>
    </p:spTree>
    <p:extLst>
      <p:ext uri="{BB962C8B-B14F-4D97-AF65-F5344CB8AC3E}">
        <p14:creationId xmlns:p14="http://schemas.microsoft.com/office/powerpoint/2010/main" val="5424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2" name="TextBox 1"/>
          <p:cNvSpPr txBox="1"/>
          <p:nvPr/>
        </p:nvSpPr>
        <p:spPr>
          <a:xfrm>
            <a:off x="5215467" y="3769465"/>
            <a:ext cx="3691466" cy="3108543"/>
          </a:xfrm>
          <a:prstGeom prst="rect">
            <a:avLst/>
          </a:prstGeom>
          <a:noFill/>
        </p:spPr>
        <p:txBody>
          <a:bodyPr wrap="square" rtlCol="0">
            <a:spAutoFit/>
          </a:bodyPr>
          <a:lstStyle/>
          <a:p>
            <a:pPr algn="ctr"/>
            <a:r>
              <a:rPr lang="en-US" sz="3200" b="1" dirty="0" smtClean="0">
                <a:latin typeface="Arial Narrow" pitchFamily="34" charset="0"/>
              </a:rPr>
              <a:t>5 MILLION LTRS FUEL</a:t>
            </a:r>
          </a:p>
          <a:p>
            <a:pPr algn="ctr"/>
            <a:endParaRPr lang="en-US" sz="3200" b="1" dirty="0" smtClean="0">
              <a:latin typeface="Arial Narrow" pitchFamily="34" charset="0"/>
            </a:endParaRPr>
          </a:p>
          <a:p>
            <a:pPr algn="ctr"/>
            <a:r>
              <a:rPr lang="en-US" sz="3200" b="1" dirty="0" smtClean="0">
                <a:latin typeface="Arial Narrow" pitchFamily="34" charset="0"/>
              </a:rPr>
              <a:t>500,000 M TONS CARBON</a:t>
            </a:r>
          </a:p>
          <a:p>
            <a:pPr algn="ctr"/>
            <a:endParaRPr lang="en-US" dirty="0">
              <a:latin typeface="Arial Narrow" pitchFamily="34" charset="0"/>
            </a:endParaRPr>
          </a:p>
          <a:p>
            <a:pPr algn="ctr"/>
            <a:endParaRPr lang="en-US" dirty="0" smtClean="0">
              <a:latin typeface="Arial Narrow" pitchFamily="34" charset="0"/>
            </a:endParaRPr>
          </a:p>
        </p:txBody>
      </p:sp>
      <p:pic>
        <p:nvPicPr>
          <p:cNvPr id="9" name="Picture 8" descr="truck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883" y="-27455"/>
            <a:ext cx="1693117" cy="1693117"/>
          </a:xfrm>
          <a:prstGeom prst="rect">
            <a:avLst/>
          </a:prstGeom>
        </p:spPr>
      </p:pic>
      <p:pic>
        <p:nvPicPr>
          <p:cNvPr id="2050" name="Picture 2" descr="C:\Users\N\Desktop\ab-inbev_logo_detail.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25845" y="1325002"/>
            <a:ext cx="4476750" cy="19526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58362" y="4015685"/>
            <a:ext cx="4183859" cy="2246769"/>
          </a:xfrm>
          <a:prstGeom prst="rect">
            <a:avLst/>
          </a:prstGeom>
          <a:noFill/>
        </p:spPr>
        <p:txBody>
          <a:bodyPr wrap="square" rtlCol="0">
            <a:spAutoFit/>
          </a:bodyPr>
          <a:lstStyle/>
          <a:p>
            <a:pPr algn="ctr"/>
            <a:r>
              <a:rPr lang="en-US" sz="3200" b="1" dirty="0" smtClean="0">
                <a:latin typeface="Arial Narrow" pitchFamily="34" charset="0"/>
              </a:rPr>
              <a:t>SHARED FLEET LOGISTICS</a:t>
            </a:r>
          </a:p>
          <a:p>
            <a:pPr algn="ctr"/>
            <a:r>
              <a:rPr lang="en-US" sz="2000" dirty="0" smtClean="0">
                <a:latin typeface="Arial" pitchFamily="34" charset="0"/>
                <a:cs typeface="Arial" pitchFamily="34" charset="0"/>
              </a:rPr>
              <a:t>Started with 6 shared routes Sara Lee, Unilever, </a:t>
            </a:r>
            <a:r>
              <a:rPr lang="en-US" sz="2000" dirty="0" err="1" smtClean="0">
                <a:latin typeface="Arial" pitchFamily="34" charset="0"/>
                <a:cs typeface="Arial" pitchFamily="34" charset="0"/>
              </a:rPr>
              <a:t>Sadia</a:t>
            </a:r>
            <a:r>
              <a:rPr lang="en-US" sz="2000" dirty="0" smtClean="0">
                <a:latin typeface="Arial" pitchFamily="34" charset="0"/>
                <a:cs typeface="Arial" pitchFamily="34" charset="0"/>
              </a:rPr>
              <a:t>, etc.</a:t>
            </a:r>
          </a:p>
          <a:p>
            <a:pPr algn="ctr"/>
            <a:endParaRPr lang="en-US" dirty="0">
              <a:latin typeface="Arial Narrow" pitchFamily="34" charset="0"/>
            </a:endParaRPr>
          </a:p>
          <a:p>
            <a:pPr algn="ctr"/>
            <a:endParaRPr lang="en-US" dirty="0" smtClean="0">
              <a:latin typeface="Arial Narrow" pitchFamily="34" charset="0"/>
            </a:endParaRPr>
          </a:p>
        </p:txBody>
      </p:sp>
      <p:sp>
        <p:nvSpPr>
          <p:cNvPr id="3" name="Right Arrow 2"/>
          <p:cNvSpPr/>
          <p:nvPr/>
        </p:nvSpPr>
        <p:spPr>
          <a:xfrm>
            <a:off x="4504267" y="4709164"/>
            <a:ext cx="711200" cy="57573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a:latin typeface="Arial Narrow" pitchFamily="34" charset="0"/>
                <a:cs typeface="Arial"/>
              </a:rPr>
              <a:t>PRACTICE</a:t>
            </a:r>
          </a:p>
          <a:p>
            <a:pPr>
              <a:lnSpc>
                <a:spcPct val="80000"/>
              </a:lnSpc>
            </a:pPr>
            <a:r>
              <a:rPr lang="en-US" sz="4000" b="1" dirty="0" smtClean="0">
                <a:latin typeface="Arial Narrow" pitchFamily="34" charset="0"/>
                <a:cs typeface="Arial"/>
              </a:rPr>
              <a:t>INBEV SHARED LOGISTICS</a:t>
            </a:r>
          </a:p>
        </p:txBody>
      </p:sp>
      <p:sp>
        <p:nvSpPr>
          <p:cNvPr id="12" name="Rounded Rectangle 11"/>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25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9" name="Picture 8" descr="truck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883" y="-27455"/>
            <a:ext cx="1693117" cy="1693117"/>
          </a:xfrm>
          <a:prstGeom prst="rect">
            <a:avLst/>
          </a:prstGeom>
        </p:spPr>
      </p:pic>
      <p:sp>
        <p:nvSpPr>
          <p:cNvPr id="11" name="TextBox 10"/>
          <p:cNvSpPr txBox="1"/>
          <p:nvPr/>
        </p:nvSpPr>
        <p:spPr>
          <a:xfrm>
            <a:off x="158362" y="145570"/>
            <a:ext cx="8603970" cy="880241"/>
          </a:xfrm>
          <a:prstGeom prst="rect">
            <a:avLst/>
          </a:prstGeom>
          <a:noFill/>
        </p:spPr>
        <p:txBody>
          <a:bodyPr wrap="square" rtlCol="0">
            <a:spAutoFit/>
          </a:bodyPr>
          <a:lstStyle/>
          <a:p>
            <a:pPr>
              <a:lnSpc>
                <a:spcPct val="80000"/>
              </a:lnSpc>
            </a:pPr>
            <a:r>
              <a:rPr lang="en-US" sz="2800" dirty="0">
                <a:latin typeface="Arial Narrow" pitchFamily="34" charset="0"/>
                <a:cs typeface="Arial"/>
              </a:rPr>
              <a:t>PRACTICE</a:t>
            </a:r>
          </a:p>
          <a:p>
            <a:pPr>
              <a:lnSpc>
                <a:spcPct val="80000"/>
              </a:lnSpc>
            </a:pPr>
            <a:r>
              <a:rPr lang="en-US" sz="3600" b="1" dirty="0" smtClean="0">
                <a:latin typeface="Arial Narrow" pitchFamily="34" charset="0"/>
                <a:cs typeface="Arial"/>
              </a:rPr>
              <a:t>UNILEVER STREAMLINES LOGISTICS</a:t>
            </a:r>
          </a:p>
        </p:txBody>
      </p:sp>
      <p:sp>
        <p:nvSpPr>
          <p:cNvPr id="12" name="Rounded Rectangle 11"/>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Isosceles Triangle 3">
            <a:hlinkClick r:id="rId4"/>
          </p:cNvPr>
          <p:cNvSpPr/>
          <p:nvPr/>
        </p:nvSpPr>
        <p:spPr>
          <a:xfrm rot="5400000">
            <a:off x="7191109" y="3133325"/>
            <a:ext cx="976746" cy="665019"/>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34282" y="1975087"/>
            <a:ext cx="5452129" cy="29814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55865" y="1527589"/>
            <a:ext cx="1657399" cy="894995"/>
          </a:xfrm>
          <a:prstGeom prst="rect">
            <a:avLst/>
          </a:prstGeom>
        </p:spPr>
      </p:pic>
      <p:sp>
        <p:nvSpPr>
          <p:cNvPr id="7" name="TextBox 6"/>
          <p:cNvSpPr txBox="1"/>
          <p:nvPr/>
        </p:nvSpPr>
        <p:spPr>
          <a:xfrm>
            <a:off x="519545" y="5339163"/>
            <a:ext cx="8464896" cy="646331"/>
          </a:xfrm>
          <a:prstGeom prst="rect">
            <a:avLst/>
          </a:prstGeom>
          <a:noFill/>
        </p:spPr>
        <p:txBody>
          <a:bodyPr wrap="square" rtlCol="0">
            <a:spAutoFit/>
          </a:bodyPr>
          <a:lstStyle/>
          <a:p>
            <a:pPr algn="ctr"/>
            <a:r>
              <a:rPr lang="en-US" dirty="0" smtClean="0">
                <a:latin typeface="Arial" pitchFamily="34" charset="0"/>
                <a:cs typeface="Arial" pitchFamily="34" charset="0"/>
              </a:rPr>
              <a:t>Logistics  software system through 12-hub  network,</a:t>
            </a:r>
          </a:p>
          <a:p>
            <a:pPr algn="ctr"/>
            <a:r>
              <a:rPr lang="en-US" dirty="0" smtClean="0">
                <a:latin typeface="Arial" pitchFamily="34" charset="0"/>
                <a:cs typeface="Arial" pitchFamily="34" charset="0"/>
              </a:rPr>
              <a:t>Removes </a:t>
            </a:r>
            <a:r>
              <a:rPr lang="en-US" dirty="0">
                <a:latin typeface="Arial" pitchFamily="34" charset="0"/>
                <a:cs typeface="Arial" pitchFamily="34" charset="0"/>
              </a:rPr>
              <a:t>175 million km in Europe alone (</a:t>
            </a:r>
            <a:r>
              <a:rPr lang="en-US" dirty="0" smtClean="0">
                <a:latin typeface="Arial" pitchFamily="34" charset="0"/>
                <a:cs typeface="Arial" pitchFamily="34" charset="0"/>
              </a:rPr>
              <a:t>2013- 2015) </a:t>
            </a:r>
            <a:endParaRPr lang="en-US" dirty="0">
              <a:latin typeface="Arial" pitchFamily="34" charset="0"/>
              <a:cs typeface="Arial" pitchFamily="34" charset="0"/>
            </a:endParaRPr>
          </a:p>
        </p:txBody>
      </p:sp>
    </p:spTree>
    <p:extLst>
      <p:ext uri="{BB962C8B-B14F-4D97-AF65-F5344CB8AC3E}">
        <p14:creationId xmlns:p14="http://schemas.microsoft.com/office/powerpoint/2010/main" val="274623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pic>
        <p:nvPicPr>
          <p:cNvPr id="9" name="Picture 8" descr="truck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0883" y="-27455"/>
            <a:ext cx="1693117" cy="1693117"/>
          </a:xfrm>
          <a:prstGeom prst="rect">
            <a:avLst/>
          </a:prstGeom>
        </p:spPr>
      </p:pic>
      <p:sp>
        <p:nvSpPr>
          <p:cNvPr id="4" name="Rectangle 3"/>
          <p:cNvSpPr/>
          <p:nvPr/>
        </p:nvSpPr>
        <p:spPr>
          <a:xfrm>
            <a:off x="301244" y="4346556"/>
            <a:ext cx="8679407" cy="1815882"/>
          </a:xfrm>
          <a:prstGeom prst="rect">
            <a:avLst/>
          </a:prstGeom>
        </p:spPr>
        <p:txBody>
          <a:bodyPr wrap="square">
            <a:spAutoFit/>
          </a:bodyPr>
          <a:lstStyle/>
          <a:p>
            <a:r>
              <a:rPr lang="en-US" sz="2800" b="1" dirty="0" smtClean="0">
                <a:solidFill>
                  <a:srgbClr val="CF1C20"/>
                </a:solidFill>
                <a:latin typeface="Arial Narrow"/>
                <a:cs typeface="Arial" pitchFamily="34" charset="0"/>
              </a:rPr>
              <a:t>RESULTS</a:t>
            </a:r>
          </a:p>
          <a:p>
            <a:pPr marL="285750" indent="-285750">
              <a:buFont typeface="Wingdings" pitchFamily="2" charset="2"/>
              <a:buChar char="ü"/>
            </a:pPr>
            <a:r>
              <a:rPr lang="en-US" dirty="0" smtClean="0">
                <a:latin typeface="Arial" pitchFamily="34" charset="0"/>
                <a:cs typeface="Arial" pitchFamily="34" charset="0"/>
              </a:rPr>
              <a:t>&gt;40 perfect </a:t>
            </a:r>
            <a:r>
              <a:rPr lang="en-US" dirty="0">
                <a:latin typeface="Arial" pitchFamily="34" charset="0"/>
                <a:cs typeface="Arial" pitchFamily="34" charset="0"/>
              </a:rPr>
              <a:t>pallet </a:t>
            </a:r>
            <a:r>
              <a:rPr lang="en-US" dirty="0" smtClean="0">
                <a:latin typeface="Arial" pitchFamily="34" charset="0"/>
                <a:cs typeface="Arial" pitchFamily="34" charset="0"/>
              </a:rPr>
              <a:t>projects</a:t>
            </a:r>
          </a:p>
          <a:p>
            <a:pPr marL="285750" indent="-285750">
              <a:buFont typeface="Wingdings" pitchFamily="2" charset="2"/>
              <a:buChar char="ü"/>
            </a:pPr>
            <a:r>
              <a:rPr lang="en-US" b="1" dirty="0" smtClean="0">
                <a:latin typeface="Arial" pitchFamily="34" charset="0"/>
                <a:cs typeface="Arial" pitchFamily="34" charset="0"/>
                <a:sym typeface="Symbol"/>
              </a:rPr>
              <a:t></a:t>
            </a:r>
            <a:r>
              <a:rPr lang="en-US" dirty="0" smtClean="0">
                <a:latin typeface="Arial" pitchFamily="34" charset="0"/>
                <a:cs typeface="Arial" pitchFamily="34" charset="0"/>
                <a:sym typeface="Symbol"/>
              </a:rPr>
              <a:t> </a:t>
            </a:r>
            <a:r>
              <a:rPr lang="en-US" dirty="0" smtClean="0">
                <a:latin typeface="Arial" pitchFamily="34" charset="0"/>
                <a:cs typeface="Arial" pitchFamily="34" charset="0"/>
              </a:rPr>
              <a:t>diesel </a:t>
            </a:r>
            <a:r>
              <a:rPr lang="en-US" dirty="0">
                <a:latin typeface="Arial" pitchFamily="34" charset="0"/>
                <a:cs typeface="Arial" pitchFamily="34" charset="0"/>
              </a:rPr>
              <a:t>fuel </a:t>
            </a:r>
            <a:r>
              <a:rPr lang="en-US" dirty="0" smtClean="0">
                <a:latin typeface="Arial" pitchFamily="34" charset="0"/>
                <a:cs typeface="Arial" pitchFamily="34" charset="0"/>
              </a:rPr>
              <a:t>380,000+ gallons</a:t>
            </a:r>
          </a:p>
          <a:p>
            <a:pPr marL="342900" indent="-342900">
              <a:buFont typeface="Wingdings" pitchFamily="2" charset="2"/>
              <a:buChar char="ü"/>
            </a:pPr>
            <a:r>
              <a:rPr lang="en-US" sz="2400" b="1" dirty="0" smtClean="0">
                <a:latin typeface="Arial" pitchFamily="34" charset="0"/>
                <a:cs typeface="Arial" pitchFamily="34" charset="0"/>
              </a:rPr>
              <a:t>Saved 2 </a:t>
            </a:r>
            <a:r>
              <a:rPr lang="en-US" sz="2400" b="1" dirty="0">
                <a:latin typeface="Arial" pitchFamily="34" charset="0"/>
                <a:cs typeface="Arial" pitchFamily="34" charset="0"/>
              </a:rPr>
              <a:t>million </a:t>
            </a:r>
            <a:r>
              <a:rPr lang="en-US" sz="2400" b="1" dirty="0" smtClean="0">
                <a:latin typeface="Arial" pitchFamily="34" charset="0"/>
                <a:cs typeface="Arial" pitchFamily="34" charset="0"/>
              </a:rPr>
              <a:t>miles (enough </a:t>
            </a:r>
            <a:r>
              <a:rPr lang="en-US" sz="2400" b="1" dirty="0">
                <a:latin typeface="Arial" pitchFamily="34" charset="0"/>
                <a:cs typeface="Arial" pitchFamily="34" charset="0"/>
              </a:rPr>
              <a:t>to circle the Earth 80 </a:t>
            </a:r>
            <a:r>
              <a:rPr lang="en-US" sz="2400" b="1" dirty="0" smtClean="0">
                <a:latin typeface="Arial" pitchFamily="34" charset="0"/>
                <a:cs typeface="Arial" pitchFamily="34" charset="0"/>
              </a:rPr>
              <a:t>times)</a:t>
            </a:r>
            <a:endParaRPr lang="en-US" sz="2400" b="1" dirty="0">
              <a:latin typeface="Arial" pitchFamily="34" charset="0"/>
              <a:cs typeface="Arial" pitchFamily="34" charset="0"/>
            </a:endParaRPr>
          </a:p>
        </p:txBody>
      </p:sp>
      <p:sp>
        <p:nvSpPr>
          <p:cNvPr id="10" name="TextBox 9"/>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a:latin typeface="Arial Narrow" pitchFamily="34" charset="0"/>
                <a:cs typeface="Arial"/>
              </a:rPr>
              <a:t>PRACTICE</a:t>
            </a:r>
          </a:p>
          <a:p>
            <a:pPr>
              <a:lnSpc>
                <a:spcPct val="80000"/>
              </a:lnSpc>
            </a:pPr>
            <a:r>
              <a:rPr lang="en-US" sz="4000" b="1" dirty="0" smtClean="0">
                <a:latin typeface="Arial Narrow" pitchFamily="34" charset="0"/>
                <a:cs typeface="Arial"/>
              </a:rPr>
              <a:t>PERFECT PALLET DESIGN</a:t>
            </a:r>
          </a:p>
        </p:txBody>
      </p:sp>
      <p:sp>
        <p:nvSpPr>
          <p:cNvPr id="14" name="Rounded Rectangle 13"/>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C:\Users\N\Desktop\287263-New_Pallet_Design_Emerges_from_Molding_Breakthrough_LARG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98197" y="1295400"/>
            <a:ext cx="4076700" cy="3057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6229" y="6023938"/>
            <a:ext cx="5143500" cy="276999"/>
          </a:xfrm>
          <a:prstGeom prst="rect">
            <a:avLst/>
          </a:prstGeom>
          <a:noFill/>
        </p:spPr>
        <p:txBody>
          <a:bodyPr wrap="square" rtlCol="0">
            <a:spAutoFit/>
          </a:bodyPr>
          <a:lstStyle/>
          <a:p>
            <a:pPr algn="r"/>
            <a:r>
              <a:rPr lang="en-US" sz="1200" i="1" dirty="0" smtClean="0">
                <a:solidFill>
                  <a:schemeClr val="bg1">
                    <a:lumMod val="50000"/>
                  </a:schemeClr>
                </a:solidFill>
              </a:rPr>
              <a:t>*Picture is illustrative, not actual pallet used.</a:t>
            </a:r>
            <a:endParaRPr lang="en-US" sz="1200" i="1" dirty="0">
              <a:solidFill>
                <a:schemeClr val="bg1">
                  <a:lumMod val="50000"/>
                </a:schemeClr>
              </a:solidFill>
            </a:endParaRPr>
          </a:p>
        </p:txBody>
      </p:sp>
    </p:spTree>
    <p:extLst>
      <p:ext uri="{BB962C8B-B14F-4D97-AF65-F5344CB8AC3E}">
        <p14:creationId xmlns:p14="http://schemas.microsoft.com/office/powerpoint/2010/main" val="264676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Desktop\auto-coolant-bottle_10842536_250x250-250x25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82800" y="1418596"/>
            <a:ext cx="4635217" cy="4635217"/>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2" name="TextBox 1"/>
          <p:cNvSpPr txBox="1"/>
          <p:nvPr/>
        </p:nvSpPr>
        <p:spPr>
          <a:xfrm>
            <a:off x="3928559" y="5587981"/>
            <a:ext cx="3691466" cy="1138773"/>
          </a:xfrm>
          <a:prstGeom prst="rect">
            <a:avLst/>
          </a:prstGeom>
          <a:noFill/>
        </p:spPr>
        <p:txBody>
          <a:bodyPr wrap="square" rtlCol="0">
            <a:spAutoFit/>
          </a:bodyPr>
          <a:lstStyle/>
          <a:p>
            <a:pPr algn="ctr"/>
            <a:r>
              <a:rPr lang="en-US" sz="3200" b="1" dirty="0" smtClean="0">
                <a:solidFill>
                  <a:schemeClr val="tx2"/>
                </a:solidFill>
                <a:latin typeface="Arial Narrow" pitchFamily="34" charset="0"/>
              </a:rPr>
              <a:t>61% GHG</a:t>
            </a:r>
          </a:p>
          <a:p>
            <a:pPr algn="ctr"/>
            <a:endParaRPr lang="en-US" dirty="0">
              <a:latin typeface="Arial Narrow" pitchFamily="34" charset="0"/>
            </a:endParaRPr>
          </a:p>
          <a:p>
            <a:pPr algn="ctr"/>
            <a:endParaRPr lang="en-US" dirty="0" smtClean="0">
              <a:latin typeface="Arial Narrow" pitchFamily="34" charset="0"/>
            </a:endParaRPr>
          </a:p>
        </p:txBody>
      </p:sp>
      <p:pic>
        <p:nvPicPr>
          <p:cNvPr id="9" name="Picture 8" descr="truck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50883" y="-27455"/>
            <a:ext cx="1693117" cy="1693117"/>
          </a:xfrm>
          <a:prstGeom prst="rect">
            <a:avLst/>
          </a:prstGeom>
        </p:spPr>
      </p:pic>
      <p:sp>
        <p:nvSpPr>
          <p:cNvPr id="10" name="TextBox 9"/>
          <p:cNvSpPr txBox="1"/>
          <p:nvPr/>
        </p:nvSpPr>
        <p:spPr>
          <a:xfrm>
            <a:off x="1185329" y="5355545"/>
            <a:ext cx="4183859" cy="1231106"/>
          </a:xfrm>
          <a:prstGeom prst="rect">
            <a:avLst/>
          </a:prstGeom>
          <a:noFill/>
        </p:spPr>
        <p:txBody>
          <a:bodyPr wrap="square" rtlCol="0">
            <a:spAutoFit/>
          </a:bodyPr>
          <a:lstStyle/>
          <a:p>
            <a:pPr algn="ctr"/>
            <a:r>
              <a:rPr lang="en-US" sz="2800" b="1" dirty="0" smtClean="0">
                <a:solidFill>
                  <a:schemeClr val="tx2"/>
                </a:solidFill>
                <a:latin typeface="Arial Narrow" pitchFamily="34" charset="0"/>
              </a:rPr>
              <a:t>BIODIESEL </a:t>
            </a:r>
            <a:br>
              <a:rPr lang="en-US" sz="2800" b="1" dirty="0" smtClean="0">
                <a:solidFill>
                  <a:schemeClr val="tx2"/>
                </a:solidFill>
                <a:latin typeface="Arial Narrow" pitchFamily="34" charset="0"/>
              </a:rPr>
            </a:br>
            <a:r>
              <a:rPr lang="en-US" sz="2800" b="1" dirty="0" smtClean="0">
                <a:solidFill>
                  <a:schemeClr val="tx2"/>
                </a:solidFill>
                <a:latin typeface="Arial Narrow" pitchFamily="34" charset="0"/>
              </a:rPr>
              <a:t>WASTE</a:t>
            </a:r>
            <a:endParaRPr lang="en-US" sz="1600" dirty="0">
              <a:solidFill>
                <a:schemeClr val="tx2"/>
              </a:solidFill>
              <a:latin typeface="Arial Narrow" pitchFamily="34" charset="0"/>
            </a:endParaRPr>
          </a:p>
          <a:p>
            <a:pPr algn="ctr"/>
            <a:endParaRPr lang="en-US" dirty="0" smtClean="0">
              <a:latin typeface="Arial Narrow" pitchFamily="34" charset="0"/>
            </a:endParaRPr>
          </a:p>
        </p:txBody>
      </p:sp>
      <p:sp>
        <p:nvSpPr>
          <p:cNvPr id="3" name="Right Arrow 2"/>
          <p:cNvSpPr/>
          <p:nvPr/>
        </p:nvSpPr>
        <p:spPr>
          <a:xfrm>
            <a:off x="4199467" y="5615500"/>
            <a:ext cx="711200" cy="57573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220135" y="1087737"/>
            <a:ext cx="5926667" cy="1077218"/>
          </a:xfrm>
          <a:prstGeom prst="rect">
            <a:avLst/>
          </a:prstGeom>
        </p:spPr>
        <p:txBody>
          <a:bodyPr wrap="square">
            <a:spAutoFit/>
          </a:bodyPr>
          <a:lstStyle/>
          <a:p>
            <a:r>
              <a:rPr lang="en-US" sz="2800" b="1" dirty="0" smtClean="0">
                <a:solidFill>
                  <a:srgbClr val="C00000"/>
                </a:solidFill>
                <a:latin typeface="Arial Narrow" pitchFamily="34" charset="0"/>
              </a:rPr>
              <a:t>PROBLEM</a:t>
            </a:r>
          </a:p>
          <a:p>
            <a:r>
              <a:rPr lang="en-US" dirty="0" smtClean="0">
                <a:latin typeface="Arial" pitchFamily="34" charset="0"/>
                <a:cs typeface="Arial" pitchFamily="34" charset="0"/>
              </a:rPr>
              <a:t>Coolant </a:t>
            </a:r>
            <a:r>
              <a:rPr lang="en-US" dirty="0">
                <a:latin typeface="Arial" pitchFamily="34" charset="0"/>
                <a:cs typeface="Arial" pitchFamily="34" charset="0"/>
              </a:rPr>
              <a:t>(propylene glycol) in our engines and machinery is a significant contributor to </a:t>
            </a:r>
            <a:r>
              <a:rPr lang="en-US" dirty="0" smtClean="0">
                <a:latin typeface="Arial" pitchFamily="34" charset="0"/>
                <a:cs typeface="Arial" pitchFamily="34" charset="0"/>
              </a:rPr>
              <a:t>GHGs</a:t>
            </a:r>
            <a:endParaRPr lang="en-US" dirty="0">
              <a:latin typeface="Arial" pitchFamily="34" charset="0"/>
              <a:cs typeface="Arial" pitchFamily="34" charset="0"/>
            </a:endParaRPr>
          </a:p>
        </p:txBody>
      </p:sp>
      <p:sp>
        <p:nvSpPr>
          <p:cNvPr id="11" name="TextBox 10"/>
          <p:cNvSpPr txBox="1"/>
          <p:nvPr/>
        </p:nvSpPr>
        <p:spPr>
          <a:xfrm>
            <a:off x="158362" y="151422"/>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PRACTICE: ADM CREATES</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PLANT-BASED COOLANT</a:t>
            </a:r>
          </a:p>
        </p:txBody>
      </p:sp>
      <p:sp>
        <p:nvSpPr>
          <p:cNvPr id="12" name="Rounded Rectangle 11"/>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7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0" y="1849946"/>
            <a:ext cx="9144000" cy="3280855"/>
          </a:xfrm>
          <a:prstGeom prst="roundRect">
            <a:avLst>
              <a:gd name="adj" fmla="val 0"/>
            </a:avLst>
          </a:prstGeom>
          <a:gradFill flip="none" rotWithShape="1">
            <a:gsLst>
              <a:gs pos="0">
                <a:srgbClr val="CF1C20"/>
              </a:gs>
              <a:gs pos="100000">
                <a:srgbClr val="FF3F3A"/>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23" y="219405"/>
            <a:ext cx="4572000" cy="4572000"/>
          </a:xfrm>
          <a:prstGeom prst="rect">
            <a:avLst/>
          </a:prstGeom>
        </p:spPr>
      </p:pic>
      <p:sp>
        <p:nvSpPr>
          <p:cNvPr id="6" name="TextBox 5"/>
          <p:cNvSpPr txBox="1"/>
          <p:nvPr/>
        </p:nvSpPr>
        <p:spPr>
          <a:xfrm>
            <a:off x="5033451" y="2096028"/>
            <a:ext cx="4110549" cy="2603790"/>
          </a:xfrm>
          <a:prstGeom prst="rect">
            <a:avLst/>
          </a:prstGeom>
          <a:noFill/>
        </p:spPr>
        <p:txBody>
          <a:bodyPr wrap="square" rtlCol="0">
            <a:spAutoFit/>
          </a:bodyPr>
          <a:lstStyle/>
          <a:p>
            <a:pPr>
              <a:lnSpc>
                <a:spcPct val="80000"/>
              </a:lnSpc>
            </a:pPr>
            <a:r>
              <a:rPr lang="en-US" sz="2800" dirty="0" smtClean="0">
                <a:solidFill>
                  <a:schemeClr val="bg1"/>
                </a:solidFill>
                <a:latin typeface="Arial"/>
                <a:cs typeface="Arial"/>
              </a:rPr>
              <a:t>If you’re not looking at reducing fuel and carbon in distribution….</a:t>
            </a:r>
            <a:endParaRPr lang="en-US" sz="2800" dirty="0">
              <a:solidFill>
                <a:schemeClr val="bg1"/>
              </a:solidFill>
              <a:latin typeface="Arial"/>
              <a:cs typeface="Arial"/>
            </a:endParaRPr>
          </a:p>
          <a:p>
            <a:pPr>
              <a:lnSpc>
                <a:spcPct val="80000"/>
              </a:lnSpc>
            </a:pPr>
            <a:r>
              <a:rPr lang="en-US" sz="4000" dirty="0">
                <a:solidFill>
                  <a:schemeClr val="bg1"/>
                </a:solidFill>
                <a:latin typeface="Arial"/>
                <a:cs typeface="Arial"/>
              </a:rPr>
              <a:t>m</a:t>
            </a:r>
            <a:r>
              <a:rPr lang="en-US" sz="4000" dirty="0" smtClean="0">
                <a:solidFill>
                  <a:schemeClr val="bg1"/>
                </a:solidFill>
                <a:latin typeface="Arial"/>
                <a:cs typeface="Arial"/>
              </a:rPr>
              <a:t>ore than carbon is going up in smoke.</a:t>
            </a:r>
          </a:p>
        </p:txBody>
      </p:sp>
      <p:sp>
        <p:nvSpPr>
          <p:cNvPr id="5" name="Rectangle 4"/>
          <p:cNvSpPr/>
          <p:nvPr/>
        </p:nvSpPr>
        <p:spPr>
          <a:xfrm>
            <a:off x="1015891" y="5456543"/>
            <a:ext cx="7112217" cy="1077218"/>
          </a:xfrm>
          <a:prstGeom prst="rect">
            <a:avLst/>
          </a:prstGeom>
        </p:spPr>
        <p:txBody>
          <a:bodyPr wrap="square">
            <a:spAutoFit/>
          </a:bodyPr>
          <a:lstStyle/>
          <a:p>
            <a:pPr algn="ctr"/>
            <a:r>
              <a:rPr lang="en-US" sz="3600" b="1" dirty="0" smtClean="0">
                <a:solidFill>
                  <a:srgbClr val="C00000"/>
                </a:solidFill>
                <a:latin typeface="Arial Narrow" pitchFamily="34" charset="0"/>
                <a:cs typeface="Arial" pitchFamily="34" charset="0"/>
              </a:rPr>
              <a:t>SMALL AREAS OF WASTE ADD UP</a:t>
            </a:r>
          </a:p>
          <a:p>
            <a:pPr algn="ctr"/>
            <a:r>
              <a:rPr lang="en-US" sz="2800" b="1" dirty="0" smtClean="0">
                <a:solidFill>
                  <a:srgbClr val="00B050"/>
                </a:solidFill>
                <a:latin typeface="Arial Narrow" pitchFamily="34" charset="0"/>
                <a:cs typeface="Arial" pitchFamily="34" charset="0"/>
              </a:rPr>
              <a:t>IN CARBON AND FUEL COSTS.</a:t>
            </a:r>
            <a:endParaRPr lang="en-US" sz="2800" b="1" dirty="0">
              <a:solidFill>
                <a:srgbClr val="00B050"/>
              </a:solidFill>
              <a:latin typeface="Arial Narrow" pitchFamily="34" charset="0"/>
              <a:cs typeface="Arial" pitchFamily="34" charset="0"/>
            </a:endParaRPr>
          </a:p>
        </p:txBody>
      </p:sp>
    </p:spTree>
    <p:extLst>
      <p:ext uri="{BB962C8B-B14F-4D97-AF65-F5344CB8AC3E}">
        <p14:creationId xmlns:p14="http://schemas.microsoft.com/office/powerpoint/2010/main" val="336485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N\Desktop\small gorilla.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0"/>
            <a:ext cx="9906000" cy="7010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416" y="-8496"/>
            <a:ext cx="9414015" cy="1670510"/>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87185" y="345579"/>
            <a:ext cx="8915400" cy="1027974"/>
          </a:xfrm>
          <a:prstGeom prst="rect">
            <a:avLst/>
          </a:prstGeom>
          <a:noFill/>
        </p:spPr>
        <p:txBody>
          <a:bodyPr wrap="square" rtlCol="0">
            <a:spAutoFit/>
          </a:bodyPr>
          <a:lstStyle/>
          <a:p>
            <a:pPr>
              <a:lnSpc>
                <a:spcPct val="80000"/>
              </a:lnSpc>
            </a:pPr>
            <a:r>
              <a:rPr lang="en-US" sz="4400" b="1" dirty="0" smtClean="0">
                <a:solidFill>
                  <a:schemeClr val="bg1"/>
                </a:solidFill>
                <a:latin typeface="Arial Narrow"/>
                <a:cs typeface="Arial Narrow"/>
              </a:rPr>
              <a:t>EMISSIONS ARE ENERGY </a:t>
            </a:r>
          </a:p>
          <a:p>
            <a:pPr>
              <a:lnSpc>
                <a:spcPct val="80000"/>
              </a:lnSpc>
            </a:pPr>
            <a:r>
              <a:rPr lang="en-US" sz="3200" dirty="0" smtClean="0">
                <a:solidFill>
                  <a:schemeClr val="bg1"/>
                </a:solidFill>
                <a:latin typeface="Arial Narrow"/>
                <a:cs typeface="Arial Narrow"/>
              </a:rPr>
              <a:t>(ENERGY IS MONEY)</a:t>
            </a:r>
            <a:endParaRPr lang="en-US" sz="3200" dirty="0">
              <a:solidFill>
                <a:schemeClr val="bg1"/>
              </a:solidFill>
              <a:latin typeface="Arial Narrow"/>
              <a:cs typeface="Arial Narrow"/>
            </a:endParaRPr>
          </a:p>
        </p:txBody>
      </p:sp>
    </p:spTree>
    <p:extLst>
      <p:ext uri="{BB962C8B-B14F-4D97-AF65-F5344CB8AC3E}">
        <p14:creationId xmlns:p14="http://schemas.microsoft.com/office/powerpoint/2010/main" val="309999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0" y="1517006"/>
            <a:ext cx="9144000" cy="1976799"/>
          </a:xfrm>
          <a:prstGeom prst="roundRect">
            <a:avLst>
              <a:gd name="adj" fmla="val 0"/>
            </a:avLst>
          </a:prstGeom>
          <a:gradFill flip="none" rotWithShape="1">
            <a:gsLst>
              <a:gs pos="0">
                <a:srgbClr val="CF1C20"/>
              </a:gs>
              <a:gs pos="100000">
                <a:srgbClr val="FF3F3A"/>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23" y="219405"/>
            <a:ext cx="4572000" cy="4572000"/>
          </a:xfrm>
          <a:prstGeom prst="rect">
            <a:avLst/>
          </a:prstGeom>
        </p:spPr>
      </p:pic>
      <p:sp>
        <p:nvSpPr>
          <p:cNvPr id="6" name="TextBox 5"/>
          <p:cNvSpPr txBox="1"/>
          <p:nvPr/>
        </p:nvSpPr>
        <p:spPr>
          <a:xfrm>
            <a:off x="5033451" y="2163760"/>
            <a:ext cx="3873481" cy="646331"/>
          </a:xfrm>
          <a:prstGeom prst="rect">
            <a:avLst/>
          </a:prstGeom>
          <a:noFill/>
        </p:spPr>
        <p:txBody>
          <a:bodyPr wrap="square" rtlCol="0">
            <a:spAutoFit/>
          </a:bodyPr>
          <a:lstStyle/>
          <a:p>
            <a:pPr>
              <a:lnSpc>
                <a:spcPct val="80000"/>
              </a:lnSpc>
            </a:pPr>
            <a:r>
              <a:rPr lang="en-US" sz="4500" dirty="0" smtClean="0">
                <a:solidFill>
                  <a:schemeClr val="bg1"/>
                </a:solidFill>
                <a:latin typeface="Arial"/>
                <a:cs typeface="Arial"/>
              </a:rPr>
              <a:t>Refrigeration</a:t>
            </a:r>
          </a:p>
        </p:txBody>
      </p:sp>
    </p:spTree>
    <p:extLst>
      <p:ext uri="{BB962C8B-B14F-4D97-AF65-F5344CB8AC3E}">
        <p14:creationId xmlns:p14="http://schemas.microsoft.com/office/powerpoint/2010/main" val="382558862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16" name="Rounded Rectangle 1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44448" y="0"/>
            <a:ext cx="1537081" cy="1537081"/>
          </a:xfrm>
          <a:prstGeom prst="rect">
            <a:avLst/>
          </a:prstGeom>
        </p:spPr>
      </p:pic>
      <p:sp>
        <p:nvSpPr>
          <p:cNvPr id="20" name="TextBox 19"/>
          <p:cNvSpPr txBox="1"/>
          <p:nvPr/>
        </p:nvSpPr>
        <p:spPr>
          <a:xfrm>
            <a:off x="158362" y="145570"/>
            <a:ext cx="7271138" cy="929485"/>
          </a:xfrm>
          <a:prstGeom prst="rect">
            <a:avLst/>
          </a:prstGeom>
          <a:noFill/>
        </p:spPr>
        <p:txBody>
          <a:bodyPr wrap="square" rtlCol="0">
            <a:spAutoFit/>
          </a:bodyPr>
          <a:lstStyle/>
          <a:p>
            <a:pPr>
              <a:lnSpc>
                <a:spcPct val="80000"/>
              </a:lnSpc>
            </a:pPr>
            <a:r>
              <a:rPr lang="en-US" sz="4000" b="1" dirty="0" smtClean="0">
                <a:latin typeface="Arial Narrow" pitchFamily="34" charset="0"/>
                <a:cs typeface="Arial"/>
              </a:rPr>
              <a:t>PRINCIPAL CHALLENGES</a:t>
            </a:r>
          </a:p>
          <a:p>
            <a:pPr>
              <a:lnSpc>
                <a:spcPct val="80000"/>
              </a:lnSpc>
            </a:pPr>
            <a:r>
              <a:rPr lang="en-US" sz="2800" dirty="0" smtClean="0">
                <a:latin typeface="Arial Narrow" pitchFamily="34" charset="0"/>
                <a:cs typeface="Arial"/>
              </a:rPr>
              <a:t>IN REFRIGERATION</a:t>
            </a:r>
          </a:p>
        </p:txBody>
      </p:sp>
      <p:grpSp>
        <p:nvGrpSpPr>
          <p:cNvPr id="7" name="Group 6"/>
          <p:cNvGrpSpPr/>
          <p:nvPr/>
        </p:nvGrpSpPr>
        <p:grpSpPr>
          <a:xfrm>
            <a:off x="1052901" y="2509266"/>
            <a:ext cx="1765101" cy="1765101"/>
            <a:chOff x="2165449" y="606"/>
            <a:chExt cx="1765101" cy="1765101"/>
          </a:xfrm>
        </p:grpSpPr>
        <p:sp>
          <p:nvSpPr>
            <p:cNvPr id="8" name="Oval 7"/>
            <p:cNvSpPr/>
            <p:nvPr/>
          </p:nvSpPr>
          <p:spPr>
            <a:xfrm>
              <a:off x="2165449" y="606"/>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9" name="Oval 4"/>
            <p:cNvSpPr/>
            <p:nvPr/>
          </p:nvSpPr>
          <p:spPr>
            <a:xfrm>
              <a:off x="2299250" y="259099"/>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ENERGY USE</a:t>
              </a:r>
              <a:endParaRPr lang="en-US" sz="1400" b="1" kern="1200" dirty="0">
                <a:latin typeface="Arial" pitchFamily="34" charset="0"/>
                <a:cs typeface="Arial" pitchFamily="34" charset="0"/>
              </a:endParaRPr>
            </a:p>
          </p:txBody>
        </p:sp>
      </p:grpSp>
      <p:sp>
        <p:nvSpPr>
          <p:cNvPr id="10" name="Oval 9"/>
          <p:cNvSpPr/>
          <p:nvPr/>
        </p:nvSpPr>
        <p:spPr>
          <a:xfrm>
            <a:off x="2818002" y="2509265"/>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11" name="Oval 4"/>
          <p:cNvSpPr/>
          <p:nvPr/>
        </p:nvSpPr>
        <p:spPr>
          <a:xfrm>
            <a:off x="2972585" y="2767758"/>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INSULATION</a:t>
            </a:r>
            <a:endParaRPr lang="en-US" sz="1400" b="1" kern="1200" dirty="0">
              <a:latin typeface="Arial" pitchFamily="34" charset="0"/>
              <a:cs typeface="Arial" pitchFamily="34" charset="0"/>
            </a:endParaRPr>
          </a:p>
        </p:txBody>
      </p:sp>
      <p:sp>
        <p:nvSpPr>
          <p:cNvPr id="12" name="Oval 11"/>
          <p:cNvSpPr/>
          <p:nvPr/>
        </p:nvSpPr>
        <p:spPr>
          <a:xfrm>
            <a:off x="4583103" y="2509266"/>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14" name="Oval 4"/>
          <p:cNvSpPr/>
          <p:nvPr/>
        </p:nvSpPr>
        <p:spPr>
          <a:xfrm>
            <a:off x="4716904" y="2767759"/>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COOLANT</a:t>
            </a:r>
            <a:endParaRPr lang="en-US" sz="1400" b="1" kern="1200" dirty="0">
              <a:latin typeface="Arial" pitchFamily="34" charset="0"/>
              <a:cs typeface="Arial" pitchFamily="34" charset="0"/>
            </a:endParaRPr>
          </a:p>
        </p:txBody>
      </p:sp>
      <p:sp>
        <p:nvSpPr>
          <p:cNvPr id="15" name="Oval 14"/>
          <p:cNvSpPr/>
          <p:nvPr/>
        </p:nvSpPr>
        <p:spPr>
          <a:xfrm>
            <a:off x="6353845" y="2532140"/>
            <a:ext cx="1765101" cy="1765101"/>
          </a:xfrm>
          <a:prstGeom prst="ellipse">
            <a:avLst/>
          </a:prstGeom>
          <a:gradFill flip="none" rotWithShape="0">
            <a:gsLst>
              <a:gs pos="0">
                <a:srgbClr val="E41E2A">
                  <a:shade val="30000"/>
                  <a:satMod val="115000"/>
                </a:srgbClr>
              </a:gs>
              <a:gs pos="50000">
                <a:srgbClr val="E41E2A">
                  <a:shade val="67500"/>
                  <a:satMod val="115000"/>
                </a:srgbClr>
              </a:gs>
              <a:gs pos="100000">
                <a:srgbClr val="E41E2A">
                  <a:shade val="100000"/>
                  <a:satMod val="115000"/>
                </a:srgbClr>
              </a:gs>
            </a:gsLst>
            <a:lin ang="0" scaled="1"/>
            <a:tileRect/>
          </a:gradFill>
        </p:spPr>
        <p:style>
          <a:lnRef idx="2">
            <a:schemeClr val="lt1">
              <a:hueOff val="0"/>
              <a:satOff val="0"/>
              <a:lumOff val="0"/>
              <a:alphaOff val="0"/>
            </a:schemeClr>
          </a:lnRef>
          <a:fillRef idx="1">
            <a:scrgbClr r="0" g="0" b="0"/>
          </a:fillRef>
          <a:effectRef idx="0">
            <a:schemeClr val="accent2">
              <a:shade val="50000"/>
              <a:hueOff val="0"/>
              <a:satOff val="0"/>
              <a:lumOff val="0"/>
              <a:alphaOff val="0"/>
            </a:schemeClr>
          </a:effectRef>
          <a:fontRef idx="minor">
            <a:schemeClr val="lt1"/>
          </a:fontRef>
        </p:style>
      </p:sp>
      <p:sp>
        <p:nvSpPr>
          <p:cNvPr id="17" name="Oval 4"/>
          <p:cNvSpPr/>
          <p:nvPr/>
        </p:nvSpPr>
        <p:spPr>
          <a:xfrm>
            <a:off x="6487646" y="2790633"/>
            <a:ext cx="1506608" cy="12481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400" b="1" dirty="0" smtClean="0">
                <a:latin typeface="Arial" pitchFamily="34" charset="0"/>
                <a:cs typeface="Arial" pitchFamily="34" charset="0"/>
              </a:rPr>
              <a:t>ENERGY SOURCE</a:t>
            </a:r>
            <a:endParaRPr lang="en-US" sz="1400" b="1" kern="1200" dirty="0">
              <a:latin typeface="Arial" pitchFamily="34" charset="0"/>
              <a:cs typeface="Arial" pitchFamily="34" charset="0"/>
            </a:endParaRPr>
          </a:p>
        </p:txBody>
      </p:sp>
    </p:spTree>
    <p:extLst>
      <p:ext uri="{BB962C8B-B14F-4D97-AF65-F5344CB8AC3E}">
        <p14:creationId xmlns:p14="http://schemas.microsoft.com/office/powerpoint/2010/main" val="322345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EMS-55"/>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83488" y="1570993"/>
            <a:ext cx="5113866" cy="3039759"/>
          </a:xfrm>
          <a:prstGeom prst="rect">
            <a:avLst/>
          </a:prstGeom>
          <a:noFill/>
          <a:ln>
            <a:noFill/>
          </a:ln>
          <a:extLst/>
        </p:spPr>
      </p:pic>
      <p:sp>
        <p:nvSpPr>
          <p:cNvPr id="13" name="Rounded Rectangle 12"/>
          <p:cNvSpPr/>
          <p:nvPr/>
        </p:nvSpPr>
        <p:spPr>
          <a:xfrm>
            <a:off x="7532539" y="-940149"/>
            <a:ext cx="1567190" cy="2511142"/>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3" name="Right Arrow 2"/>
          <p:cNvSpPr/>
          <p:nvPr/>
        </p:nvSpPr>
        <p:spPr>
          <a:xfrm rot="5400000">
            <a:off x="4199467" y="5310706"/>
            <a:ext cx="711200" cy="57573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58361" y="1940522"/>
            <a:ext cx="3295951" cy="2369880"/>
          </a:xfrm>
          <a:prstGeom prst="rect">
            <a:avLst/>
          </a:prstGeom>
        </p:spPr>
        <p:txBody>
          <a:bodyPr wrap="square">
            <a:spAutoFit/>
          </a:bodyPr>
          <a:lstStyle/>
          <a:p>
            <a:r>
              <a:rPr lang="en-US" sz="2800" b="1" dirty="0">
                <a:latin typeface="Arial Narrow" pitchFamily="34" charset="0"/>
              </a:rPr>
              <a:t>PROBLEM  </a:t>
            </a:r>
          </a:p>
          <a:p>
            <a:r>
              <a:rPr lang="en-US" sz="2400" dirty="0">
                <a:latin typeface="Arial" pitchFamily="34" charset="0"/>
                <a:cs typeface="Arial" pitchFamily="34" charset="0"/>
              </a:rPr>
              <a:t>Refrigeration contributes about 30% or more of emissions to most of our </a:t>
            </a:r>
            <a:r>
              <a:rPr lang="en-US" sz="2400" dirty="0" smtClean="0">
                <a:latin typeface="Arial" pitchFamily="34" charset="0"/>
                <a:cs typeface="Arial" pitchFamily="34" charset="0"/>
              </a:rPr>
              <a:t>products.</a:t>
            </a:r>
            <a:endParaRPr lang="en-US" sz="2400" dirty="0">
              <a:latin typeface="Arial" pitchFamily="34" charset="0"/>
              <a:cs typeface="Arial" pitchFamily="34" charset="0"/>
            </a:endParaRPr>
          </a:p>
        </p:txBody>
      </p:sp>
      <p:sp>
        <p:nvSpPr>
          <p:cNvPr id="12" name="TextBox 11"/>
          <p:cNvSpPr txBox="1"/>
          <p:nvPr/>
        </p:nvSpPr>
        <p:spPr>
          <a:xfrm>
            <a:off x="457197" y="5103831"/>
            <a:ext cx="3691466" cy="1107996"/>
          </a:xfrm>
          <a:prstGeom prst="rect">
            <a:avLst/>
          </a:prstGeom>
          <a:noFill/>
        </p:spPr>
        <p:txBody>
          <a:bodyPr wrap="square" rtlCol="0">
            <a:spAutoFit/>
          </a:bodyPr>
          <a:lstStyle/>
          <a:p>
            <a:pPr algn="ctr"/>
            <a:r>
              <a:rPr lang="en-US" sz="2400" b="1" dirty="0" smtClean="0">
                <a:solidFill>
                  <a:srgbClr val="C00000"/>
                </a:solidFill>
                <a:latin typeface="Arial Narrow" pitchFamily="34" charset="0"/>
                <a:cs typeface="Arial" pitchFamily="34" charset="0"/>
              </a:rPr>
              <a:t>35% LESS ENERGY </a:t>
            </a:r>
            <a:r>
              <a:rPr lang="en-US" i="1" dirty="0" smtClean="0">
                <a:solidFill>
                  <a:srgbClr val="C00000"/>
                </a:solidFill>
                <a:latin typeface="Arial" pitchFamily="34" charset="0"/>
                <a:cs typeface="Arial" pitchFamily="34" charset="0"/>
              </a:rPr>
              <a:t>(compared to 24hr without </a:t>
            </a:r>
            <a:r>
              <a:rPr lang="en-US" i="1" dirty="0">
                <a:solidFill>
                  <a:srgbClr val="C00000"/>
                </a:solidFill>
                <a:latin typeface="Arial" pitchFamily="34" charset="0"/>
                <a:cs typeface="Arial" pitchFamily="34" charset="0"/>
              </a:rPr>
              <a:t>EMS</a:t>
            </a:r>
            <a:r>
              <a:rPr lang="en-US" i="1" dirty="0" smtClean="0">
                <a:solidFill>
                  <a:srgbClr val="C00000"/>
                </a:solidFill>
                <a:latin typeface="Arial" pitchFamily="34" charset="0"/>
                <a:cs typeface="Arial" pitchFamily="34" charset="0"/>
              </a:rPr>
              <a:t>) </a:t>
            </a:r>
            <a:r>
              <a:rPr lang="en-US" sz="2400" i="1" dirty="0">
                <a:solidFill>
                  <a:srgbClr val="C00000"/>
                </a:solidFill>
              </a:rPr>
              <a:t> </a:t>
            </a:r>
            <a:endParaRPr lang="en-US" sz="1400" i="1" dirty="0">
              <a:solidFill>
                <a:srgbClr val="C00000"/>
              </a:solidFill>
              <a:latin typeface="Arial Narrow" pitchFamily="34" charset="0"/>
            </a:endParaRPr>
          </a:p>
          <a:p>
            <a:pPr algn="ctr"/>
            <a:endParaRPr lang="en-US" dirty="0" smtClean="0">
              <a:solidFill>
                <a:srgbClr val="C00000"/>
              </a:solidFill>
              <a:latin typeface="Arial Narrow" pitchFamily="34" charset="0"/>
            </a:endParaRPr>
          </a:p>
        </p:txBody>
      </p:sp>
      <p:sp>
        <p:nvSpPr>
          <p:cNvPr id="14" name="TextBox 13"/>
          <p:cNvSpPr txBox="1"/>
          <p:nvPr/>
        </p:nvSpPr>
        <p:spPr>
          <a:xfrm>
            <a:off x="4838613" y="5122884"/>
            <a:ext cx="3691466" cy="1107996"/>
          </a:xfrm>
          <a:prstGeom prst="rect">
            <a:avLst/>
          </a:prstGeom>
          <a:noFill/>
        </p:spPr>
        <p:txBody>
          <a:bodyPr wrap="square" rtlCol="0">
            <a:spAutoFit/>
          </a:bodyPr>
          <a:lstStyle/>
          <a:p>
            <a:pPr algn="ctr"/>
            <a:r>
              <a:rPr lang="en-US" sz="2400" b="1" dirty="0" smtClean="0">
                <a:solidFill>
                  <a:srgbClr val="C00000"/>
                </a:solidFill>
                <a:latin typeface="Arial Narrow" pitchFamily="34" charset="0"/>
                <a:cs typeface="Arial" pitchFamily="34" charset="0"/>
              </a:rPr>
              <a:t>FEWER SERVICE CALLS </a:t>
            </a:r>
            <a:r>
              <a:rPr lang="en-US" i="1" dirty="0" smtClean="0">
                <a:solidFill>
                  <a:srgbClr val="C00000"/>
                </a:solidFill>
                <a:latin typeface="Arial" pitchFamily="34" charset="0"/>
                <a:cs typeface="Arial" pitchFamily="34" charset="0"/>
              </a:rPr>
              <a:t>(less time running) </a:t>
            </a:r>
            <a:r>
              <a:rPr lang="en-US" sz="2400" i="1" dirty="0">
                <a:solidFill>
                  <a:srgbClr val="C00000"/>
                </a:solidFill>
              </a:rPr>
              <a:t> </a:t>
            </a:r>
            <a:endParaRPr lang="en-US" sz="1400" i="1" dirty="0">
              <a:solidFill>
                <a:srgbClr val="C00000"/>
              </a:solidFill>
              <a:latin typeface="Arial Narrow" pitchFamily="34" charset="0"/>
            </a:endParaRPr>
          </a:p>
          <a:p>
            <a:pPr algn="ctr"/>
            <a:endParaRPr lang="en-US" dirty="0" smtClean="0">
              <a:solidFill>
                <a:srgbClr val="C00000"/>
              </a:solidFill>
              <a:latin typeface="Arial Narrow" pitchFamily="34" charset="0"/>
            </a:endParaRPr>
          </a:p>
        </p:txBody>
      </p:sp>
      <p:sp>
        <p:nvSpPr>
          <p:cNvPr id="15" name="TextBox 14"/>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PRACTICE AT COCA-COLA</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ENERGY MANAGEMENT SYSTEM</a:t>
            </a:r>
          </a:p>
        </p:txBody>
      </p:sp>
      <p:sp>
        <p:nvSpPr>
          <p:cNvPr id="16" name="Rounded Rectangle 1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44448" y="0"/>
            <a:ext cx="1537081" cy="1537081"/>
          </a:xfrm>
          <a:prstGeom prst="rect">
            <a:avLst/>
          </a:prstGeom>
        </p:spPr>
      </p:pic>
    </p:spTree>
    <p:extLst>
      <p:ext uri="{BB962C8B-B14F-4D97-AF65-F5344CB8AC3E}">
        <p14:creationId xmlns:p14="http://schemas.microsoft.com/office/powerpoint/2010/main" val="235834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847850" y="2454849"/>
            <a:ext cx="5295899" cy="3450651"/>
          </a:xfrm>
          <a:prstGeom prst="roundRect">
            <a:avLst>
              <a:gd name="adj" fmla="val 3961"/>
            </a:avLst>
          </a:prstGeom>
          <a:gradFill flip="none" rotWithShape="1">
            <a:gsLst>
              <a:gs pos="7000">
                <a:schemeClr val="bg1">
                  <a:lumMod val="95000"/>
                </a:schemeClr>
              </a:gs>
              <a:gs pos="9700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Arial Rounded MT Bold" pitchFamily="34" charset="0"/>
              <a:cs typeface="Arial Rounded MT Bold"/>
            </a:endParaRPr>
          </a:p>
        </p:txBody>
      </p:sp>
      <p:sp>
        <p:nvSpPr>
          <p:cNvPr id="10" name="Rounded Rectangle 9"/>
          <p:cNvSpPr/>
          <p:nvPr/>
        </p:nvSpPr>
        <p:spPr bwMode="auto">
          <a:xfrm>
            <a:off x="1847850" y="1898637"/>
            <a:ext cx="5295899" cy="556212"/>
          </a:xfrm>
          <a:prstGeom prst="round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lvl="1" algn="ctr" fontAlgn="base">
              <a:spcBef>
                <a:spcPct val="0"/>
              </a:spcBef>
              <a:spcAft>
                <a:spcPct val="50000"/>
              </a:spcAft>
              <a:buClr>
                <a:srgbClr val="CC0000"/>
              </a:buClr>
            </a:pPr>
            <a:r>
              <a:rPr lang="en-US" sz="2800" dirty="0" smtClean="0">
                <a:solidFill>
                  <a:schemeClr val="bg1"/>
                </a:solidFill>
                <a:latin typeface="Arial Narrow" pitchFamily="34" charset="0"/>
                <a:cs typeface="Arial Rounded MT Bold"/>
              </a:rPr>
              <a:t>ENERGY MANAGEMENT DEVICES</a:t>
            </a:r>
            <a:endParaRPr lang="en-US" sz="2800" dirty="0">
              <a:solidFill>
                <a:schemeClr val="bg1"/>
              </a:solidFill>
              <a:latin typeface="Arial Narrow" pitchFamily="34" charset="0"/>
              <a:cs typeface="Arial Rounded MT Bold"/>
            </a:endParaRPr>
          </a:p>
        </p:txBody>
      </p:sp>
      <p:sp>
        <p:nvSpPr>
          <p:cNvPr id="11" name="Rectangle 10"/>
          <p:cNvSpPr/>
          <p:nvPr/>
        </p:nvSpPr>
        <p:spPr>
          <a:xfrm>
            <a:off x="2057400" y="2503090"/>
            <a:ext cx="4876799" cy="3213187"/>
          </a:xfrm>
          <a:prstGeom prst="rect">
            <a:avLst/>
          </a:prstGeom>
        </p:spPr>
        <p:txBody>
          <a:bodyPr wrap="square">
            <a:spAutoFit/>
          </a:bodyPr>
          <a:lstStyle/>
          <a:p>
            <a:pPr algn="ctr">
              <a:lnSpc>
                <a:spcPct val="90000"/>
              </a:lnSpc>
              <a:spcAft>
                <a:spcPts val="1200"/>
              </a:spcAft>
            </a:pPr>
            <a:r>
              <a:rPr lang="en-US" sz="2400" dirty="0">
                <a:latin typeface="Arial Rounded MT Bold" pitchFamily="34" charset="0"/>
              </a:rPr>
              <a:t>Cost an average of </a:t>
            </a:r>
            <a:r>
              <a:rPr lang="en-US" sz="2400" dirty="0" smtClean="0">
                <a:latin typeface="Arial Rounded MT Bold" pitchFamily="34" charset="0"/>
              </a:rPr>
              <a:t/>
            </a:r>
            <a:br>
              <a:rPr lang="en-US" sz="2400" dirty="0" smtClean="0">
                <a:latin typeface="Arial Rounded MT Bold" pitchFamily="34" charset="0"/>
              </a:rPr>
            </a:br>
            <a:r>
              <a:rPr lang="en-US" sz="2400" dirty="0">
                <a:solidFill>
                  <a:srgbClr val="E41E2A"/>
                </a:solidFill>
                <a:latin typeface="Arial Rounded MT Bold" pitchFamily="34" charset="0"/>
              </a:rPr>
              <a:t>$40 each (incremental)</a:t>
            </a:r>
          </a:p>
          <a:p>
            <a:pPr algn="ctr">
              <a:lnSpc>
                <a:spcPct val="90000"/>
              </a:lnSpc>
              <a:spcAft>
                <a:spcPts val="1200"/>
              </a:spcAft>
            </a:pPr>
            <a:r>
              <a:rPr lang="en-US" sz="2400" dirty="0">
                <a:latin typeface="Arial Rounded MT Bold" pitchFamily="34" charset="0"/>
              </a:rPr>
              <a:t>Saves </a:t>
            </a:r>
            <a:r>
              <a:rPr lang="en-US" sz="2400" dirty="0" smtClean="0">
                <a:latin typeface="Arial Rounded MT Bold" pitchFamily="34" charset="0"/>
              </a:rPr>
              <a:t/>
            </a:r>
            <a:br>
              <a:rPr lang="en-US" sz="2400" dirty="0" smtClean="0">
                <a:latin typeface="Arial Rounded MT Bold" pitchFamily="34" charset="0"/>
              </a:rPr>
            </a:br>
            <a:r>
              <a:rPr lang="en-US" sz="2400" dirty="0">
                <a:solidFill>
                  <a:srgbClr val="E41E2A"/>
                </a:solidFill>
                <a:latin typeface="Arial Rounded MT Bold" pitchFamily="34" charset="0"/>
              </a:rPr>
              <a:t>$78/year</a:t>
            </a:r>
          </a:p>
          <a:p>
            <a:pPr algn="ctr">
              <a:lnSpc>
                <a:spcPct val="90000"/>
              </a:lnSpc>
              <a:spcAft>
                <a:spcPts val="1200"/>
              </a:spcAft>
            </a:pPr>
            <a:r>
              <a:rPr lang="en-US" sz="2400" dirty="0">
                <a:latin typeface="Arial Rounded MT Bold" pitchFamily="34" charset="0"/>
              </a:rPr>
              <a:t>Total incremental investment (through 2020): </a:t>
            </a:r>
            <a:r>
              <a:rPr lang="en-US" sz="2400" dirty="0">
                <a:solidFill>
                  <a:srgbClr val="E41E2A"/>
                </a:solidFill>
                <a:latin typeface="Arial Rounded MT Bold" pitchFamily="34" charset="0"/>
              </a:rPr>
              <a:t>$588 million</a:t>
            </a:r>
          </a:p>
          <a:p>
            <a:pPr algn="ctr">
              <a:lnSpc>
                <a:spcPct val="90000"/>
              </a:lnSpc>
              <a:spcAft>
                <a:spcPts val="1200"/>
              </a:spcAft>
            </a:pPr>
            <a:r>
              <a:rPr lang="en-US" sz="2400" dirty="0">
                <a:latin typeface="Arial Rounded MT Bold" pitchFamily="34" charset="0"/>
              </a:rPr>
              <a:t>Annualized avg. savings: </a:t>
            </a:r>
            <a:br>
              <a:rPr lang="en-US" sz="2400" dirty="0">
                <a:latin typeface="Arial Rounded MT Bold" pitchFamily="34" charset="0"/>
              </a:rPr>
            </a:br>
            <a:r>
              <a:rPr lang="en-US" sz="2400" dirty="0" smtClean="0">
                <a:solidFill>
                  <a:srgbClr val="E41E2A"/>
                </a:solidFill>
                <a:latin typeface="Arial Rounded MT Bold" pitchFamily="34" charset="0"/>
              </a:rPr>
              <a:t>$</a:t>
            </a:r>
            <a:r>
              <a:rPr lang="en-US" sz="2400" dirty="0">
                <a:solidFill>
                  <a:srgbClr val="E41E2A"/>
                </a:solidFill>
                <a:latin typeface="Arial Rounded MT Bold" pitchFamily="34" charset="0"/>
              </a:rPr>
              <a:t>1.15 billion/year</a:t>
            </a:r>
          </a:p>
        </p:txBody>
      </p:sp>
      <p:graphicFrame>
        <p:nvGraphicFramePr>
          <p:cNvPr id="14" name="Table 13"/>
          <p:cNvGraphicFramePr>
            <a:graphicFrameLocks noGrp="1"/>
          </p:cNvGraphicFramePr>
          <p:nvPr>
            <p:extLst>
              <p:ext uri="{D42A27DB-BD31-4B8C-83A1-F6EECF244321}">
                <p14:modId xmlns:p14="http://schemas.microsoft.com/office/powerpoint/2010/main" val="4291805890"/>
              </p:ext>
            </p:extLst>
          </p:nvPr>
        </p:nvGraphicFramePr>
        <p:xfrm>
          <a:off x="16084015" y="4013676"/>
          <a:ext cx="1485900" cy="990600"/>
        </p:xfrm>
        <a:graphic>
          <a:graphicData uri="http://schemas.openxmlformats.org/drawingml/2006/table">
            <a:tbl>
              <a:tblPr firstRow="1" firstCol="1" bandRow="1">
                <a:tableStyleId>{5C22544A-7EE6-4342-B048-85BDC9FD1C3A}</a:tableStyleId>
              </a:tblPr>
              <a:tblGrid>
                <a:gridCol w="1151890"/>
                <a:gridCol w="334010"/>
              </a:tblGrid>
              <a:tr h="161925">
                <a:tc gridSpan="2">
                  <a:txBody>
                    <a:bodyPr/>
                    <a:lstStyle/>
                    <a:p>
                      <a:pPr marL="0" marR="0" algn="ctr">
                        <a:spcBef>
                          <a:spcPts val="0"/>
                        </a:spcBef>
                        <a:spcAft>
                          <a:spcPts val="0"/>
                        </a:spcAft>
                      </a:pPr>
                      <a:endParaRPr lang="en-US" sz="1100" dirty="0">
                        <a:effectLst/>
                        <a:latin typeface="Calibri"/>
                        <a:ea typeface="Calibri"/>
                      </a:endParaRPr>
                    </a:p>
                  </a:txBody>
                  <a:tcPr marL="68580" marR="68580" marT="0" marB="0" anchor="b"/>
                </a:tc>
                <a:tc hMerge="1">
                  <a:txBody>
                    <a:bodyPr/>
                    <a:lstStyle/>
                    <a:p>
                      <a:endParaRPr lang="en-US"/>
                    </a:p>
                  </a:txBody>
                  <a:tcPr/>
                </a:tc>
              </a:tr>
              <a:tr h="161925">
                <a:tc>
                  <a:txBody>
                    <a:bodyPr/>
                    <a:lstStyle/>
                    <a:p>
                      <a:pPr marL="0" marR="0">
                        <a:spcBef>
                          <a:spcPts val="0"/>
                        </a:spcBef>
                        <a:spcAft>
                          <a:spcPts val="0"/>
                        </a:spcAft>
                      </a:pPr>
                      <a:r>
                        <a:rPr lang="en-US" sz="1000">
                          <a:effectLst/>
                        </a:rPr>
                        <a:t>Retirement Rate</a:t>
                      </a:r>
                      <a:endParaRPr lang="en-US" sz="1100">
                        <a:effectLst/>
                        <a:latin typeface="Calibri"/>
                        <a:ea typeface="Calibri"/>
                      </a:endParaRPr>
                    </a:p>
                  </a:txBody>
                  <a:tcPr marL="68580" marR="68580" marT="0" marB="0" anchor="b"/>
                </a:tc>
                <a:tc>
                  <a:txBody>
                    <a:bodyPr/>
                    <a:lstStyle/>
                    <a:p>
                      <a:endParaRPr lang="en-US"/>
                    </a:p>
                  </a:txBody>
                  <a:tcPr marL="68580" marR="68580" marT="0" marB="0" anchor="b"/>
                </a:tc>
              </a:tr>
              <a:tr h="161925">
                <a:tc>
                  <a:txBody>
                    <a:bodyPr/>
                    <a:lstStyle/>
                    <a:p>
                      <a:pPr marL="0" marR="0">
                        <a:spcBef>
                          <a:spcPts val="0"/>
                        </a:spcBef>
                        <a:spcAft>
                          <a:spcPts val="0"/>
                        </a:spcAft>
                      </a:pPr>
                      <a:r>
                        <a:rPr lang="en-US" sz="1000">
                          <a:effectLst/>
                        </a:rPr>
                        <a:t>Cooler CAGR</a:t>
                      </a:r>
                      <a:endParaRPr lang="en-US" sz="1100">
                        <a:effectLst/>
                        <a:latin typeface="Calibri"/>
                        <a:ea typeface="Calibri"/>
                      </a:endParaRPr>
                    </a:p>
                  </a:txBody>
                  <a:tcPr marL="68580" marR="68580" marT="0" marB="0" anchor="b"/>
                </a:tc>
                <a:tc>
                  <a:txBody>
                    <a:bodyPr/>
                    <a:lstStyle/>
                    <a:p>
                      <a:endParaRPr lang="en-US"/>
                    </a:p>
                  </a:txBody>
                  <a:tcPr marL="68580" marR="68580" marT="0" marB="0" anchor="b"/>
                </a:tc>
              </a:tr>
              <a:tr h="161925">
                <a:tc>
                  <a:txBody>
                    <a:bodyPr/>
                    <a:lstStyle/>
                    <a:p>
                      <a:pPr marL="0" marR="0">
                        <a:spcBef>
                          <a:spcPts val="0"/>
                        </a:spcBef>
                        <a:spcAft>
                          <a:spcPts val="0"/>
                        </a:spcAft>
                      </a:pPr>
                      <a:r>
                        <a:rPr lang="en-US" sz="1000" dirty="0">
                          <a:effectLst/>
                        </a:rPr>
                        <a:t>2010 MEC KWh/d</a:t>
                      </a:r>
                      <a:endParaRPr lang="en-US" sz="1100" dirty="0">
                        <a:effectLst/>
                        <a:latin typeface="Calibri"/>
                        <a:ea typeface="Calibri"/>
                      </a:endParaRPr>
                    </a:p>
                  </a:txBody>
                  <a:tcPr marL="68580" marR="68580" marT="0" marB="0" anchor="b"/>
                </a:tc>
                <a:tc>
                  <a:txBody>
                    <a:bodyPr/>
                    <a:lstStyle/>
                    <a:p>
                      <a:endParaRPr lang="en-US" dirty="0"/>
                    </a:p>
                  </a:txBody>
                  <a:tcPr marL="68580" marR="68580" marT="0" marB="0" anchor="b"/>
                </a:tc>
              </a:tr>
            </a:tbl>
          </a:graphicData>
        </a:graphic>
      </p:graphicFrame>
      <p:sp>
        <p:nvSpPr>
          <p:cNvPr id="20" name="TextBox 19"/>
          <p:cNvSpPr txBox="1"/>
          <p:nvPr/>
        </p:nvSpPr>
        <p:spPr>
          <a:xfrm>
            <a:off x="240478" y="84799"/>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A FINANCIAL CASE FOR </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REFRIGERATION TRANSITION - EMD</a:t>
            </a:r>
          </a:p>
        </p:txBody>
      </p:sp>
      <p:sp>
        <p:nvSpPr>
          <p:cNvPr id="21" name="Rounded Rectangle 2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3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37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8279</TotalTime>
  <Words>10478</Words>
  <Application>Microsoft Office PowerPoint</Application>
  <PresentationFormat>On-screen Show (4:3)</PresentationFormat>
  <Paragraphs>1501</Paragraphs>
  <Slides>105</Slides>
  <Notes>76</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ARE COMPANIES DOING IT? CASE: NESTLE FARMER TRAINING</vt:lpstr>
      <vt:lpstr>PowerPoint Presentation</vt:lpstr>
      <vt:lpstr>PowerPoint Presentation</vt:lpstr>
      <vt:lpstr>PowerPoint Presentation</vt:lpstr>
      <vt:lpstr>PowerPoint Presentation</vt:lpstr>
      <vt:lpstr>PowerPoint Presentation</vt:lpstr>
      <vt:lpstr>PowerPoint Presentation</vt:lpstr>
      <vt:lpstr>SUGARCANE </vt:lpstr>
      <vt:lpstr>AGRICULTURE IMPROVING STANDARDS  AROUND THE WORLD</vt:lpstr>
      <vt:lpstr>PowerPoint Presentation</vt:lpstr>
      <vt:lpstr>PowerPoint Presentation</vt:lpstr>
      <vt:lpstr>PowerPoint Presentation</vt:lpstr>
      <vt:lpstr>PowerPoint Presentation</vt:lpstr>
      <vt:lpstr>PowerPoint Presentation</vt:lpstr>
      <vt:lpstr>PowerPoint Presentation</vt:lpstr>
      <vt:lpstr>BOTTOM LINE VALUE PACKAGING: KEY COST COMPONENT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OPENS OPPORTUNITY FOR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INSPIRING THROUGH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Sidecar Creative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Williams</dc:creator>
  <cp:lastModifiedBy>N</cp:lastModifiedBy>
  <cp:revision>378</cp:revision>
  <dcterms:created xsi:type="dcterms:W3CDTF">2013-02-14T20:46:49Z</dcterms:created>
  <dcterms:modified xsi:type="dcterms:W3CDTF">2013-09-06T22:12:41Z</dcterms:modified>
</cp:coreProperties>
</file>